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2"/>
  </p:notesMasterIdLst>
  <p:sldIdLst>
    <p:sldId id="258" r:id="rId2"/>
    <p:sldId id="295" r:id="rId3"/>
    <p:sldId id="296" r:id="rId4"/>
    <p:sldId id="299" r:id="rId5"/>
    <p:sldId id="300" r:id="rId6"/>
    <p:sldId id="298" r:id="rId7"/>
    <p:sldId id="301" r:id="rId8"/>
    <p:sldId id="260" r:id="rId9"/>
    <p:sldId id="261" r:id="rId10"/>
    <p:sldId id="262" r:id="rId11"/>
    <p:sldId id="268" r:id="rId12"/>
    <p:sldId id="269" r:id="rId13"/>
    <p:sldId id="270" r:id="rId14"/>
    <p:sldId id="265" r:id="rId15"/>
    <p:sldId id="266" r:id="rId16"/>
    <p:sldId id="267" r:id="rId17"/>
    <p:sldId id="263" r:id="rId18"/>
    <p:sldId id="264" r:id="rId19"/>
    <p:sldId id="307" r:id="rId20"/>
    <p:sldId id="309" r:id="rId21"/>
    <p:sldId id="308" r:id="rId22"/>
    <p:sldId id="303" r:id="rId23"/>
    <p:sldId id="304" r:id="rId24"/>
    <p:sldId id="306" r:id="rId25"/>
    <p:sldId id="310" r:id="rId26"/>
    <p:sldId id="311" r:id="rId27"/>
    <p:sldId id="312" r:id="rId28"/>
    <p:sldId id="272" r:id="rId29"/>
    <p:sldId id="273" r:id="rId30"/>
    <p:sldId id="274" r:id="rId31"/>
    <p:sldId id="275" r:id="rId32"/>
    <p:sldId id="276" r:id="rId33"/>
    <p:sldId id="277" r:id="rId34"/>
    <p:sldId id="278" r:id="rId35"/>
    <p:sldId id="280" r:id="rId36"/>
    <p:sldId id="281" r:id="rId37"/>
    <p:sldId id="282" r:id="rId38"/>
    <p:sldId id="283" r:id="rId39"/>
    <p:sldId id="284" r:id="rId40"/>
    <p:sldId id="285" r:id="rId41"/>
    <p:sldId id="286" r:id="rId42"/>
    <p:sldId id="287" r:id="rId43"/>
    <p:sldId id="288" r:id="rId44"/>
    <p:sldId id="289" r:id="rId45"/>
    <p:sldId id="290" r:id="rId46"/>
    <p:sldId id="291" r:id="rId47"/>
    <p:sldId id="292" r:id="rId48"/>
    <p:sldId id="293" r:id="rId49"/>
    <p:sldId id="305" r:id="rId50"/>
    <p:sldId id="294" r:id="rId5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3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2FE419-8940-49E4-9C13-09CB15A6F359}" type="datetimeFigureOut">
              <a:rPr lang="de-DE" smtClean="0"/>
              <a:t>12.10.2016</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671F80-BDF7-4330-9D84-A7B22ADDEC76}" type="slidenum">
              <a:rPr lang="de-DE" smtClean="0"/>
              <a:t>‹Nr.›</a:t>
            </a:fld>
            <a:endParaRPr lang="de-DE"/>
          </a:p>
        </p:txBody>
      </p:sp>
    </p:spTree>
    <p:extLst>
      <p:ext uri="{BB962C8B-B14F-4D97-AF65-F5344CB8AC3E}">
        <p14:creationId xmlns:p14="http://schemas.microsoft.com/office/powerpoint/2010/main" val="2982297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309D3A3-399D-4227-A639-286CD5940C25}" type="slidenum">
              <a:rPr lang="de-DE" altLang="de-DE"/>
              <a:pPr/>
              <a:t>14</a:t>
            </a:fld>
            <a:endParaRPr lang="de-DE" altLang="de-DE"/>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r>
              <a:rPr lang="de-DE" altLang="de-DE" smtClean="0">
                <a:latin typeface="Arial" charset="0"/>
              </a:rPr>
              <a:t>Arenson v Arenson [1977] AC 405 (HL)</a:t>
            </a:r>
          </a:p>
        </p:txBody>
      </p:sp>
    </p:spTree>
    <p:extLst>
      <p:ext uri="{BB962C8B-B14F-4D97-AF65-F5344CB8AC3E}">
        <p14:creationId xmlns:p14="http://schemas.microsoft.com/office/powerpoint/2010/main" val="2423565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44138DB-AD86-4BC9-AF2E-32FBC41ADF16}" type="slidenum">
              <a:rPr lang="de-DE" altLang="de-DE"/>
              <a:pPr/>
              <a:t>15</a:t>
            </a:fld>
            <a:endParaRPr lang="de-DE" altLang="de-DE"/>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GB" altLang="de-DE" smtClean="0">
              <a:latin typeface="Arial" charset="0"/>
            </a:endParaRPr>
          </a:p>
        </p:txBody>
      </p:sp>
    </p:spTree>
    <p:extLst>
      <p:ext uri="{BB962C8B-B14F-4D97-AF65-F5344CB8AC3E}">
        <p14:creationId xmlns:p14="http://schemas.microsoft.com/office/powerpoint/2010/main" val="524929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85800" y="1340769"/>
            <a:ext cx="7772400" cy="1728191"/>
          </a:xfrm>
        </p:spPr>
        <p:txBody>
          <a:bodyPr>
            <a:normAutofit/>
          </a:bodyPr>
          <a:lstStyle>
            <a:lvl1pPr algn="ctr">
              <a:defRPr sz="4000"/>
            </a:lvl1pPr>
          </a:lstStyle>
          <a:p>
            <a:r>
              <a:rPr lang="de-DE" dirty="0" smtClean="0"/>
              <a:t>Vorlesungstitel</a:t>
            </a:r>
            <a:endParaRPr lang="de-DE" dirty="0"/>
          </a:p>
        </p:txBody>
      </p:sp>
      <p:sp>
        <p:nvSpPr>
          <p:cNvPr id="3" name="Untertitel 2"/>
          <p:cNvSpPr>
            <a:spLocks noGrp="1"/>
          </p:cNvSpPr>
          <p:nvPr>
            <p:ph type="subTitle" idx="1" hasCustomPrompt="1"/>
          </p:nvPr>
        </p:nvSpPr>
        <p:spPr>
          <a:xfrm>
            <a:off x="1403648" y="3212976"/>
            <a:ext cx="6400800" cy="576064"/>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Kapitel</a:t>
            </a:r>
          </a:p>
          <a:p>
            <a:endParaRPr lang="de-DE" dirty="0" smtClean="0"/>
          </a:p>
        </p:txBody>
      </p:sp>
      <p:sp>
        <p:nvSpPr>
          <p:cNvPr id="4" name="Datumsplatzhalter 3"/>
          <p:cNvSpPr>
            <a:spLocks noGrp="1"/>
          </p:cNvSpPr>
          <p:nvPr>
            <p:ph type="dt" sz="half" idx="10"/>
          </p:nvPr>
        </p:nvSpPr>
        <p:spPr/>
        <p:txBody>
          <a:bodyPr/>
          <a:lstStyle/>
          <a:p>
            <a:fld id="{90F4B5F4-790E-4E2F-BC81-CD476E9F18EB}" type="datetime1">
              <a:rPr lang="de-DE" smtClean="0"/>
              <a:t>12.10.2016</a:t>
            </a:fld>
            <a:endParaRPr lang="de-DE"/>
          </a:p>
        </p:txBody>
      </p:sp>
      <p:sp>
        <p:nvSpPr>
          <p:cNvPr id="5" name="Fußzeilenplatzhalter 4"/>
          <p:cNvSpPr>
            <a:spLocks noGrp="1"/>
          </p:cNvSpPr>
          <p:nvPr>
            <p:ph type="ftr" sz="quarter" idx="11"/>
          </p:nvPr>
        </p:nvSpPr>
        <p:spPr/>
        <p:txBody>
          <a:bodyPr/>
          <a:lstStyle/>
          <a:p>
            <a:r>
              <a:rPr lang="de-DE" smtClean="0"/>
              <a:t>Transnational Litigation</a:t>
            </a:r>
            <a:endParaRPr lang="de-DE" dirty="0"/>
          </a:p>
        </p:txBody>
      </p:sp>
      <p:sp>
        <p:nvSpPr>
          <p:cNvPr id="6" name="Foliennummernplatzhalter 5"/>
          <p:cNvSpPr>
            <a:spLocks noGrp="1"/>
          </p:cNvSpPr>
          <p:nvPr>
            <p:ph type="sldNum" sz="quarter" idx="12"/>
          </p:nvPr>
        </p:nvSpPr>
        <p:spPr/>
        <p:txBody>
          <a:bodyPr/>
          <a:lstStyle/>
          <a:p>
            <a:fld id="{E5B53BF6-DEA2-458C-903B-B577D20D4B06}" type="slidenum">
              <a:rPr lang="de-DE" smtClean="0"/>
              <a:t>‹Nr.›</a:t>
            </a:fld>
            <a:endParaRPr lang="de-DE"/>
          </a:p>
        </p:txBody>
      </p:sp>
      <p:sp>
        <p:nvSpPr>
          <p:cNvPr id="10" name="Textplatzhalter 9"/>
          <p:cNvSpPr>
            <a:spLocks noGrp="1"/>
          </p:cNvSpPr>
          <p:nvPr>
            <p:ph type="body" sz="quarter" idx="13" hasCustomPrompt="1"/>
          </p:nvPr>
        </p:nvSpPr>
        <p:spPr>
          <a:xfrm>
            <a:off x="1403648" y="4653136"/>
            <a:ext cx="6400800" cy="864096"/>
          </a:xfrm>
        </p:spPr>
        <p:txBody>
          <a:bodyPr/>
          <a:lstStyle>
            <a:lvl1pPr marL="0" indent="0" algn="ctr">
              <a:buNone/>
              <a:defRPr baseline="0"/>
            </a:lvl1pPr>
          </a:lstStyle>
          <a:p>
            <a:pPr lvl="0"/>
            <a:r>
              <a:rPr lang="de-DE" dirty="0" smtClean="0"/>
              <a:t>Semester</a:t>
            </a:r>
          </a:p>
          <a:p>
            <a:pPr lvl="0"/>
            <a:r>
              <a:rPr lang="de-DE" dirty="0" smtClean="0"/>
              <a:t>Wolfgang Wurmnest</a:t>
            </a:r>
          </a:p>
        </p:txBody>
      </p:sp>
    </p:spTree>
    <p:extLst>
      <p:ext uri="{BB962C8B-B14F-4D97-AF65-F5344CB8AC3E}">
        <p14:creationId xmlns:p14="http://schemas.microsoft.com/office/powerpoint/2010/main" val="954603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E0C5935-C641-46BD-BBE2-6D8F03482667}" type="datetime1">
              <a:rPr lang="de-DE" smtClean="0"/>
              <a:t>12.10.2016</a:t>
            </a:fld>
            <a:endParaRPr lang="de-DE"/>
          </a:p>
        </p:txBody>
      </p:sp>
      <p:sp>
        <p:nvSpPr>
          <p:cNvPr id="5" name="Fußzeilenplatzhalter 4"/>
          <p:cNvSpPr>
            <a:spLocks noGrp="1"/>
          </p:cNvSpPr>
          <p:nvPr>
            <p:ph type="ftr" sz="quarter" idx="11"/>
          </p:nvPr>
        </p:nvSpPr>
        <p:spPr/>
        <p:txBody>
          <a:bodyPr/>
          <a:lstStyle/>
          <a:p>
            <a:r>
              <a:rPr lang="de-DE" smtClean="0"/>
              <a:t>Transnational Litigation</a:t>
            </a:r>
            <a:endParaRPr lang="de-DE"/>
          </a:p>
        </p:txBody>
      </p:sp>
      <p:sp>
        <p:nvSpPr>
          <p:cNvPr id="6" name="Foliennummernplatzhalter 5"/>
          <p:cNvSpPr>
            <a:spLocks noGrp="1"/>
          </p:cNvSpPr>
          <p:nvPr>
            <p:ph type="sldNum" sz="quarter" idx="12"/>
          </p:nvPr>
        </p:nvSpPr>
        <p:spPr/>
        <p:txBody>
          <a:bodyPr/>
          <a:lstStyle/>
          <a:p>
            <a:fld id="{E5B53BF6-DEA2-458C-903B-B577D20D4B06}" type="slidenum">
              <a:rPr lang="de-DE" smtClean="0"/>
              <a:t>‹Nr.›</a:t>
            </a:fld>
            <a:endParaRPr lang="de-DE"/>
          </a:p>
        </p:txBody>
      </p:sp>
    </p:spTree>
    <p:extLst>
      <p:ext uri="{BB962C8B-B14F-4D97-AF65-F5344CB8AC3E}">
        <p14:creationId xmlns:p14="http://schemas.microsoft.com/office/powerpoint/2010/main" val="1990916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268760"/>
            <a:ext cx="4038600" cy="485740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p:nvPr>
        </p:nvSpPr>
        <p:spPr>
          <a:xfrm>
            <a:off x="4648200" y="1268760"/>
            <a:ext cx="4038600" cy="485740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Datumsplatzhalter 4"/>
          <p:cNvSpPr>
            <a:spLocks noGrp="1"/>
          </p:cNvSpPr>
          <p:nvPr>
            <p:ph type="dt" sz="half" idx="10"/>
          </p:nvPr>
        </p:nvSpPr>
        <p:spPr/>
        <p:txBody>
          <a:bodyPr/>
          <a:lstStyle/>
          <a:p>
            <a:fld id="{00E77DB5-EFC6-4A0A-8272-45401A48DD7A}" type="datetime1">
              <a:rPr lang="de-DE" smtClean="0"/>
              <a:t>12.10.2016</a:t>
            </a:fld>
            <a:endParaRPr lang="de-DE"/>
          </a:p>
        </p:txBody>
      </p:sp>
      <p:sp>
        <p:nvSpPr>
          <p:cNvPr id="6" name="Fußzeilenplatzhalter 5"/>
          <p:cNvSpPr>
            <a:spLocks noGrp="1"/>
          </p:cNvSpPr>
          <p:nvPr>
            <p:ph type="ftr" sz="quarter" idx="11"/>
          </p:nvPr>
        </p:nvSpPr>
        <p:spPr/>
        <p:txBody>
          <a:bodyPr/>
          <a:lstStyle/>
          <a:p>
            <a:r>
              <a:rPr lang="de-DE" smtClean="0"/>
              <a:t>Transnational Litigation</a:t>
            </a:r>
            <a:endParaRPr lang="de-DE"/>
          </a:p>
        </p:txBody>
      </p:sp>
      <p:sp>
        <p:nvSpPr>
          <p:cNvPr id="7" name="Foliennummernplatzhalter 6"/>
          <p:cNvSpPr>
            <a:spLocks noGrp="1"/>
          </p:cNvSpPr>
          <p:nvPr>
            <p:ph type="sldNum" sz="quarter" idx="12"/>
          </p:nvPr>
        </p:nvSpPr>
        <p:spPr/>
        <p:txBody>
          <a:bodyPr/>
          <a:lstStyle/>
          <a:p>
            <a:fld id="{E5B53BF6-DEA2-458C-903B-B577D20D4B06}" type="slidenum">
              <a:rPr lang="de-DE" smtClean="0"/>
              <a:t>‹Nr.›</a:t>
            </a:fld>
            <a:endParaRPr lang="de-DE"/>
          </a:p>
        </p:txBody>
      </p:sp>
    </p:spTree>
    <p:extLst>
      <p:ext uri="{BB962C8B-B14F-4D97-AF65-F5344CB8AC3E}">
        <p14:creationId xmlns:p14="http://schemas.microsoft.com/office/powerpoint/2010/main" val="2366787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9"/>
            <a:ext cx="6707088" cy="850106"/>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340768"/>
            <a:ext cx="8229600" cy="4785395"/>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946448"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9558219D-A242-4249-A0F9-530EE611E1A6}" type="datetime1">
              <a:rPr lang="de-DE" smtClean="0"/>
              <a:pPr/>
              <a:t>12.10.2016</a:t>
            </a:fld>
            <a:endParaRPr lang="de-DE"/>
          </a:p>
        </p:txBody>
      </p:sp>
      <p:sp>
        <p:nvSpPr>
          <p:cNvPr id="5" name="Fußzeilenplatzhalter 4"/>
          <p:cNvSpPr>
            <a:spLocks noGrp="1"/>
          </p:cNvSpPr>
          <p:nvPr>
            <p:ph type="ftr" sz="quarter" idx="3"/>
          </p:nvPr>
        </p:nvSpPr>
        <p:spPr>
          <a:xfrm>
            <a:off x="1550503" y="6356350"/>
            <a:ext cx="6504167"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r>
              <a:rPr lang="de-DE" smtClean="0"/>
              <a:t>Transnational Litigation</a:t>
            </a:r>
            <a:endParaRPr lang="de-DE"/>
          </a:p>
        </p:txBody>
      </p:sp>
      <p:sp>
        <p:nvSpPr>
          <p:cNvPr id="6" name="Foliennummernplatzhalter 5"/>
          <p:cNvSpPr>
            <a:spLocks noGrp="1"/>
          </p:cNvSpPr>
          <p:nvPr>
            <p:ph type="sldNum" sz="quarter" idx="4"/>
          </p:nvPr>
        </p:nvSpPr>
        <p:spPr>
          <a:xfrm>
            <a:off x="8158038" y="6356350"/>
            <a:ext cx="528762"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E5B53BF6-DEA2-458C-903B-B577D20D4B06}" type="slidenum">
              <a:rPr lang="de-DE" smtClean="0"/>
              <a:pPr/>
              <a:t>‹Nr.›</a:t>
            </a:fld>
            <a:endParaRPr lang="de-DE"/>
          </a:p>
        </p:txBody>
      </p:sp>
      <p:pic>
        <p:nvPicPr>
          <p:cNvPr id="7" name="Picture 2" descr="C:\Users\Michael\Desktop\unilogo.pn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96186" y="260648"/>
            <a:ext cx="13684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3791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hf hdr="0" dt="0"/>
  <p:txStyles>
    <p:titleStyle>
      <a:lvl1pPr algn="l" defTabSz="914400" rtl="0" eaLnBrk="1" latinLnBrk="0" hangingPunct="1">
        <a:spcBef>
          <a:spcPct val="0"/>
        </a:spcBef>
        <a:buNone/>
        <a:defRPr sz="20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hcch.net/"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pPr algn="ctr">
              <a:lnSpc>
                <a:spcPct val="150000"/>
              </a:lnSpc>
              <a:spcAft>
                <a:spcPts val="1800"/>
              </a:spcAft>
            </a:pPr>
            <a:r>
              <a:rPr lang="de-DE" sz="3600" dirty="0" smtClean="0">
                <a:latin typeface="Arial" panose="020B0604020202020204" pitchFamily="34" charset="0"/>
                <a:cs typeface="Arial" panose="020B0604020202020204" pitchFamily="34" charset="0"/>
              </a:rPr>
              <a:t>Dispute Resolution</a:t>
            </a:r>
            <a:br>
              <a:rPr lang="de-DE" sz="3600" dirty="0" smtClean="0">
                <a:latin typeface="Arial" panose="020B0604020202020204" pitchFamily="34" charset="0"/>
                <a:cs typeface="Arial" panose="020B0604020202020204" pitchFamily="34" charset="0"/>
              </a:rPr>
            </a:br>
            <a:r>
              <a:rPr lang="de-DE" sz="2700" dirty="0" smtClean="0"/>
              <a:t>(Resolution of Private International Disputes)</a:t>
            </a:r>
            <a:endParaRPr lang="de-DE" sz="2700" dirty="0"/>
          </a:p>
        </p:txBody>
      </p:sp>
      <p:sp>
        <p:nvSpPr>
          <p:cNvPr id="3" name="Untertitel 2"/>
          <p:cNvSpPr>
            <a:spLocks noGrp="1"/>
          </p:cNvSpPr>
          <p:nvPr>
            <p:ph type="subTitle" idx="1"/>
          </p:nvPr>
        </p:nvSpPr>
        <p:spPr>
          <a:xfrm>
            <a:off x="1403648" y="3212976"/>
            <a:ext cx="6400800" cy="864096"/>
          </a:xfrm>
        </p:spPr>
        <p:txBody>
          <a:bodyPr>
            <a:normAutofit/>
          </a:bodyPr>
          <a:lstStyle/>
          <a:p>
            <a:endParaRPr lang="de-DE" dirty="0">
              <a:solidFill>
                <a:schemeClr val="tx1"/>
              </a:solidFill>
            </a:endParaRPr>
          </a:p>
          <a:p>
            <a:r>
              <a:rPr lang="de-DE" sz="2200" dirty="0" smtClean="0">
                <a:solidFill>
                  <a:schemeClr val="tx1"/>
                </a:solidFill>
                <a:latin typeface="Arial" panose="020B0604020202020204" pitchFamily="34" charset="0"/>
                <a:cs typeface="Arial" panose="020B0604020202020204" pitchFamily="34" charset="0"/>
              </a:rPr>
              <a:t>Session 1: </a:t>
            </a:r>
            <a:r>
              <a:rPr lang="de-DE" sz="2200" dirty="0" err="1" smtClean="0">
                <a:solidFill>
                  <a:schemeClr val="tx1"/>
                </a:solidFill>
                <a:latin typeface="Arial" panose="020B0604020202020204" pitchFamily="34" charset="0"/>
                <a:cs typeface="Arial" panose="020B0604020202020204" pitchFamily="34" charset="0"/>
              </a:rPr>
              <a:t>Introduction</a:t>
            </a:r>
            <a:r>
              <a:rPr lang="de-DE" sz="2200" dirty="0" smtClean="0">
                <a:solidFill>
                  <a:schemeClr val="tx1"/>
                </a:solidFill>
                <a:latin typeface="Arial" panose="020B0604020202020204" pitchFamily="34" charset="0"/>
                <a:cs typeface="Arial" panose="020B0604020202020204" pitchFamily="34" charset="0"/>
              </a:rPr>
              <a:t> </a:t>
            </a:r>
          </a:p>
          <a:p>
            <a:endParaRPr lang="de-DE" dirty="0">
              <a:latin typeface="Arial" panose="020B0604020202020204" pitchFamily="34" charset="0"/>
              <a:cs typeface="Arial" panose="020B0604020202020204" pitchFamily="34" charset="0"/>
            </a:endParaRPr>
          </a:p>
        </p:txBody>
      </p:sp>
      <p:sp>
        <p:nvSpPr>
          <p:cNvPr id="4" name="Textplatzhalter 3"/>
          <p:cNvSpPr>
            <a:spLocks noGrp="1"/>
          </p:cNvSpPr>
          <p:nvPr>
            <p:ph type="body" sz="quarter" idx="13"/>
          </p:nvPr>
        </p:nvSpPr>
        <p:spPr>
          <a:xfrm>
            <a:off x="1403648" y="4653136"/>
            <a:ext cx="6400800" cy="1224136"/>
          </a:xfrm>
        </p:spPr>
        <p:txBody>
          <a:bodyPr>
            <a:normAutofit/>
          </a:bodyPr>
          <a:lstStyle/>
          <a:p>
            <a:r>
              <a:rPr lang="en-US" dirty="0" smtClean="0">
                <a:latin typeface="Arial" panose="020B0604020202020204" pitchFamily="34" charset="0"/>
                <a:cs typeface="Arial" panose="020B0604020202020204" pitchFamily="34" charset="0"/>
              </a:rPr>
              <a:t>FTU Master Program</a:t>
            </a:r>
          </a:p>
          <a:p>
            <a:r>
              <a:rPr lang="en-US" dirty="0" smtClean="0">
                <a:latin typeface="Arial" panose="020B0604020202020204" pitchFamily="34" charset="0"/>
                <a:cs typeface="Arial" panose="020B0604020202020204" pitchFamily="34" charset="0"/>
              </a:rPr>
              <a:t>28 February 2017</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Prof. Dr. Wolfgang Wurmnest, LL.M. (Berkeley)</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149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altLang="de-DE" b="1" dirty="0" smtClean="0">
                <a:latin typeface="Arial" panose="020B0604020202020204" pitchFamily="34" charset="0"/>
                <a:cs typeface="Arial" panose="020B0604020202020204" pitchFamily="34" charset="0"/>
              </a:rPr>
              <a:t>Negotiation</a:t>
            </a:r>
            <a:r>
              <a:rPr lang="de-DE" altLang="de-DE" b="1" dirty="0" smtClean="0">
                <a:latin typeface="Arial" panose="020B0604020202020204" pitchFamily="34" charset="0"/>
                <a:cs typeface="Arial" panose="020B0604020202020204" pitchFamily="34" charset="0"/>
              </a:rPr>
              <a:t> – pro and contra</a:t>
            </a:r>
          </a:p>
        </p:txBody>
      </p:sp>
      <p:sp>
        <p:nvSpPr>
          <p:cNvPr id="509955" name="Rectangle 3"/>
          <p:cNvSpPr>
            <a:spLocks noGrp="1" noChangeArrowheads="1"/>
          </p:cNvSpPr>
          <p:nvPr>
            <p:ph type="body" idx="1"/>
          </p:nvPr>
        </p:nvSpPr>
        <p:spPr/>
        <p:txBody>
          <a:bodyPr/>
          <a:lstStyle/>
          <a:p>
            <a:pPr eaLnBrk="1" hangingPunct="1">
              <a:lnSpc>
                <a:spcPct val="120000"/>
              </a:lnSpc>
              <a:spcAft>
                <a:spcPts val="600"/>
              </a:spcAft>
            </a:pPr>
            <a:r>
              <a:rPr lang="en-GB" altLang="de-DE" dirty="0" smtClean="0">
                <a:latin typeface="Arial" panose="020B0604020202020204" pitchFamily="34" charset="0"/>
                <a:cs typeface="Arial" panose="020B0604020202020204" pitchFamily="34" charset="0"/>
              </a:rPr>
              <a:t>Advantages: </a:t>
            </a:r>
          </a:p>
          <a:p>
            <a:pPr lvl="1" eaLnBrk="1" hangingPunct="1">
              <a:lnSpc>
                <a:spcPct val="120000"/>
              </a:lnSpc>
              <a:spcAft>
                <a:spcPts val="600"/>
              </a:spcAft>
              <a:buFont typeface="Arial" panose="020B0604020202020204" pitchFamily="34" charset="0"/>
              <a:buChar char="•"/>
            </a:pPr>
            <a:r>
              <a:rPr lang="en-GB" altLang="de-DE" dirty="0" smtClean="0">
                <a:latin typeface="Arial" panose="020B0604020202020204" pitchFamily="34" charset="0"/>
                <a:cs typeface="Arial" panose="020B0604020202020204" pitchFamily="34" charset="0"/>
              </a:rPr>
              <a:t>Inexpensive and amicable agreement allows the parties to continue their business relationship, parties can try to include solutions which require cooperation and would normally not be available in court proceedings</a:t>
            </a:r>
          </a:p>
          <a:p>
            <a:pPr eaLnBrk="1" hangingPunct="1">
              <a:lnSpc>
                <a:spcPct val="120000"/>
              </a:lnSpc>
              <a:spcAft>
                <a:spcPts val="600"/>
              </a:spcAft>
            </a:pPr>
            <a:r>
              <a:rPr lang="en-GB" altLang="de-DE" dirty="0" smtClean="0">
                <a:latin typeface="Arial" panose="020B0604020202020204" pitchFamily="34" charset="0"/>
                <a:cs typeface="Arial" panose="020B0604020202020204" pitchFamily="34" charset="0"/>
              </a:rPr>
              <a:t>Disadvantages: </a:t>
            </a:r>
          </a:p>
          <a:p>
            <a:pPr lvl="1" eaLnBrk="1" hangingPunct="1">
              <a:lnSpc>
                <a:spcPct val="120000"/>
              </a:lnSpc>
              <a:spcAft>
                <a:spcPts val="600"/>
              </a:spcAft>
              <a:buFont typeface="Arial" panose="020B0604020202020204" pitchFamily="34" charset="0"/>
              <a:buChar char="•"/>
            </a:pPr>
            <a:r>
              <a:rPr lang="en-GB" altLang="de-DE" dirty="0"/>
              <a:t>N</a:t>
            </a:r>
            <a:r>
              <a:rPr lang="en-GB" altLang="de-DE" dirty="0" smtClean="0">
                <a:latin typeface="Arial" panose="020B0604020202020204" pitchFamily="34" charset="0"/>
                <a:cs typeface="Arial" panose="020B0604020202020204" pitchFamily="34" charset="0"/>
              </a:rPr>
              <a:t>o coercive power!</a:t>
            </a:r>
          </a:p>
          <a:p>
            <a:pPr lvl="1" eaLnBrk="1" hangingPunct="1">
              <a:lnSpc>
                <a:spcPct val="120000"/>
              </a:lnSpc>
              <a:spcAft>
                <a:spcPts val="600"/>
              </a:spcAft>
              <a:buFont typeface="Arial" panose="020B0604020202020204" pitchFamily="34" charset="0"/>
              <a:buChar char="•"/>
            </a:pPr>
            <a:r>
              <a:rPr lang="en-GB" altLang="de-DE" dirty="0"/>
              <a:t>P</a:t>
            </a:r>
            <a:r>
              <a:rPr lang="en-GB" altLang="de-DE" dirty="0" smtClean="0">
                <a:latin typeface="Arial" panose="020B0604020202020204" pitchFamily="34" charset="0"/>
                <a:cs typeface="Arial" panose="020B0604020202020204" pitchFamily="34" charset="0"/>
              </a:rPr>
              <a:t>arties must both agree to negotiate and resolve their dispute – If no agreement no result!</a:t>
            </a:r>
          </a:p>
          <a:p>
            <a:pPr eaLnBrk="1" hangingPunct="1">
              <a:lnSpc>
                <a:spcPct val="120000"/>
              </a:lnSpc>
              <a:spcAft>
                <a:spcPts val="600"/>
              </a:spcAft>
            </a:pPr>
            <a:endParaRPr lang="de-DE" altLang="de-DE" sz="2000" dirty="0" smtClean="0">
              <a:latin typeface="Arial" panose="020B0604020202020204" pitchFamily="34" charset="0"/>
              <a:cs typeface="Arial" panose="020B0604020202020204" pitchFamily="34" charset="0"/>
            </a:endParaRP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10</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8307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99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99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99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99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99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pPr eaLnBrk="1" hangingPunct="1"/>
            <a:r>
              <a:rPr lang="de-DE" altLang="de-DE" b="1" dirty="0" err="1" smtClean="0">
                <a:latin typeface="Arial" panose="020B0604020202020204" pitchFamily="34" charset="0"/>
                <a:cs typeface="Arial" panose="020B0604020202020204" pitchFamily="34" charset="0"/>
              </a:rPr>
              <a:t>Litigation</a:t>
            </a:r>
            <a:endParaRPr lang="de-DE" altLang="de-DE" b="1" dirty="0" smtClean="0">
              <a:latin typeface="Arial" panose="020B0604020202020204" pitchFamily="34" charset="0"/>
              <a:cs typeface="Arial" panose="020B0604020202020204" pitchFamily="34" charset="0"/>
            </a:endParaRPr>
          </a:p>
        </p:txBody>
      </p:sp>
      <p:sp>
        <p:nvSpPr>
          <p:cNvPr id="518147" name="Rectangle 3"/>
          <p:cNvSpPr>
            <a:spLocks noGrp="1" noChangeArrowheads="1"/>
          </p:cNvSpPr>
          <p:nvPr>
            <p:ph type="body" idx="1"/>
          </p:nvPr>
        </p:nvSpPr>
        <p:spPr/>
        <p:txBody>
          <a:bodyPr/>
          <a:lstStyle/>
          <a:p>
            <a:pPr eaLnBrk="1" hangingPunct="1">
              <a:lnSpc>
                <a:spcPct val="120000"/>
              </a:lnSpc>
              <a:spcAft>
                <a:spcPts val="600"/>
              </a:spcAft>
            </a:pPr>
            <a:r>
              <a:rPr lang="en-GB" altLang="de-DE" dirty="0" smtClean="0">
                <a:latin typeface="Arial" panose="020B0604020202020204" pitchFamily="34" charset="0"/>
                <a:cs typeface="Arial" panose="020B0604020202020204" pitchFamily="34" charset="0"/>
              </a:rPr>
              <a:t>Determination of a dispute between the parties by a public cour</a:t>
            </a:r>
            <a:r>
              <a:rPr lang="en-GB" altLang="de-DE" dirty="0" smtClean="0"/>
              <a:t>t </a:t>
            </a:r>
            <a:r>
              <a:rPr lang="en-GB" altLang="de-DE" dirty="0" smtClean="0">
                <a:latin typeface="Arial" panose="020B0604020202020204" pitchFamily="34" charset="0"/>
                <a:cs typeface="Arial" panose="020B0604020202020204" pitchFamily="34" charset="0"/>
              </a:rPr>
              <a:t>…</a:t>
            </a:r>
          </a:p>
          <a:p>
            <a:pPr eaLnBrk="1" hangingPunct="1">
              <a:lnSpc>
                <a:spcPct val="120000"/>
              </a:lnSpc>
              <a:spcAft>
                <a:spcPts val="600"/>
              </a:spcAft>
            </a:pPr>
            <a:r>
              <a:rPr lang="en-GB" altLang="de-DE" dirty="0"/>
              <a:t>w</a:t>
            </a:r>
            <a:r>
              <a:rPr lang="en-GB" altLang="de-DE" dirty="0" smtClean="0">
                <a:latin typeface="Arial" panose="020B0604020202020204" pitchFamily="34" charset="0"/>
                <a:cs typeface="Arial" panose="020B0604020202020204" pitchFamily="34" charset="0"/>
              </a:rPr>
              <a:t>hose authority is in principle independent of the consent of the parties ….</a:t>
            </a:r>
          </a:p>
          <a:p>
            <a:pPr eaLnBrk="1" hangingPunct="1">
              <a:lnSpc>
                <a:spcPct val="120000"/>
              </a:lnSpc>
              <a:spcAft>
                <a:spcPts val="600"/>
              </a:spcAft>
            </a:pPr>
            <a:r>
              <a:rPr lang="en-GB" altLang="de-DE" dirty="0"/>
              <a:t>f</a:t>
            </a:r>
            <a:r>
              <a:rPr lang="en-GB" altLang="de-DE" dirty="0" smtClean="0">
                <a:latin typeface="Arial" panose="020B0604020202020204" pitchFamily="34" charset="0"/>
                <a:cs typeface="Arial" panose="020B0604020202020204" pitchFamily="34" charset="0"/>
              </a:rPr>
              <a:t>or resolution in a judicial manner (i.e. court has the power to issue a binding decision).</a:t>
            </a:r>
          </a:p>
          <a:p>
            <a:pPr eaLnBrk="1" hangingPunct="1">
              <a:lnSpc>
                <a:spcPct val="120000"/>
              </a:lnSpc>
              <a:spcAft>
                <a:spcPts val="600"/>
              </a:spcAft>
            </a:pPr>
            <a:r>
              <a:rPr lang="en-GB" altLang="de-DE" dirty="0" smtClean="0">
                <a:latin typeface="Arial" panose="020B0604020202020204" pitchFamily="34" charset="0"/>
                <a:cs typeface="Arial" panose="020B0604020202020204" pitchFamily="34" charset="0"/>
              </a:rPr>
              <a:t>Opportunity for parties to present evidence or submissions in support of their claim.</a:t>
            </a: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11</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28345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8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8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81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8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814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de-DE" altLang="de-DE" b="1" dirty="0" smtClean="0">
                <a:latin typeface="Arial" panose="020B0604020202020204" pitchFamily="34" charset="0"/>
                <a:cs typeface="Arial" panose="020B0604020202020204" pitchFamily="34" charset="0"/>
              </a:rPr>
              <a:t>Advantages</a:t>
            </a:r>
          </a:p>
        </p:txBody>
      </p:sp>
      <p:sp>
        <p:nvSpPr>
          <p:cNvPr id="519171" name="Rectangle 3"/>
          <p:cNvSpPr>
            <a:spLocks noGrp="1" noChangeArrowheads="1"/>
          </p:cNvSpPr>
          <p:nvPr>
            <p:ph type="body" idx="1"/>
          </p:nvPr>
        </p:nvSpPr>
        <p:spPr/>
        <p:txBody>
          <a:bodyPr/>
          <a:lstStyle/>
          <a:p>
            <a:pPr eaLnBrk="1" hangingPunct="1">
              <a:lnSpc>
                <a:spcPct val="120000"/>
              </a:lnSpc>
              <a:spcAft>
                <a:spcPts val="600"/>
              </a:spcAft>
              <a:buFont typeface="Symbol" pitchFamily="18" charset="2"/>
              <a:buChar char="-"/>
            </a:pPr>
            <a:r>
              <a:rPr lang="en-GB" altLang="de-DE" dirty="0" smtClean="0">
                <a:latin typeface="Arial" panose="020B0604020202020204" pitchFamily="34" charset="0"/>
                <a:cs typeface="Arial" panose="020B0604020202020204" pitchFamily="34" charset="0"/>
              </a:rPr>
              <a:t>Coercive power of the court, in particular in relation to third parties (joinder) and witnesses</a:t>
            </a:r>
          </a:p>
          <a:p>
            <a:pPr eaLnBrk="1" hangingPunct="1">
              <a:lnSpc>
                <a:spcPct val="120000"/>
              </a:lnSpc>
              <a:spcAft>
                <a:spcPts val="600"/>
              </a:spcAft>
              <a:buFont typeface="Symbol" pitchFamily="18" charset="2"/>
              <a:buChar char="-"/>
            </a:pPr>
            <a:r>
              <a:rPr lang="en-GB" altLang="de-DE" dirty="0" smtClean="0">
                <a:latin typeface="Arial" panose="020B0604020202020204" pitchFamily="34" charset="0"/>
                <a:cs typeface="Arial" panose="020B0604020202020204" pitchFamily="34" charset="0"/>
              </a:rPr>
              <a:t>Judgment enforceable in the country where the court is seated (in Europe in whole EU)</a:t>
            </a:r>
          </a:p>
          <a:p>
            <a:pPr eaLnBrk="1" hangingPunct="1">
              <a:lnSpc>
                <a:spcPct val="120000"/>
              </a:lnSpc>
              <a:spcAft>
                <a:spcPts val="600"/>
              </a:spcAft>
              <a:buFont typeface="Symbol" pitchFamily="18" charset="2"/>
              <a:buChar char="-"/>
            </a:pPr>
            <a:r>
              <a:rPr lang="en-GB" altLang="de-DE" dirty="0" smtClean="0">
                <a:latin typeface="Arial" panose="020B0604020202020204" pitchFamily="34" charset="0"/>
                <a:cs typeface="Arial" panose="020B0604020202020204" pitchFamily="34" charset="0"/>
              </a:rPr>
              <a:t>No other alternative if negotiations fail and there is no agreement on arbitration or mediation</a:t>
            </a:r>
          </a:p>
          <a:p>
            <a:pPr eaLnBrk="1" hangingPunct="1">
              <a:lnSpc>
                <a:spcPct val="120000"/>
              </a:lnSpc>
              <a:buFont typeface="Symbol" pitchFamily="18" charset="2"/>
              <a:buChar char="-"/>
            </a:pPr>
            <a:endParaRPr lang="de-DE" altLang="de-DE" sz="2400" dirty="0" smtClean="0">
              <a:latin typeface="Arial" panose="020B0604020202020204" pitchFamily="34" charset="0"/>
              <a:cs typeface="Arial" panose="020B0604020202020204" pitchFamily="34" charset="0"/>
            </a:endParaRP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12</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6785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9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9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91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917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de-DE" altLang="de-DE" b="1" smtClean="0">
                <a:latin typeface="Arial" panose="020B0604020202020204" pitchFamily="34" charset="0"/>
                <a:cs typeface="Arial" panose="020B0604020202020204" pitchFamily="34" charset="0"/>
              </a:rPr>
              <a:t>Disadvantages</a:t>
            </a:r>
          </a:p>
        </p:txBody>
      </p:sp>
      <p:sp>
        <p:nvSpPr>
          <p:cNvPr id="520195" name="Rectangle 3"/>
          <p:cNvSpPr>
            <a:spLocks noGrp="1" noChangeArrowheads="1"/>
          </p:cNvSpPr>
          <p:nvPr>
            <p:ph type="body" idx="1"/>
          </p:nvPr>
        </p:nvSpPr>
        <p:spPr/>
        <p:txBody>
          <a:bodyPr/>
          <a:lstStyle/>
          <a:p>
            <a:pPr eaLnBrk="1" hangingPunct="1">
              <a:lnSpc>
                <a:spcPct val="120000"/>
              </a:lnSpc>
              <a:spcAft>
                <a:spcPts val="600"/>
              </a:spcAft>
            </a:pPr>
            <a:r>
              <a:rPr lang="en-GB" altLang="de-DE" dirty="0" smtClean="0">
                <a:latin typeface="Arial" panose="020B0604020202020204" pitchFamily="34" charset="0"/>
                <a:cs typeface="Arial" panose="020B0604020202020204" pitchFamily="34" charset="0"/>
              </a:rPr>
              <a:t>“All or nothing” decision</a:t>
            </a:r>
          </a:p>
          <a:p>
            <a:pPr eaLnBrk="1" hangingPunct="1">
              <a:lnSpc>
                <a:spcPct val="120000"/>
              </a:lnSpc>
              <a:spcAft>
                <a:spcPts val="600"/>
              </a:spcAft>
            </a:pPr>
            <a:r>
              <a:rPr lang="en-GB" altLang="de-DE" dirty="0" smtClean="0">
                <a:latin typeface="Arial" panose="020B0604020202020204" pitchFamily="34" charset="0"/>
                <a:cs typeface="Arial" panose="020B0604020202020204" pitchFamily="34" charset="0"/>
              </a:rPr>
              <a:t>Judicial expertise might not be sufficient due to legal (foreign law) or factual difficulties of the case</a:t>
            </a:r>
          </a:p>
          <a:p>
            <a:pPr eaLnBrk="1" hangingPunct="1">
              <a:lnSpc>
                <a:spcPct val="120000"/>
              </a:lnSpc>
              <a:spcAft>
                <a:spcPts val="600"/>
              </a:spcAft>
            </a:pPr>
            <a:r>
              <a:rPr lang="en-GB" altLang="de-DE" dirty="0" smtClean="0">
                <a:latin typeface="Arial" panose="020B0604020202020204" pitchFamily="34" charset="0"/>
                <a:cs typeface="Arial" panose="020B0604020202020204" pitchFamily="34" charset="0"/>
              </a:rPr>
              <a:t>Rather formal proceeding in most countries</a:t>
            </a:r>
          </a:p>
          <a:p>
            <a:pPr eaLnBrk="1" hangingPunct="1">
              <a:lnSpc>
                <a:spcPct val="120000"/>
              </a:lnSpc>
              <a:spcAft>
                <a:spcPts val="600"/>
              </a:spcAft>
            </a:pPr>
            <a:r>
              <a:rPr lang="en-GB" altLang="de-DE" dirty="0" smtClean="0">
                <a:latin typeface="Arial" panose="020B0604020202020204" pitchFamily="34" charset="0"/>
                <a:cs typeface="Arial" panose="020B0604020202020204" pitchFamily="34" charset="0"/>
              </a:rPr>
              <a:t>Courts may be biased in some countries </a:t>
            </a:r>
          </a:p>
          <a:p>
            <a:pPr eaLnBrk="1" hangingPunct="1">
              <a:lnSpc>
                <a:spcPct val="120000"/>
              </a:lnSpc>
              <a:spcAft>
                <a:spcPts val="600"/>
              </a:spcAft>
            </a:pPr>
            <a:r>
              <a:rPr lang="en-GB" altLang="de-DE" dirty="0" smtClean="0">
                <a:latin typeface="Arial" panose="020B0604020202020204" pitchFamily="34" charset="0"/>
                <a:cs typeface="Arial" panose="020B0604020202020204" pitchFamily="34" charset="0"/>
              </a:rPr>
              <a:t>Lack of confidentiality in court proceedings</a:t>
            </a:r>
          </a:p>
          <a:p>
            <a:pPr eaLnBrk="1" hangingPunct="1">
              <a:lnSpc>
                <a:spcPct val="120000"/>
              </a:lnSpc>
              <a:spcAft>
                <a:spcPts val="600"/>
              </a:spcAft>
            </a:pPr>
            <a:r>
              <a:rPr lang="en-GB" altLang="de-DE" dirty="0" smtClean="0">
                <a:latin typeface="Arial" panose="020B0604020202020204" pitchFamily="34" charset="0"/>
                <a:cs typeface="Arial" panose="020B0604020202020204" pitchFamily="34" charset="0"/>
              </a:rPr>
              <a:t>Cost and complexity of litigating in a foreign court</a:t>
            </a:r>
          </a:p>
          <a:p>
            <a:pPr eaLnBrk="1" hangingPunct="1">
              <a:lnSpc>
                <a:spcPct val="120000"/>
              </a:lnSpc>
              <a:spcAft>
                <a:spcPts val="600"/>
              </a:spcAft>
            </a:pPr>
            <a:r>
              <a:rPr lang="en-GB" altLang="de-DE" dirty="0" smtClean="0"/>
              <a:t>Publicity &amp; possible damaging effect on business relationship</a:t>
            </a:r>
          </a:p>
          <a:p>
            <a:pPr eaLnBrk="1" hangingPunct="1">
              <a:lnSpc>
                <a:spcPct val="120000"/>
              </a:lnSpc>
              <a:spcAft>
                <a:spcPts val="600"/>
              </a:spcAft>
            </a:pPr>
            <a:r>
              <a:rPr lang="en-GB" altLang="de-DE" dirty="0" smtClean="0"/>
              <a:t>In transnational cases: Can a judgment be enforced abroad?</a:t>
            </a:r>
          </a:p>
          <a:p>
            <a:pPr marL="0" indent="0" eaLnBrk="1" hangingPunct="1">
              <a:lnSpc>
                <a:spcPct val="120000"/>
              </a:lnSpc>
              <a:spcAft>
                <a:spcPts val="600"/>
              </a:spcAft>
              <a:buNone/>
            </a:pPr>
            <a:endParaRPr lang="en-GB" altLang="de-DE" dirty="0" smtClean="0">
              <a:latin typeface="Arial" panose="020B0604020202020204" pitchFamily="34" charset="0"/>
              <a:cs typeface="Arial" panose="020B0604020202020204" pitchFamily="34" charset="0"/>
            </a:endParaRPr>
          </a:p>
          <a:p>
            <a:pPr eaLnBrk="1" hangingPunct="1">
              <a:buFontTx/>
              <a:buNone/>
            </a:pPr>
            <a:endParaRPr lang="en-GB" altLang="de-DE" dirty="0" smtClean="0">
              <a:latin typeface="Arial" panose="020B0604020202020204" pitchFamily="34" charset="0"/>
              <a:cs typeface="Arial" panose="020B0604020202020204" pitchFamily="34" charset="0"/>
            </a:endParaRP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13</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1427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0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0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0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01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019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01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2019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20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019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de-DE" altLang="de-DE" b="1" smtClean="0">
                <a:latin typeface="Arial" panose="020B0604020202020204" pitchFamily="34" charset="0"/>
                <a:cs typeface="Arial" panose="020B0604020202020204" pitchFamily="34" charset="0"/>
              </a:rPr>
              <a:t>Arbitration</a:t>
            </a:r>
          </a:p>
        </p:txBody>
      </p:sp>
      <p:sp>
        <p:nvSpPr>
          <p:cNvPr id="513027" name="Rectangle 3"/>
          <p:cNvSpPr>
            <a:spLocks noGrp="1" noChangeArrowheads="1"/>
          </p:cNvSpPr>
          <p:nvPr>
            <p:ph type="body" idx="1"/>
          </p:nvPr>
        </p:nvSpPr>
        <p:spPr/>
        <p:txBody>
          <a:bodyPr/>
          <a:lstStyle/>
          <a:p>
            <a:pPr eaLnBrk="1" hangingPunct="1">
              <a:lnSpc>
                <a:spcPct val="120000"/>
              </a:lnSpc>
              <a:spcAft>
                <a:spcPts val="600"/>
              </a:spcAft>
            </a:pPr>
            <a:r>
              <a:rPr lang="de-DE" altLang="de-DE" dirty="0" smtClean="0">
                <a:latin typeface="Arial" panose="020B0604020202020204" pitchFamily="34" charset="0"/>
                <a:cs typeface="Arial" panose="020B0604020202020204" pitchFamily="34" charset="0"/>
              </a:rPr>
              <a:t>Dispute </a:t>
            </a:r>
            <a:r>
              <a:rPr lang="de-DE" altLang="de-DE" dirty="0" err="1" smtClean="0">
                <a:latin typeface="Arial" panose="020B0604020202020204" pitchFamily="34" charset="0"/>
                <a:cs typeface="Arial" panose="020B0604020202020204" pitchFamily="34" charset="0"/>
              </a:rPr>
              <a:t>between</a:t>
            </a:r>
            <a:r>
              <a:rPr lang="de-DE" altLang="de-DE" dirty="0" smtClean="0">
                <a:latin typeface="Arial" panose="020B0604020202020204" pitchFamily="34" charset="0"/>
                <a:cs typeface="Arial" panose="020B0604020202020204" pitchFamily="34" charset="0"/>
              </a:rPr>
              <a:t> the </a:t>
            </a:r>
            <a:r>
              <a:rPr lang="de-DE" altLang="de-DE" dirty="0" err="1" smtClean="0">
                <a:latin typeface="Arial" panose="020B0604020202020204" pitchFamily="34" charset="0"/>
                <a:cs typeface="Arial" panose="020B0604020202020204" pitchFamily="34" charset="0"/>
              </a:rPr>
              <a:t>parties</a:t>
            </a:r>
            <a:r>
              <a:rPr lang="de-DE" altLang="de-DE" dirty="0" smtClean="0">
                <a:latin typeface="Arial" panose="020B0604020202020204" pitchFamily="34" charset="0"/>
                <a:cs typeface="Arial" panose="020B0604020202020204" pitchFamily="34" charset="0"/>
              </a:rPr>
              <a:t> …</a:t>
            </a:r>
          </a:p>
          <a:p>
            <a:pPr eaLnBrk="1" hangingPunct="1">
              <a:lnSpc>
                <a:spcPct val="120000"/>
              </a:lnSpc>
              <a:spcAft>
                <a:spcPts val="600"/>
              </a:spcAft>
            </a:pPr>
            <a:r>
              <a:rPr lang="de-DE" altLang="de-DE" dirty="0" err="1"/>
              <a:t>t</a:t>
            </a:r>
            <a:r>
              <a:rPr lang="de-DE" altLang="de-DE" dirty="0" err="1" smtClean="0"/>
              <a:t>hat</a:t>
            </a:r>
            <a:r>
              <a:rPr lang="de-DE" altLang="de-DE" dirty="0" smtClean="0"/>
              <a:t> </a:t>
            </a:r>
            <a:r>
              <a:rPr lang="de-DE" altLang="de-DE" dirty="0" err="1" smtClean="0"/>
              <a:t>is</a:t>
            </a:r>
            <a:r>
              <a:rPr lang="de-DE" altLang="de-DE" dirty="0" smtClean="0"/>
              <a:t> </a:t>
            </a:r>
            <a:r>
              <a:rPr lang="de-DE" altLang="de-DE" dirty="0" err="1" smtClean="0"/>
              <a:t>s</a:t>
            </a:r>
            <a:r>
              <a:rPr lang="de-DE" altLang="de-DE" dirty="0" err="1" smtClean="0">
                <a:latin typeface="Arial" panose="020B0604020202020204" pitchFamily="34" charset="0"/>
                <a:cs typeface="Arial" panose="020B0604020202020204" pitchFamily="34" charset="0"/>
              </a:rPr>
              <a:t>ubmitted</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by</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agreement</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to</a:t>
            </a:r>
            <a:r>
              <a:rPr lang="de-DE" altLang="de-DE" dirty="0" smtClean="0">
                <a:latin typeface="Arial" panose="020B0604020202020204" pitchFamily="34" charset="0"/>
                <a:cs typeface="Arial" panose="020B0604020202020204" pitchFamily="34" charset="0"/>
              </a:rPr>
              <a:t> a private </a:t>
            </a:r>
            <a:r>
              <a:rPr lang="de-DE" altLang="de-DE" dirty="0" err="1" smtClean="0">
                <a:latin typeface="Arial" panose="020B0604020202020204" pitchFamily="34" charset="0"/>
                <a:cs typeface="Arial" panose="020B0604020202020204" pitchFamily="34" charset="0"/>
              </a:rPr>
              <a:t>third</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party</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chosen</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by</a:t>
            </a:r>
            <a:r>
              <a:rPr lang="de-DE" altLang="de-DE" dirty="0" smtClean="0">
                <a:latin typeface="Arial" panose="020B0604020202020204" pitchFamily="34" charset="0"/>
                <a:cs typeface="Arial" panose="020B0604020202020204" pitchFamily="34" charset="0"/>
              </a:rPr>
              <a:t> the </a:t>
            </a:r>
            <a:r>
              <a:rPr lang="de-DE" altLang="de-DE" dirty="0" err="1" smtClean="0">
                <a:latin typeface="Arial" panose="020B0604020202020204" pitchFamily="34" charset="0"/>
                <a:cs typeface="Arial" panose="020B0604020202020204" pitchFamily="34" charset="0"/>
              </a:rPr>
              <a:t>parties</a:t>
            </a:r>
            <a:r>
              <a:rPr lang="de-DE" altLang="de-DE" dirty="0" smtClean="0">
                <a:latin typeface="Arial" panose="020B0604020202020204" pitchFamily="34" charset="0"/>
                <a:cs typeface="Arial" panose="020B0604020202020204" pitchFamily="34" charset="0"/>
              </a:rPr>
              <a:t> (= </a:t>
            </a:r>
            <a:r>
              <a:rPr lang="de-DE" altLang="de-DE" dirty="0" err="1" smtClean="0">
                <a:latin typeface="Arial" panose="020B0604020202020204" pitchFamily="34" charset="0"/>
                <a:cs typeface="Arial" panose="020B0604020202020204" pitchFamily="34" charset="0"/>
              </a:rPr>
              <a:t>arbitrator</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or</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arbitrators</a:t>
            </a:r>
            <a:r>
              <a:rPr lang="de-DE" altLang="de-DE" dirty="0" smtClean="0">
                <a:latin typeface="Arial" panose="020B0604020202020204" pitchFamily="34" charset="0"/>
                <a:cs typeface="Arial" panose="020B0604020202020204" pitchFamily="34" charset="0"/>
              </a:rPr>
              <a:t>) …</a:t>
            </a:r>
          </a:p>
          <a:p>
            <a:pPr eaLnBrk="1" hangingPunct="1">
              <a:lnSpc>
                <a:spcPct val="120000"/>
              </a:lnSpc>
              <a:spcAft>
                <a:spcPts val="600"/>
              </a:spcAft>
            </a:pPr>
            <a:r>
              <a:rPr lang="de-DE" altLang="de-DE" dirty="0" err="1"/>
              <a:t>f</a:t>
            </a:r>
            <a:r>
              <a:rPr lang="de-DE" altLang="de-DE" dirty="0" err="1" smtClean="0">
                <a:latin typeface="Arial" panose="020B0604020202020204" pitchFamily="34" charset="0"/>
                <a:cs typeface="Arial" panose="020B0604020202020204" pitchFamily="34" charset="0"/>
              </a:rPr>
              <a:t>or</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resolution</a:t>
            </a:r>
            <a:r>
              <a:rPr lang="de-DE" altLang="de-DE" dirty="0" smtClean="0">
                <a:latin typeface="Arial" panose="020B0604020202020204" pitchFamily="34" charset="0"/>
                <a:cs typeface="Arial" panose="020B0604020202020204" pitchFamily="34" charset="0"/>
              </a:rPr>
              <a:t> in a </a:t>
            </a:r>
            <a:r>
              <a:rPr lang="de-DE" altLang="de-DE" dirty="0" err="1" smtClean="0">
                <a:latin typeface="Arial" panose="020B0604020202020204" pitchFamily="34" charset="0"/>
                <a:cs typeface="Arial" panose="020B0604020202020204" pitchFamily="34" charset="0"/>
              </a:rPr>
              <a:t>judicial</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manner</a:t>
            </a:r>
            <a:r>
              <a:rPr lang="de-DE" altLang="de-DE" dirty="0" smtClean="0">
                <a:latin typeface="Arial" panose="020B0604020202020204" pitchFamily="34" charset="0"/>
                <a:cs typeface="Arial" panose="020B0604020202020204" pitchFamily="34" charset="0"/>
              </a:rPr>
              <a:t> (i.e. </a:t>
            </a:r>
            <a:r>
              <a:rPr lang="de-DE" altLang="de-DE" dirty="0" err="1" smtClean="0">
                <a:latin typeface="Arial" panose="020B0604020202020204" pitchFamily="34" charset="0"/>
                <a:cs typeface="Arial" panose="020B0604020202020204" pitchFamily="34" charset="0"/>
              </a:rPr>
              <a:t>third</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party</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has</a:t>
            </a:r>
            <a:r>
              <a:rPr lang="de-DE" altLang="de-DE" dirty="0" smtClean="0">
                <a:latin typeface="Arial" panose="020B0604020202020204" pitchFamily="34" charset="0"/>
                <a:cs typeface="Arial" panose="020B0604020202020204" pitchFamily="34" charset="0"/>
              </a:rPr>
              <a:t> the power </a:t>
            </a:r>
            <a:r>
              <a:rPr lang="de-DE" altLang="de-DE" dirty="0" err="1" smtClean="0">
                <a:latin typeface="Arial" panose="020B0604020202020204" pitchFamily="34" charset="0"/>
                <a:cs typeface="Arial" panose="020B0604020202020204" pitchFamily="34" charset="0"/>
              </a:rPr>
              <a:t>to</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render</a:t>
            </a:r>
            <a:r>
              <a:rPr lang="de-DE" altLang="de-DE" dirty="0" smtClean="0">
                <a:latin typeface="Arial" panose="020B0604020202020204" pitchFamily="34" charset="0"/>
                <a:cs typeface="Arial" panose="020B0604020202020204" pitchFamily="34" charset="0"/>
              </a:rPr>
              <a:t> a </a:t>
            </a:r>
            <a:r>
              <a:rPr lang="de-DE" altLang="de-DE" dirty="0" err="1" smtClean="0">
                <a:latin typeface="Arial" panose="020B0604020202020204" pitchFamily="34" charset="0"/>
                <a:cs typeface="Arial" panose="020B0604020202020204" pitchFamily="34" charset="0"/>
              </a:rPr>
              <a:t>binding</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decision</a:t>
            </a:r>
            <a:r>
              <a:rPr lang="de-DE" altLang="de-DE" dirty="0" smtClean="0">
                <a:latin typeface="Arial" panose="020B0604020202020204" pitchFamily="34" charset="0"/>
                <a:cs typeface="Arial" panose="020B0604020202020204" pitchFamily="34" charset="0"/>
              </a:rPr>
              <a:t>).</a:t>
            </a:r>
          </a:p>
          <a:p>
            <a:pPr eaLnBrk="1" hangingPunct="1">
              <a:lnSpc>
                <a:spcPct val="120000"/>
              </a:lnSpc>
              <a:spcAft>
                <a:spcPts val="600"/>
              </a:spcAft>
            </a:pPr>
            <a:r>
              <a:rPr lang="de-DE" altLang="de-DE" dirty="0" err="1" smtClean="0">
                <a:latin typeface="Arial" panose="020B0604020202020204" pitchFamily="34" charset="0"/>
                <a:cs typeface="Arial" panose="020B0604020202020204" pitchFamily="34" charset="0"/>
              </a:rPr>
              <a:t>Opportunity</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for</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parties</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to</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present</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evidence</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or</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submissions</a:t>
            </a:r>
            <a:r>
              <a:rPr lang="de-DE" altLang="de-DE" dirty="0" smtClean="0">
                <a:latin typeface="Arial" panose="020B0604020202020204" pitchFamily="34" charset="0"/>
                <a:cs typeface="Arial" panose="020B0604020202020204" pitchFamily="34" charset="0"/>
              </a:rPr>
              <a:t> in </a:t>
            </a:r>
            <a:r>
              <a:rPr lang="de-DE" altLang="de-DE" dirty="0" err="1" smtClean="0">
                <a:latin typeface="Arial" panose="020B0604020202020204" pitchFamily="34" charset="0"/>
                <a:cs typeface="Arial" panose="020B0604020202020204" pitchFamily="34" charset="0"/>
              </a:rPr>
              <a:t>support</a:t>
            </a:r>
            <a:r>
              <a:rPr lang="de-DE" altLang="de-DE" dirty="0" smtClean="0">
                <a:latin typeface="Arial" panose="020B0604020202020204" pitchFamily="34" charset="0"/>
                <a:cs typeface="Arial" panose="020B0604020202020204" pitchFamily="34" charset="0"/>
              </a:rPr>
              <a:t> of </a:t>
            </a:r>
            <a:r>
              <a:rPr lang="de-DE" altLang="de-DE" dirty="0" err="1" smtClean="0">
                <a:latin typeface="Arial" panose="020B0604020202020204" pitchFamily="34" charset="0"/>
                <a:cs typeface="Arial" panose="020B0604020202020204" pitchFamily="34" charset="0"/>
              </a:rPr>
              <a:t>their</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claim</a:t>
            </a:r>
            <a:r>
              <a:rPr lang="de-DE" altLang="de-DE" dirty="0"/>
              <a:t>.</a:t>
            </a:r>
            <a:endParaRPr lang="de-DE" altLang="de-DE" dirty="0" smtClean="0">
              <a:latin typeface="Arial" panose="020B0604020202020204" pitchFamily="34" charset="0"/>
              <a:cs typeface="Arial" panose="020B0604020202020204" pitchFamily="34" charset="0"/>
            </a:endParaRP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14</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87476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3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30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2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de-DE" altLang="de-DE" b="1" smtClean="0">
                <a:latin typeface="Arial" panose="020B0604020202020204" pitchFamily="34" charset="0"/>
                <a:cs typeface="Arial" panose="020B0604020202020204" pitchFamily="34" charset="0"/>
              </a:rPr>
              <a:t>Advantages</a:t>
            </a:r>
          </a:p>
        </p:txBody>
      </p:sp>
      <p:sp>
        <p:nvSpPr>
          <p:cNvPr id="515075" name="Rectangle 3"/>
          <p:cNvSpPr>
            <a:spLocks noGrp="1" noChangeArrowheads="1"/>
          </p:cNvSpPr>
          <p:nvPr>
            <p:ph type="body" idx="1"/>
          </p:nvPr>
        </p:nvSpPr>
        <p:spPr/>
        <p:txBody>
          <a:bodyPr>
            <a:normAutofit fontScale="92500" lnSpcReduction="10000"/>
          </a:bodyPr>
          <a:lstStyle/>
          <a:p>
            <a:pPr eaLnBrk="1" hangingPunct="1">
              <a:lnSpc>
                <a:spcPct val="110000"/>
              </a:lnSpc>
              <a:spcBef>
                <a:spcPts val="200"/>
              </a:spcBef>
              <a:spcAft>
                <a:spcPts val="400"/>
              </a:spcAft>
            </a:pPr>
            <a:r>
              <a:rPr lang="en-GB" altLang="de-DE" dirty="0" smtClean="0">
                <a:latin typeface="Arial" panose="020B0604020202020204" pitchFamily="34" charset="0"/>
                <a:cs typeface="Arial" panose="020B0604020202020204" pitchFamily="34" charset="0"/>
              </a:rPr>
              <a:t>Permits maximum of party autonomy, little intrusion by state courts</a:t>
            </a:r>
          </a:p>
          <a:p>
            <a:pPr eaLnBrk="1" hangingPunct="1">
              <a:lnSpc>
                <a:spcPct val="110000"/>
              </a:lnSpc>
              <a:spcBef>
                <a:spcPts val="200"/>
              </a:spcBef>
              <a:spcAft>
                <a:spcPts val="400"/>
              </a:spcAft>
            </a:pPr>
            <a:r>
              <a:rPr lang="en-GB" altLang="de-DE" dirty="0" smtClean="0">
                <a:latin typeface="Arial" panose="020B0604020202020204" pitchFamily="34" charset="0"/>
                <a:cs typeface="Arial" panose="020B0604020202020204" pitchFamily="34" charset="0"/>
              </a:rPr>
              <a:t>Special professional knowledge of arbitrators that can be chosen by parties</a:t>
            </a:r>
          </a:p>
          <a:p>
            <a:pPr eaLnBrk="1" hangingPunct="1">
              <a:lnSpc>
                <a:spcPct val="110000"/>
              </a:lnSpc>
              <a:spcBef>
                <a:spcPts val="200"/>
              </a:spcBef>
              <a:spcAft>
                <a:spcPts val="400"/>
              </a:spcAft>
            </a:pPr>
            <a:r>
              <a:rPr lang="en-GB" altLang="de-DE" dirty="0" smtClean="0">
                <a:latin typeface="Arial" panose="020B0604020202020204" pitchFamily="34" charset="0"/>
                <a:cs typeface="Arial" panose="020B0604020202020204" pitchFamily="34" charset="0"/>
              </a:rPr>
              <a:t>Confidentiality: proceedings not open to public</a:t>
            </a:r>
          </a:p>
          <a:p>
            <a:pPr>
              <a:lnSpc>
                <a:spcPct val="110000"/>
              </a:lnSpc>
              <a:spcBef>
                <a:spcPts val="200"/>
              </a:spcBef>
              <a:spcAft>
                <a:spcPts val="400"/>
              </a:spcAft>
            </a:pPr>
            <a:r>
              <a:rPr lang="en-GB" altLang="de-DE" dirty="0"/>
              <a:t>Procedural informality, e.g. no formal serving of documents</a:t>
            </a:r>
          </a:p>
          <a:p>
            <a:pPr eaLnBrk="1" hangingPunct="1">
              <a:lnSpc>
                <a:spcPct val="110000"/>
              </a:lnSpc>
              <a:spcBef>
                <a:spcPts val="200"/>
              </a:spcBef>
              <a:spcAft>
                <a:spcPts val="400"/>
              </a:spcAft>
            </a:pPr>
            <a:r>
              <a:rPr lang="en-GB" altLang="de-DE" dirty="0" smtClean="0">
                <a:latin typeface="Arial" panose="020B0604020202020204" pitchFamily="34" charset="0"/>
                <a:cs typeface="Arial" panose="020B0604020202020204" pitchFamily="34" charset="0"/>
              </a:rPr>
              <a:t>Duration</a:t>
            </a:r>
          </a:p>
          <a:p>
            <a:pPr lvl="1" eaLnBrk="1" hangingPunct="1">
              <a:lnSpc>
                <a:spcPct val="110000"/>
              </a:lnSpc>
              <a:spcBef>
                <a:spcPts val="200"/>
              </a:spcBef>
              <a:spcAft>
                <a:spcPts val="400"/>
              </a:spcAft>
              <a:buFont typeface="Arial" panose="020B0604020202020204" pitchFamily="34" charset="0"/>
              <a:buChar char="•"/>
            </a:pPr>
            <a:r>
              <a:rPr lang="en-GB" altLang="de-DE" dirty="0"/>
              <a:t>O</a:t>
            </a:r>
            <a:r>
              <a:rPr lang="en-GB" altLang="de-DE" dirty="0" smtClean="0">
                <a:latin typeface="Arial" panose="020B0604020202020204" pitchFamily="34" charset="0"/>
                <a:cs typeface="Arial" panose="020B0604020202020204" pitchFamily="34" charset="0"/>
              </a:rPr>
              <a:t>ften arbitral tribunals work faster than courts </a:t>
            </a:r>
          </a:p>
          <a:p>
            <a:pPr lvl="1" eaLnBrk="1" hangingPunct="1">
              <a:lnSpc>
                <a:spcPct val="110000"/>
              </a:lnSpc>
              <a:spcBef>
                <a:spcPts val="200"/>
              </a:spcBef>
              <a:spcAft>
                <a:spcPts val="400"/>
              </a:spcAft>
              <a:buFont typeface="Arial" panose="020B0604020202020204" pitchFamily="34" charset="0"/>
              <a:buChar char="•"/>
            </a:pPr>
            <a:r>
              <a:rPr lang="en-GB" altLang="de-DE" dirty="0"/>
              <a:t>O</a:t>
            </a:r>
            <a:r>
              <a:rPr lang="en-GB" altLang="de-DE" dirty="0" smtClean="0">
                <a:latin typeface="Arial" panose="020B0604020202020204" pitchFamily="34" charset="0"/>
                <a:cs typeface="Arial" panose="020B0604020202020204" pitchFamily="34" charset="0"/>
              </a:rPr>
              <a:t>nly one instance</a:t>
            </a:r>
          </a:p>
          <a:p>
            <a:pPr eaLnBrk="1" hangingPunct="1">
              <a:lnSpc>
                <a:spcPct val="110000"/>
              </a:lnSpc>
              <a:spcBef>
                <a:spcPts val="200"/>
              </a:spcBef>
              <a:spcAft>
                <a:spcPts val="400"/>
              </a:spcAft>
            </a:pPr>
            <a:r>
              <a:rPr lang="en-GB" altLang="de-DE" dirty="0" smtClean="0">
                <a:latin typeface="Arial" panose="020B0604020202020204" pitchFamily="34" charset="0"/>
                <a:cs typeface="Arial" panose="020B0604020202020204" pitchFamily="34" charset="0"/>
              </a:rPr>
              <a:t>Often (not always): lower costs </a:t>
            </a:r>
          </a:p>
          <a:p>
            <a:pPr lvl="1" eaLnBrk="1" hangingPunct="1">
              <a:lnSpc>
                <a:spcPct val="110000"/>
              </a:lnSpc>
              <a:spcBef>
                <a:spcPts val="200"/>
              </a:spcBef>
              <a:spcAft>
                <a:spcPts val="400"/>
              </a:spcAft>
              <a:buFont typeface="Arial" panose="020B0604020202020204" pitchFamily="34" charset="0"/>
              <a:buChar char="•"/>
            </a:pPr>
            <a:r>
              <a:rPr lang="en-GB" altLang="de-DE" dirty="0"/>
              <a:t>O</a:t>
            </a:r>
            <a:r>
              <a:rPr lang="en-GB" altLang="de-DE" dirty="0" smtClean="0">
                <a:latin typeface="Arial" panose="020B0604020202020204" pitchFamily="34" charset="0"/>
                <a:cs typeface="Arial" panose="020B0604020202020204" pitchFamily="34" charset="0"/>
              </a:rPr>
              <a:t>nly one instance + shorter duration, </a:t>
            </a:r>
          </a:p>
          <a:p>
            <a:pPr lvl="1" eaLnBrk="1" hangingPunct="1">
              <a:lnSpc>
                <a:spcPct val="110000"/>
              </a:lnSpc>
              <a:spcBef>
                <a:spcPts val="200"/>
              </a:spcBef>
              <a:spcAft>
                <a:spcPts val="400"/>
              </a:spcAft>
              <a:buFont typeface="Arial" panose="020B0604020202020204" pitchFamily="34" charset="0"/>
              <a:buChar char="•"/>
            </a:pPr>
            <a:r>
              <a:rPr lang="en-GB" altLang="de-DE" dirty="0"/>
              <a:t>N</a:t>
            </a:r>
            <a:r>
              <a:rPr lang="en-GB" altLang="de-DE" dirty="0" smtClean="0">
                <a:latin typeface="Arial" panose="020B0604020202020204" pitchFamily="34" charset="0"/>
                <a:cs typeface="Arial" panose="020B0604020202020204" pitchFamily="34" charset="0"/>
              </a:rPr>
              <a:t>o translation costs because of agreement on language of proceedings</a:t>
            </a:r>
          </a:p>
          <a:p>
            <a:pPr eaLnBrk="1" hangingPunct="1">
              <a:lnSpc>
                <a:spcPct val="110000"/>
              </a:lnSpc>
              <a:spcBef>
                <a:spcPts val="200"/>
              </a:spcBef>
              <a:spcAft>
                <a:spcPts val="400"/>
              </a:spcAft>
            </a:pPr>
            <a:r>
              <a:rPr lang="en-GB" altLang="de-DE" dirty="0" smtClean="0">
                <a:latin typeface="Arial" panose="020B0604020202020204" pitchFamily="34" charset="0"/>
                <a:cs typeface="Arial" panose="020B0604020202020204" pitchFamily="34" charset="0"/>
              </a:rPr>
              <a:t>Almost universal recognition of arbitral awards through the United Nations Convention on the Recognition and Enforcement of Foreign Arbitral Awards (New York, 10 June 1958)</a:t>
            </a:r>
          </a:p>
          <a:p>
            <a:pPr eaLnBrk="1" hangingPunct="1">
              <a:lnSpc>
                <a:spcPct val="110000"/>
              </a:lnSpc>
              <a:spcBef>
                <a:spcPts val="200"/>
              </a:spcBef>
              <a:spcAft>
                <a:spcPts val="400"/>
              </a:spcAft>
            </a:pPr>
            <a:r>
              <a:rPr lang="en-GB" altLang="de-DE" dirty="0" smtClean="0"/>
              <a:t>Which firms choose arbitration in practice?</a:t>
            </a:r>
            <a:endParaRPr lang="en-GB" altLang="de-DE" dirty="0" smtClean="0">
              <a:latin typeface="Arial" panose="020B0604020202020204" pitchFamily="34" charset="0"/>
              <a:cs typeface="Arial" panose="020B0604020202020204" pitchFamily="34" charset="0"/>
            </a:endParaRP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15</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024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5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5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50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5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5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5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507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1507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1507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15075">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1507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1507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07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de-DE" altLang="de-DE" b="1" smtClean="0">
                <a:latin typeface="Arial" panose="020B0604020202020204" pitchFamily="34" charset="0"/>
                <a:cs typeface="Arial" panose="020B0604020202020204" pitchFamily="34" charset="0"/>
              </a:rPr>
              <a:t>Disadvantages</a:t>
            </a:r>
          </a:p>
        </p:txBody>
      </p:sp>
      <p:sp>
        <p:nvSpPr>
          <p:cNvPr id="517123" name="Rectangle 3"/>
          <p:cNvSpPr>
            <a:spLocks noGrp="1" noChangeArrowheads="1"/>
          </p:cNvSpPr>
          <p:nvPr>
            <p:ph type="body" idx="1"/>
          </p:nvPr>
        </p:nvSpPr>
        <p:spPr/>
        <p:txBody>
          <a:bodyPr>
            <a:normAutofit/>
          </a:bodyPr>
          <a:lstStyle/>
          <a:p>
            <a:pPr eaLnBrk="1" hangingPunct="1">
              <a:lnSpc>
                <a:spcPct val="120000"/>
              </a:lnSpc>
              <a:spcAft>
                <a:spcPts val="600"/>
              </a:spcAft>
            </a:pPr>
            <a:r>
              <a:rPr lang="en-GB" altLang="de-DE" dirty="0" smtClean="0">
                <a:latin typeface="Arial" panose="020B0604020202020204" pitchFamily="34" charset="0"/>
                <a:cs typeface="Arial" panose="020B0604020202020204" pitchFamily="34" charset="0"/>
              </a:rPr>
              <a:t>Weak coercive power of arbitration tribunal over parties and in particular non-parties</a:t>
            </a:r>
          </a:p>
          <a:p>
            <a:pPr eaLnBrk="1" hangingPunct="1">
              <a:lnSpc>
                <a:spcPct val="120000"/>
              </a:lnSpc>
              <a:spcAft>
                <a:spcPts val="600"/>
              </a:spcAft>
            </a:pPr>
            <a:r>
              <a:rPr lang="en-GB" altLang="de-DE" dirty="0" smtClean="0">
                <a:latin typeface="Arial" panose="020B0604020202020204" pitchFamily="34" charset="0"/>
                <a:cs typeface="Arial" panose="020B0604020202020204" pitchFamily="34" charset="0"/>
              </a:rPr>
              <a:t>Support by state courts may be necessary </a:t>
            </a:r>
          </a:p>
          <a:p>
            <a:pPr lvl="1">
              <a:lnSpc>
                <a:spcPct val="120000"/>
              </a:lnSpc>
              <a:spcAft>
                <a:spcPts val="600"/>
              </a:spcAft>
              <a:buFont typeface="Arial" panose="020B0604020202020204" pitchFamily="34" charset="0"/>
              <a:buChar char="•"/>
            </a:pPr>
            <a:r>
              <a:rPr lang="en-GB" altLang="de-DE" dirty="0" smtClean="0">
                <a:latin typeface="Arial" panose="020B0604020202020204" pitchFamily="34" charset="0"/>
                <a:cs typeface="Arial" panose="020B0604020202020204" pitchFamily="34" charset="0"/>
              </a:rPr>
              <a:t>to obtain evidence</a:t>
            </a:r>
          </a:p>
          <a:p>
            <a:pPr lvl="1">
              <a:lnSpc>
                <a:spcPct val="120000"/>
              </a:lnSpc>
              <a:spcAft>
                <a:spcPts val="600"/>
              </a:spcAft>
              <a:buFont typeface="Arial" panose="020B0604020202020204" pitchFamily="34" charset="0"/>
              <a:buChar char="•"/>
            </a:pPr>
            <a:r>
              <a:rPr lang="en-GB" altLang="de-DE" dirty="0" smtClean="0">
                <a:latin typeface="Arial" panose="020B0604020202020204" pitchFamily="34" charset="0"/>
                <a:cs typeface="Arial" panose="020B0604020202020204" pitchFamily="34" charset="0"/>
              </a:rPr>
              <a:t>for interim measures</a:t>
            </a:r>
          </a:p>
          <a:p>
            <a:pPr lvl="1">
              <a:lnSpc>
                <a:spcPct val="120000"/>
              </a:lnSpc>
              <a:spcAft>
                <a:spcPts val="600"/>
              </a:spcAft>
              <a:buFont typeface="Arial" panose="020B0604020202020204" pitchFamily="34" charset="0"/>
              <a:buChar char="•"/>
            </a:pPr>
            <a:r>
              <a:rPr lang="en-GB" altLang="de-DE" dirty="0" smtClean="0">
                <a:latin typeface="Arial" panose="020B0604020202020204" pitchFamily="34" charset="0"/>
                <a:cs typeface="Arial" panose="020B0604020202020204" pitchFamily="34" charset="0"/>
              </a:rPr>
              <a:t>for constitution of a tribunal</a:t>
            </a:r>
          </a:p>
          <a:p>
            <a:pPr eaLnBrk="1" hangingPunct="1">
              <a:lnSpc>
                <a:spcPct val="120000"/>
              </a:lnSpc>
              <a:spcAft>
                <a:spcPts val="600"/>
              </a:spcAft>
            </a:pPr>
            <a:r>
              <a:rPr lang="en-GB" altLang="de-DE" dirty="0" smtClean="0">
                <a:latin typeface="Arial" panose="020B0604020202020204" pitchFamily="34" charset="0"/>
                <a:cs typeface="Arial" panose="020B0604020202020204" pitchFamily="34" charset="0"/>
              </a:rPr>
              <a:t>Depending on “forum”: Uncertainties about procedural issues + application of regulatory rules</a:t>
            </a:r>
          </a:p>
          <a:p>
            <a:pPr eaLnBrk="1" hangingPunct="1">
              <a:lnSpc>
                <a:spcPct val="120000"/>
              </a:lnSpc>
              <a:spcAft>
                <a:spcPts val="600"/>
              </a:spcAft>
            </a:pPr>
            <a:r>
              <a:rPr lang="en-GB" altLang="de-DE" dirty="0" smtClean="0">
                <a:latin typeface="Arial" panose="020B0604020202020204" pitchFamily="34" charset="0"/>
                <a:cs typeface="Arial" panose="020B0604020202020204" pitchFamily="34" charset="0"/>
              </a:rPr>
              <a:t>Problems with joinder of third parties (unless contracted for)</a:t>
            </a: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16</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89379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7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7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7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7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7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7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7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712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eaLnBrk="1" hangingPunct="1"/>
            <a:r>
              <a:rPr lang="en-US" altLang="de-DE" b="1" dirty="0" smtClean="0">
                <a:latin typeface="Arial" panose="020B0604020202020204" pitchFamily="34" charset="0"/>
                <a:cs typeface="Arial" panose="020B0604020202020204" pitchFamily="34" charset="0"/>
              </a:rPr>
              <a:t>Mediation</a:t>
            </a:r>
          </a:p>
        </p:txBody>
      </p:sp>
      <p:sp>
        <p:nvSpPr>
          <p:cNvPr id="510979" name="Rectangle 3"/>
          <p:cNvSpPr>
            <a:spLocks noGrp="1" noChangeArrowheads="1"/>
          </p:cNvSpPr>
          <p:nvPr>
            <p:ph type="body" idx="1"/>
          </p:nvPr>
        </p:nvSpPr>
        <p:spPr/>
        <p:txBody>
          <a:bodyPr>
            <a:normAutofit/>
          </a:bodyPr>
          <a:lstStyle/>
          <a:p>
            <a:pPr eaLnBrk="1" hangingPunct="1">
              <a:lnSpc>
                <a:spcPct val="130000"/>
              </a:lnSpc>
              <a:spcAft>
                <a:spcPts val="1200"/>
              </a:spcAft>
            </a:pPr>
            <a:r>
              <a:rPr lang="en-US" altLang="de-DE" dirty="0" smtClean="0">
                <a:latin typeface="Arial" panose="020B0604020202020204" pitchFamily="34" charset="0"/>
                <a:cs typeface="Arial" panose="020B0604020202020204" pitchFamily="34" charset="0"/>
              </a:rPr>
              <a:t>Process by which disputing parties engage the assistance of a neutral third party to act as a mediator – a facilitating intermediary – who has no authority to make any binding decisions but who uses various procedures, techniques and skills to help the parties resolve their dispute by negotiated agreement without adjudication</a:t>
            </a:r>
          </a:p>
          <a:p>
            <a:pPr eaLnBrk="1" hangingPunct="1">
              <a:lnSpc>
                <a:spcPct val="130000"/>
              </a:lnSpc>
              <a:spcAft>
                <a:spcPts val="1200"/>
              </a:spcAft>
            </a:pPr>
            <a:r>
              <a:rPr lang="en-US" altLang="de-DE" dirty="0" smtClean="0">
                <a:latin typeface="Arial" panose="020B0604020202020204" pitchFamily="34" charset="0"/>
                <a:cs typeface="Arial" panose="020B0604020202020204" pitchFamily="34" charset="0"/>
              </a:rPr>
              <a:t>Essentially negotiations supported by a neutral third party</a:t>
            </a:r>
          </a:p>
          <a:p>
            <a:pPr>
              <a:lnSpc>
                <a:spcPct val="130000"/>
              </a:lnSpc>
              <a:spcAft>
                <a:spcPts val="1200"/>
              </a:spcAft>
            </a:pPr>
            <a:r>
              <a:rPr lang="en-US" altLang="de-DE" dirty="0" smtClean="0"/>
              <a:t>Mediators sometimes have knowledge of </a:t>
            </a:r>
            <a:r>
              <a:rPr lang="en-US" dirty="0" smtClean="0"/>
              <a:t>psychology (business psychology)</a:t>
            </a:r>
            <a:endParaRPr lang="en-US" altLang="de-DE" dirty="0" smtClean="0"/>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en-US" smtClean="0">
                <a:latin typeface="Arial" panose="020B0604020202020204" pitchFamily="34" charset="0"/>
                <a:cs typeface="Arial" panose="020B0604020202020204" pitchFamily="34" charset="0"/>
              </a:rPr>
              <a:t>17</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4842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09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09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09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097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de-DE" altLang="de-DE" b="1" dirty="0" smtClean="0">
                <a:latin typeface="Arial" panose="020B0604020202020204" pitchFamily="34" charset="0"/>
                <a:cs typeface="Arial" panose="020B0604020202020204" pitchFamily="34" charset="0"/>
              </a:rPr>
              <a:t>Mediation – pro </a:t>
            </a:r>
            <a:r>
              <a:rPr lang="de-DE" altLang="de-DE" b="1" dirty="0" err="1" smtClean="0">
                <a:latin typeface="Arial" panose="020B0604020202020204" pitchFamily="34" charset="0"/>
                <a:cs typeface="Arial" panose="020B0604020202020204" pitchFamily="34" charset="0"/>
              </a:rPr>
              <a:t>and</a:t>
            </a:r>
            <a:r>
              <a:rPr lang="de-DE" altLang="de-DE" b="1" dirty="0" smtClean="0">
                <a:latin typeface="Arial" panose="020B0604020202020204" pitchFamily="34" charset="0"/>
                <a:cs typeface="Arial" panose="020B0604020202020204" pitchFamily="34" charset="0"/>
              </a:rPr>
              <a:t> contra</a:t>
            </a:r>
          </a:p>
        </p:txBody>
      </p:sp>
      <p:sp>
        <p:nvSpPr>
          <p:cNvPr id="512003" name="Rectangle 3"/>
          <p:cNvSpPr>
            <a:spLocks noGrp="1" noChangeArrowheads="1"/>
          </p:cNvSpPr>
          <p:nvPr>
            <p:ph type="body" idx="1"/>
          </p:nvPr>
        </p:nvSpPr>
        <p:spPr/>
        <p:txBody>
          <a:bodyPr/>
          <a:lstStyle/>
          <a:p>
            <a:pPr eaLnBrk="1" hangingPunct="1">
              <a:lnSpc>
                <a:spcPct val="120000"/>
              </a:lnSpc>
              <a:spcAft>
                <a:spcPts val="600"/>
              </a:spcAft>
            </a:pPr>
            <a:r>
              <a:rPr lang="en-US" altLang="de-DE" dirty="0" smtClean="0"/>
              <a:t>Advantages:</a:t>
            </a:r>
          </a:p>
          <a:p>
            <a:pPr lvl="1" eaLnBrk="1" hangingPunct="1">
              <a:lnSpc>
                <a:spcPct val="120000"/>
              </a:lnSpc>
              <a:spcAft>
                <a:spcPts val="600"/>
              </a:spcAft>
              <a:buFont typeface="Arial" panose="020B0604020202020204" pitchFamily="34" charset="0"/>
              <a:buChar char="•"/>
            </a:pPr>
            <a:r>
              <a:rPr lang="en-US" altLang="de-DE" dirty="0" smtClean="0"/>
              <a:t>Same as negotiation</a:t>
            </a:r>
          </a:p>
          <a:p>
            <a:pPr lvl="1" eaLnBrk="1" hangingPunct="1">
              <a:lnSpc>
                <a:spcPct val="120000"/>
              </a:lnSpc>
              <a:spcAft>
                <a:spcPts val="600"/>
              </a:spcAft>
              <a:buFont typeface="Arial" panose="020B0604020202020204" pitchFamily="34" charset="0"/>
              <a:buChar char="•"/>
            </a:pPr>
            <a:r>
              <a:rPr lang="en-US" altLang="de-DE" dirty="0" smtClean="0"/>
              <a:t>Looking at „interests“, not merely “rights” (orange example)</a:t>
            </a:r>
          </a:p>
          <a:p>
            <a:pPr lvl="1" eaLnBrk="1" hangingPunct="1">
              <a:lnSpc>
                <a:spcPct val="120000"/>
              </a:lnSpc>
              <a:spcAft>
                <a:spcPts val="600"/>
              </a:spcAft>
              <a:buFont typeface="Arial" panose="020B0604020202020204" pitchFamily="34" charset="0"/>
              <a:buChar char="•"/>
            </a:pPr>
            <a:r>
              <a:rPr lang="en-US" altLang="de-DE" dirty="0" err="1" smtClean="0"/>
              <a:t>Sightly</a:t>
            </a:r>
            <a:r>
              <a:rPr lang="en-US" altLang="de-DE" dirty="0" smtClean="0"/>
              <a:t> more expensive than negotiation without mediator, but (maybe) better chance to succeed</a:t>
            </a:r>
          </a:p>
          <a:p>
            <a:pPr eaLnBrk="1" hangingPunct="1">
              <a:lnSpc>
                <a:spcPct val="120000"/>
              </a:lnSpc>
              <a:spcAft>
                <a:spcPts val="600"/>
              </a:spcAft>
            </a:pPr>
            <a:r>
              <a:rPr lang="en-US" altLang="de-DE" dirty="0" smtClean="0"/>
              <a:t>Disadvantages:</a:t>
            </a:r>
          </a:p>
          <a:p>
            <a:pPr lvl="1" eaLnBrk="1" hangingPunct="1">
              <a:lnSpc>
                <a:spcPct val="120000"/>
              </a:lnSpc>
              <a:spcAft>
                <a:spcPts val="600"/>
              </a:spcAft>
              <a:buFont typeface="Arial" panose="020B0604020202020204" pitchFamily="34" charset="0"/>
              <a:buChar char="•"/>
            </a:pPr>
            <a:r>
              <a:rPr lang="en-US" altLang="de-DE" dirty="0" smtClean="0"/>
              <a:t>Parties must agree on mediation/final agreement + cooperate during negotiations </a:t>
            </a:r>
          </a:p>
          <a:p>
            <a:pPr lvl="1" eaLnBrk="1" hangingPunct="1">
              <a:lnSpc>
                <a:spcPct val="120000"/>
              </a:lnSpc>
              <a:spcAft>
                <a:spcPts val="600"/>
              </a:spcAft>
              <a:buFont typeface="Arial" panose="020B0604020202020204" pitchFamily="34" charset="0"/>
              <a:buChar char="•"/>
            </a:pPr>
            <a:r>
              <a:rPr lang="en-US" altLang="de-DE" dirty="0" smtClean="0"/>
              <a:t>Mediation clause can be included in contract</a:t>
            </a:r>
          </a:p>
          <a:p>
            <a:pPr lvl="1" eaLnBrk="1" hangingPunct="1">
              <a:lnSpc>
                <a:spcPct val="120000"/>
              </a:lnSpc>
              <a:spcAft>
                <a:spcPts val="600"/>
              </a:spcAft>
              <a:buFont typeface="Arial" panose="020B0604020202020204" pitchFamily="34" charset="0"/>
              <a:buChar char="•"/>
            </a:pPr>
            <a:r>
              <a:rPr lang="en-US" altLang="de-DE" dirty="0" smtClean="0"/>
              <a:t>No agreement, no result! (waste </a:t>
            </a:r>
            <a:r>
              <a:rPr lang="en-US" altLang="de-DE" smtClean="0"/>
              <a:t>of time…) </a:t>
            </a:r>
            <a:endParaRPr lang="en-US" altLang="de-DE" dirty="0" smtClean="0"/>
          </a:p>
          <a:p>
            <a:pPr eaLnBrk="1" hangingPunct="1">
              <a:lnSpc>
                <a:spcPct val="120000"/>
              </a:lnSpc>
              <a:spcAft>
                <a:spcPts val="600"/>
              </a:spcAft>
            </a:pPr>
            <a:endParaRPr lang="en-US" altLang="de-DE" dirty="0" smtClean="0"/>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18</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62037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0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200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1200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1200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1200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1200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120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0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Minitrial</a:t>
            </a:r>
            <a:endParaRPr lang="de-DE" dirty="0"/>
          </a:p>
        </p:txBody>
      </p:sp>
      <p:sp>
        <p:nvSpPr>
          <p:cNvPr id="3" name="Inhaltsplatzhalter 2"/>
          <p:cNvSpPr>
            <a:spLocks noGrp="1"/>
          </p:cNvSpPr>
          <p:nvPr>
            <p:ph idx="1"/>
          </p:nvPr>
        </p:nvSpPr>
        <p:spPr/>
        <p:txBody>
          <a:bodyPr/>
          <a:lstStyle/>
          <a:p>
            <a:pPr>
              <a:lnSpc>
                <a:spcPct val="120000"/>
              </a:lnSpc>
              <a:spcAft>
                <a:spcPts val="600"/>
              </a:spcAft>
            </a:pPr>
            <a:r>
              <a:rPr lang="en-US" dirty="0" smtClean="0"/>
              <a:t>Negotiating procedure which is generally (albeit not always) assisted by a neutral third party (“neutral advisor”). </a:t>
            </a:r>
          </a:p>
          <a:p>
            <a:pPr>
              <a:lnSpc>
                <a:spcPct val="120000"/>
              </a:lnSpc>
              <a:spcAft>
                <a:spcPts val="600"/>
              </a:spcAft>
            </a:pPr>
            <a:r>
              <a:rPr lang="en-US" dirty="0" smtClean="0"/>
              <a:t>Dispute is presented in an “abbreviated” trial form to senior firm representatives of the parties to the disputes (i.e. before officials that are not directly involved in the transaction in dispute).</a:t>
            </a:r>
          </a:p>
          <a:p>
            <a:pPr>
              <a:lnSpc>
                <a:spcPct val="120000"/>
              </a:lnSpc>
              <a:spcAft>
                <a:spcPts val="600"/>
              </a:spcAft>
            </a:pPr>
            <a:r>
              <a:rPr lang="en-US" dirty="0" smtClean="0"/>
              <a:t>Senior officials try to reach agreement by negotiation.</a:t>
            </a:r>
          </a:p>
          <a:p>
            <a:pPr>
              <a:lnSpc>
                <a:spcPct val="120000"/>
              </a:lnSpc>
              <a:spcAft>
                <a:spcPts val="600"/>
              </a:spcAft>
            </a:pPr>
            <a:r>
              <a:rPr lang="en-US" dirty="0" smtClean="0"/>
              <a:t>Neutral advisor informs senior officials how the dispute could be resolved.</a:t>
            </a:r>
          </a:p>
          <a:p>
            <a:pPr marL="0" indent="0">
              <a:buNone/>
            </a:pPr>
            <a:endParaRPr lang="en-US" dirty="0" smtClean="0"/>
          </a:p>
          <a:p>
            <a:endParaRPr lang="en-US" dirty="0"/>
          </a:p>
        </p:txBody>
      </p:sp>
      <p:sp>
        <p:nvSpPr>
          <p:cNvPr id="4" name="Fußzeilenplatzhalter 3"/>
          <p:cNvSpPr>
            <a:spLocks noGrp="1"/>
          </p:cNvSpPr>
          <p:nvPr>
            <p:ph type="ftr" sz="quarter" idx="11"/>
          </p:nvPr>
        </p:nvSpPr>
        <p:spPr/>
        <p:txBody>
          <a:bodyPr/>
          <a:lstStyle/>
          <a:p>
            <a:r>
              <a:rPr lang="de-DE" dirty="0" smtClean="0"/>
              <a:t>Dispute Resolution</a:t>
            </a:r>
            <a:endParaRPr lang="de-DE" dirty="0"/>
          </a:p>
        </p:txBody>
      </p:sp>
      <p:sp>
        <p:nvSpPr>
          <p:cNvPr id="5" name="Foliennummernplatzhalter 4"/>
          <p:cNvSpPr>
            <a:spLocks noGrp="1"/>
          </p:cNvSpPr>
          <p:nvPr>
            <p:ph type="sldNum" sz="quarter" idx="12"/>
          </p:nvPr>
        </p:nvSpPr>
        <p:spPr/>
        <p:txBody>
          <a:bodyPr/>
          <a:lstStyle/>
          <a:p>
            <a:fld id="{E5B53BF6-DEA2-458C-903B-B577D20D4B06}" type="slidenum">
              <a:rPr lang="de-DE" smtClean="0"/>
              <a:t>19</a:t>
            </a:fld>
            <a:endParaRPr lang="de-DE"/>
          </a:p>
        </p:txBody>
      </p:sp>
    </p:spTree>
    <p:extLst>
      <p:ext uri="{BB962C8B-B14F-4D97-AF65-F5344CB8AC3E}">
        <p14:creationId xmlns:p14="http://schemas.microsoft.com/office/powerpoint/2010/main" val="267047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eaLnBrk="1" hangingPunct="1"/>
            <a:r>
              <a:rPr lang="en-GB" altLang="de-DE" b="1" dirty="0" smtClean="0"/>
              <a:t>About this class</a:t>
            </a:r>
          </a:p>
        </p:txBody>
      </p:sp>
      <p:sp>
        <p:nvSpPr>
          <p:cNvPr id="507907" name="Rectangle 3"/>
          <p:cNvSpPr>
            <a:spLocks noGrp="1" noChangeArrowheads="1"/>
          </p:cNvSpPr>
          <p:nvPr>
            <p:ph type="body" idx="1"/>
          </p:nvPr>
        </p:nvSpPr>
        <p:spPr/>
        <p:txBody>
          <a:bodyPr/>
          <a:lstStyle/>
          <a:p>
            <a:pPr eaLnBrk="1" hangingPunct="1">
              <a:spcAft>
                <a:spcPts val="600"/>
              </a:spcAft>
            </a:pPr>
            <a:r>
              <a:rPr lang="en-US" altLang="de-DE" dirty="0" smtClean="0">
                <a:latin typeface="Arial" panose="020B0604020202020204" pitchFamily="34" charset="0"/>
                <a:cs typeface="Arial" panose="020B0604020202020204" pitchFamily="34" charset="0"/>
              </a:rPr>
              <a:t>Me? </a:t>
            </a:r>
          </a:p>
          <a:p>
            <a:pPr eaLnBrk="1" hangingPunct="1">
              <a:spcAft>
                <a:spcPts val="600"/>
              </a:spcAft>
            </a:pPr>
            <a:r>
              <a:rPr lang="en-US" altLang="de-DE" dirty="0" smtClean="0"/>
              <a:t>You? </a:t>
            </a:r>
            <a:endParaRPr lang="en-US" altLang="de-DE" dirty="0" smtClean="0">
              <a:latin typeface="Arial" panose="020B0604020202020204" pitchFamily="34" charset="0"/>
              <a:cs typeface="Arial" panose="020B0604020202020204" pitchFamily="34" charset="0"/>
            </a:endParaRPr>
          </a:p>
          <a:p>
            <a:pPr eaLnBrk="1" hangingPunct="1">
              <a:spcAft>
                <a:spcPts val="600"/>
              </a:spcAft>
            </a:pPr>
            <a:r>
              <a:rPr lang="en-US" altLang="de-DE" dirty="0" smtClean="0">
                <a:latin typeface="Arial" panose="020B0604020202020204" pitchFamily="34" charset="0"/>
                <a:cs typeface="Arial" panose="020B0604020202020204" pitchFamily="34" charset="0"/>
              </a:rPr>
              <a:t>Our joint venture: “</a:t>
            </a:r>
            <a:r>
              <a:rPr lang="en-US" altLang="de-DE" dirty="0" smtClean="0"/>
              <a:t>D</a:t>
            </a:r>
            <a:r>
              <a:rPr lang="en-US" altLang="de-DE" dirty="0" smtClean="0">
                <a:latin typeface="Arial" panose="020B0604020202020204" pitchFamily="34" charset="0"/>
                <a:cs typeface="Arial" panose="020B0604020202020204" pitchFamily="34" charset="0"/>
              </a:rPr>
              <a:t>ispute Resolution”</a:t>
            </a:r>
          </a:p>
          <a:p>
            <a:pPr lvl="1">
              <a:spcAft>
                <a:spcPts val="600"/>
              </a:spcAft>
              <a:buFont typeface="Arial" panose="020B0604020202020204" pitchFamily="34" charset="0"/>
              <a:buChar char="•"/>
            </a:pPr>
            <a:r>
              <a:rPr lang="en-US" altLang="de-DE" dirty="0" smtClean="0">
                <a:latin typeface="Arial" panose="020B0604020202020204" pitchFamily="34" charset="0"/>
                <a:cs typeface="Arial" panose="020B0604020202020204" pitchFamily="34" charset="0"/>
              </a:rPr>
              <a:t>Structure</a:t>
            </a:r>
            <a:r>
              <a:rPr lang="en-US" altLang="de-DE" dirty="0" smtClean="0"/>
              <a:t> of the class: </a:t>
            </a:r>
            <a:r>
              <a:rPr lang="en-US" altLang="de-DE" dirty="0" smtClean="0">
                <a:latin typeface="Arial" panose="020B0604020202020204" pitchFamily="34" charset="0"/>
                <a:cs typeface="Arial" panose="020B0604020202020204" pitchFamily="34" charset="0"/>
              </a:rPr>
              <a:t>Course syllabus</a:t>
            </a:r>
          </a:p>
          <a:p>
            <a:pPr lvl="1">
              <a:spcAft>
                <a:spcPts val="600"/>
              </a:spcAft>
              <a:buFont typeface="Arial" panose="020B0604020202020204" pitchFamily="34" charset="0"/>
              <a:buChar char="•"/>
            </a:pPr>
            <a:r>
              <a:rPr lang="en-US" altLang="de-DE" dirty="0" smtClean="0"/>
              <a:t>Legal texts provided by FTU (hard copy)</a:t>
            </a:r>
          </a:p>
          <a:p>
            <a:pPr lvl="1">
              <a:spcAft>
                <a:spcPts val="600"/>
              </a:spcAft>
              <a:buFont typeface="Arial" panose="020B0604020202020204" pitchFamily="34" charset="0"/>
              <a:buChar char="•"/>
            </a:pPr>
            <a:r>
              <a:rPr lang="en-US" altLang="de-DE" dirty="0" smtClean="0"/>
              <a:t>No proper reading assignments (only voluntary reading)</a:t>
            </a:r>
          </a:p>
          <a:p>
            <a:pPr lvl="1">
              <a:spcAft>
                <a:spcPts val="600"/>
              </a:spcAft>
              <a:buFont typeface="Arial" panose="020B0604020202020204" pitchFamily="34" charset="0"/>
              <a:buChar char="•"/>
            </a:pPr>
            <a:r>
              <a:rPr lang="en-US" altLang="de-DE" dirty="0" smtClean="0"/>
              <a:t>How to get the PP presentation?</a:t>
            </a:r>
          </a:p>
          <a:p>
            <a:pPr lvl="1">
              <a:spcAft>
                <a:spcPts val="600"/>
              </a:spcAft>
              <a:buFont typeface="Arial" panose="020B0604020202020204" pitchFamily="34" charset="0"/>
              <a:buChar char="•"/>
            </a:pPr>
            <a:r>
              <a:rPr lang="en-US" altLang="de-DE" dirty="0" smtClean="0">
                <a:latin typeface="Arial" panose="020B0604020202020204" pitchFamily="34" charset="0"/>
                <a:cs typeface="Arial" panose="020B0604020202020204" pitchFamily="34" charset="0"/>
              </a:rPr>
              <a:t>Your participation in the class:</a:t>
            </a:r>
          </a:p>
          <a:p>
            <a:pPr lvl="2">
              <a:spcAft>
                <a:spcPts val="600"/>
              </a:spcAft>
              <a:buFont typeface="Wingdings" panose="05000000000000000000" pitchFamily="2" charset="2"/>
              <a:buChar char="ü"/>
            </a:pPr>
            <a:r>
              <a:rPr lang="en-US" altLang="de-DE" dirty="0" smtClean="0"/>
              <a:t>All questions are welcomed (all the time)</a:t>
            </a:r>
          </a:p>
          <a:p>
            <a:pPr lvl="2">
              <a:spcAft>
                <a:spcPts val="600"/>
              </a:spcAft>
              <a:buFont typeface="Wingdings" panose="05000000000000000000" pitchFamily="2" charset="2"/>
              <a:buChar char="ü"/>
            </a:pPr>
            <a:r>
              <a:rPr lang="en-US" altLang="de-DE" dirty="0" smtClean="0">
                <a:latin typeface="Arial" panose="020B0604020202020204" pitchFamily="34" charset="0"/>
                <a:cs typeface="Arial" panose="020B0604020202020204" pitchFamily="34" charset="0"/>
              </a:rPr>
              <a:t>Reading + Discussion </a:t>
            </a:r>
          </a:p>
          <a:p>
            <a:pPr lvl="2">
              <a:spcAft>
                <a:spcPts val="600"/>
              </a:spcAft>
              <a:buFont typeface="Wingdings" panose="05000000000000000000" pitchFamily="2" charset="2"/>
              <a:buChar char="ü"/>
            </a:pPr>
            <a:r>
              <a:rPr lang="en-US" altLang="de-DE" dirty="0" smtClean="0"/>
              <a:t>Quick quiz</a:t>
            </a:r>
            <a:endParaRPr lang="en-US" altLang="de-DE" dirty="0" smtClean="0">
              <a:latin typeface="Arial" panose="020B0604020202020204" pitchFamily="34" charset="0"/>
              <a:cs typeface="Arial" panose="020B0604020202020204" pitchFamily="34" charset="0"/>
            </a:endParaRPr>
          </a:p>
          <a:p>
            <a:pPr eaLnBrk="1" hangingPunct="1"/>
            <a:endParaRPr lang="de-DE" altLang="de-DE" sz="2000" dirty="0" smtClean="0">
              <a:latin typeface="Arial" panose="020B0604020202020204" pitchFamily="34" charset="0"/>
              <a:cs typeface="Arial" panose="020B0604020202020204" pitchFamily="34" charset="0"/>
            </a:endParaRPr>
          </a:p>
        </p:txBody>
      </p:sp>
      <p:sp>
        <p:nvSpPr>
          <p:cNvPr id="2" name="Fußzeilenplatzhalter 1"/>
          <p:cNvSpPr>
            <a:spLocks noGrp="1"/>
          </p:cNvSpPr>
          <p:nvPr>
            <p:ph type="ftr" sz="quarter" idx="11"/>
          </p:nvPr>
        </p:nvSpPr>
        <p:spPr/>
        <p:txBody>
          <a:bodyPr/>
          <a:lstStyle/>
          <a:p>
            <a:r>
              <a:rPr lang="de-DE" dirty="0" smtClean="0">
                <a:latin typeface="Arial" panose="020B0604020202020204" pitchFamily="34" charset="0"/>
                <a:cs typeface="Arial" panose="020B0604020202020204" pitchFamily="34" charset="0"/>
              </a:rPr>
              <a:t>Dispute Resolution</a:t>
            </a:r>
            <a:endParaRPr lang="de-DE" dirty="0">
              <a:latin typeface="Arial" panose="020B0604020202020204" pitchFamily="34" charset="0"/>
              <a:cs typeface="Arial" panose="020B0604020202020204" pitchFamily="34" charset="0"/>
            </a:endParaRP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2</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03762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79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79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79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79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79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0790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0790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0790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0790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0790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0790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7907"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de-DE" altLang="de-DE" b="1" dirty="0" smtClean="0">
                <a:latin typeface="Arial" panose="020B0604020202020204" pitchFamily="34" charset="0"/>
                <a:cs typeface="Arial" panose="020B0604020202020204" pitchFamily="34" charset="0"/>
              </a:rPr>
              <a:t>Minitrial (2)</a:t>
            </a:r>
          </a:p>
        </p:txBody>
      </p:sp>
      <p:sp>
        <p:nvSpPr>
          <p:cNvPr id="512003" name="Rectangle 3"/>
          <p:cNvSpPr>
            <a:spLocks noGrp="1" noChangeArrowheads="1"/>
          </p:cNvSpPr>
          <p:nvPr>
            <p:ph type="body" idx="1"/>
          </p:nvPr>
        </p:nvSpPr>
        <p:spPr/>
        <p:txBody>
          <a:bodyPr/>
          <a:lstStyle/>
          <a:p>
            <a:pPr eaLnBrk="1" hangingPunct="1">
              <a:lnSpc>
                <a:spcPct val="120000"/>
              </a:lnSpc>
              <a:spcAft>
                <a:spcPts val="600"/>
              </a:spcAft>
            </a:pPr>
            <a:r>
              <a:rPr lang="en-US" altLang="de-DE" dirty="0" smtClean="0"/>
              <a:t>Advantages:</a:t>
            </a:r>
          </a:p>
          <a:p>
            <a:pPr lvl="1" eaLnBrk="1" hangingPunct="1">
              <a:lnSpc>
                <a:spcPct val="120000"/>
              </a:lnSpc>
              <a:spcAft>
                <a:spcPts val="600"/>
              </a:spcAft>
              <a:buFont typeface="Arial" panose="020B0604020202020204" pitchFamily="34" charset="0"/>
              <a:buChar char="•"/>
            </a:pPr>
            <a:r>
              <a:rPr lang="en-US" altLang="de-DE" dirty="0" smtClean="0"/>
              <a:t>Same as mediation</a:t>
            </a:r>
          </a:p>
          <a:p>
            <a:pPr lvl="1" eaLnBrk="1" hangingPunct="1">
              <a:lnSpc>
                <a:spcPct val="120000"/>
              </a:lnSpc>
              <a:spcAft>
                <a:spcPts val="600"/>
              </a:spcAft>
              <a:buFont typeface="Arial" panose="020B0604020202020204" pitchFamily="34" charset="0"/>
              <a:buChar char="•"/>
            </a:pPr>
            <a:r>
              <a:rPr lang="en-US" altLang="de-DE" dirty="0" smtClean="0"/>
              <a:t>More structured than traditional mediation (can also be a disadvantage)</a:t>
            </a:r>
          </a:p>
          <a:p>
            <a:pPr eaLnBrk="1" hangingPunct="1">
              <a:lnSpc>
                <a:spcPct val="120000"/>
              </a:lnSpc>
              <a:spcAft>
                <a:spcPts val="600"/>
              </a:spcAft>
            </a:pPr>
            <a:r>
              <a:rPr lang="en-US" altLang="de-DE" dirty="0" smtClean="0"/>
              <a:t>Disadvantages:</a:t>
            </a:r>
          </a:p>
          <a:p>
            <a:pPr lvl="1" eaLnBrk="1" hangingPunct="1">
              <a:lnSpc>
                <a:spcPct val="120000"/>
              </a:lnSpc>
              <a:spcAft>
                <a:spcPts val="600"/>
              </a:spcAft>
              <a:buFont typeface="Arial" panose="020B0604020202020204" pitchFamily="34" charset="0"/>
              <a:buChar char="•"/>
            </a:pPr>
            <a:r>
              <a:rPr lang="en-US" altLang="de-DE" dirty="0" smtClean="0"/>
              <a:t>Same as mediation: Parties must agree on </a:t>
            </a:r>
            <a:r>
              <a:rPr lang="en-US" altLang="de-DE" dirty="0" err="1" smtClean="0"/>
              <a:t>minitrial</a:t>
            </a:r>
            <a:r>
              <a:rPr lang="en-US" altLang="de-DE" dirty="0" smtClean="0"/>
              <a:t> + cooperate during negotiations + no agreement, no result</a:t>
            </a:r>
          </a:p>
          <a:p>
            <a:pPr lvl="1" eaLnBrk="1" hangingPunct="1">
              <a:lnSpc>
                <a:spcPct val="120000"/>
              </a:lnSpc>
              <a:spcAft>
                <a:spcPts val="600"/>
              </a:spcAft>
              <a:buFont typeface="Arial" panose="020B0604020202020204" pitchFamily="34" charset="0"/>
              <a:buChar char="•"/>
            </a:pPr>
            <a:r>
              <a:rPr lang="en-US" altLang="de-DE" dirty="0" smtClean="0"/>
              <a:t>Limited scope of application: recommended for major disputes in which senior business decision takers are interested in a strong personal involvement to solve the dispute.</a:t>
            </a:r>
          </a:p>
          <a:p>
            <a:pPr marL="0" indent="0" eaLnBrk="1" hangingPunct="1">
              <a:lnSpc>
                <a:spcPct val="120000"/>
              </a:lnSpc>
              <a:spcAft>
                <a:spcPts val="600"/>
              </a:spcAft>
              <a:buNone/>
            </a:pPr>
            <a:endParaRPr lang="en-US" altLang="de-DE" dirty="0" smtClean="0"/>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20</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40943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0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0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0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0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Which mechanism is “the best” for private disputes?</a:t>
            </a:r>
            <a:endParaRPr lang="de-DE" dirty="0"/>
          </a:p>
        </p:txBody>
      </p:sp>
      <p:sp>
        <p:nvSpPr>
          <p:cNvPr id="3" name="Inhaltsplatzhalter 2"/>
          <p:cNvSpPr>
            <a:spLocks noGrp="1"/>
          </p:cNvSpPr>
          <p:nvPr>
            <p:ph idx="1"/>
          </p:nvPr>
        </p:nvSpPr>
        <p:spPr>
          <a:xfrm>
            <a:off x="457200" y="1340768"/>
            <a:ext cx="8507288" cy="4896544"/>
          </a:xfrm>
        </p:spPr>
        <p:txBody>
          <a:bodyPr>
            <a:noAutofit/>
          </a:bodyPr>
          <a:lstStyle/>
          <a:p>
            <a:pPr marL="0" indent="0">
              <a:spcBef>
                <a:spcPts val="300"/>
              </a:spcBef>
              <a:spcAft>
                <a:spcPts val="600"/>
              </a:spcAft>
              <a:buNone/>
            </a:pPr>
            <a:r>
              <a:rPr lang="en-US" altLang="de-DE" b="1" dirty="0"/>
              <a:t>Impact of “culture”</a:t>
            </a:r>
            <a:r>
              <a:rPr lang="de-DE" altLang="de-DE" b="1" dirty="0"/>
              <a:t> </a:t>
            </a:r>
            <a:endParaRPr lang="en-GB" altLang="de-DE" b="1" dirty="0" smtClean="0"/>
          </a:p>
          <a:p>
            <a:pPr>
              <a:spcBef>
                <a:spcPts val="300"/>
              </a:spcBef>
              <a:spcAft>
                <a:spcPts val="600"/>
              </a:spcAft>
            </a:pPr>
            <a:r>
              <a:rPr lang="en-GB" altLang="de-DE" dirty="0" smtClean="0"/>
              <a:t>Chosen settlement </a:t>
            </a:r>
            <a:r>
              <a:rPr lang="en-GB" altLang="de-DE" dirty="0"/>
              <a:t>mechanism depends </a:t>
            </a:r>
            <a:r>
              <a:rPr lang="en-GB" altLang="de-DE" dirty="0" smtClean="0"/>
              <a:t>partly on </a:t>
            </a:r>
            <a:r>
              <a:rPr lang="en-GB" altLang="de-DE" dirty="0"/>
              <a:t>“cultural preferences”.</a:t>
            </a:r>
          </a:p>
          <a:p>
            <a:pPr>
              <a:spcBef>
                <a:spcPts val="300"/>
              </a:spcBef>
              <a:spcAft>
                <a:spcPts val="600"/>
              </a:spcAft>
            </a:pPr>
            <a:r>
              <a:rPr lang="en-GB" altLang="de-DE" dirty="0"/>
              <a:t>Parties from countries that regard court litigation as offensive (a view that is strong in Asia) may prefer negotiation or arbitration</a:t>
            </a:r>
            <a:r>
              <a:rPr lang="en-GB" altLang="de-DE" dirty="0" smtClean="0"/>
              <a:t>.</a:t>
            </a:r>
            <a:r>
              <a:rPr lang="en-US" altLang="de-DE" dirty="0"/>
              <a:t> </a:t>
            </a:r>
            <a:endParaRPr lang="en-US" altLang="de-DE" dirty="0" smtClean="0"/>
          </a:p>
          <a:p>
            <a:pPr lvl="1">
              <a:spcBef>
                <a:spcPts val="300"/>
              </a:spcBef>
              <a:spcAft>
                <a:spcPts val="600"/>
              </a:spcAft>
              <a:buFont typeface="Arial" panose="020B0604020202020204" pitchFamily="34" charset="0"/>
              <a:buChar char="•"/>
            </a:pPr>
            <a:r>
              <a:rPr lang="en-US" altLang="de-DE" dirty="0" smtClean="0"/>
              <a:t>“Informal </a:t>
            </a:r>
            <a:r>
              <a:rPr lang="en-US" altLang="de-DE" dirty="0"/>
              <a:t>dispute </a:t>
            </a:r>
            <a:r>
              <a:rPr lang="en-US" altLang="de-DE" dirty="0" smtClean="0"/>
              <a:t>resolution” is therefore common in Vietnam.</a:t>
            </a:r>
            <a:endParaRPr lang="en-US" altLang="de-DE" dirty="0"/>
          </a:p>
          <a:p>
            <a:pPr lvl="1">
              <a:spcBef>
                <a:spcPts val="300"/>
              </a:spcBef>
              <a:spcAft>
                <a:spcPts val="600"/>
              </a:spcAft>
              <a:buFont typeface="Arial" panose="020B0604020202020204" pitchFamily="34" charset="0"/>
              <a:buChar char="•"/>
            </a:pPr>
            <a:r>
              <a:rPr lang="en-US" altLang="de-DE" dirty="0"/>
              <a:t>L</a:t>
            </a:r>
            <a:r>
              <a:rPr lang="en-US" altLang="de-DE" dirty="0" smtClean="0"/>
              <a:t>ess common in many European states where courts are often seen as neutral instances helping the parties to settle the disputes.</a:t>
            </a:r>
          </a:p>
          <a:p>
            <a:pPr lvl="1">
              <a:spcBef>
                <a:spcPts val="300"/>
              </a:spcBef>
              <a:spcAft>
                <a:spcPts val="600"/>
              </a:spcAft>
              <a:buFont typeface="Arial" panose="020B0604020202020204" pitchFamily="34" charset="0"/>
              <a:buChar char="•"/>
            </a:pPr>
            <a:r>
              <a:rPr lang="en-US" altLang="de-DE" dirty="0" smtClean="0"/>
              <a:t>Settlements “brokered” by the courts are however frequent in many jurisdictions, see e.g. Article 10 Vietnamese Code of Civil Procedure: </a:t>
            </a:r>
          </a:p>
          <a:p>
            <a:pPr marL="457200" lvl="1" indent="0">
              <a:spcBef>
                <a:spcPts val="300"/>
              </a:spcBef>
              <a:spcAft>
                <a:spcPts val="600"/>
              </a:spcAft>
              <a:buNone/>
            </a:pPr>
            <a:r>
              <a:rPr lang="en-US" altLang="de-DE" dirty="0"/>
              <a:t>	</a:t>
            </a:r>
            <a:r>
              <a:rPr lang="en-US" altLang="de-DE" sz="1500" dirty="0" smtClean="0"/>
              <a:t>“The </a:t>
            </a:r>
            <a:r>
              <a:rPr lang="en-US" altLang="de-DE" sz="1500" dirty="0"/>
              <a:t>courts have the responsibility to conduct conciliation and create </a:t>
            </a:r>
            <a:r>
              <a:rPr lang="en-US" altLang="de-DE" sz="1500" dirty="0" smtClean="0"/>
              <a:t>favorable 	conditions </a:t>
            </a:r>
            <a:r>
              <a:rPr lang="en-US" altLang="de-DE" sz="1500" dirty="0"/>
              <a:t>for the involved parties to reach agreement with one </a:t>
            </a:r>
            <a:r>
              <a:rPr lang="en-US" altLang="de-DE" sz="1500" dirty="0" smtClean="0"/>
              <a:t>another </a:t>
            </a:r>
            <a:r>
              <a:rPr lang="en-US" altLang="de-DE" sz="1500" dirty="0"/>
              <a:t>on the </a:t>
            </a:r>
            <a:r>
              <a:rPr lang="en-US" altLang="de-DE" sz="1500" dirty="0" smtClean="0"/>
              <a:t>	resolution </a:t>
            </a:r>
            <a:r>
              <a:rPr lang="en-US" altLang="de-DE" sz="1500" dirty="0"/>
              <a:t>of civil cases or matters under the provisions of </a:t>
            </a:r>
            <a:r>
              <a:rPr lang="en-US" altLang="de-DE" sz="1500" dirty="0" smtClean="0"/>
              <a:t>this </a:t>
            </a:r>
            <a:r>
              <a:rPr lang="en-US" altLang="de-DE" sz="1500" dirty="0"/>
              <a:t>Code</a:t>
            </a:r>
            <a:r>
              <a:rPr lang="en-US" altLang="de-DE" sz="1500" dirty="0" smtClean="0"/>
              <a:t>.”</a:t>
            </a:r>
            <a:endParaRPr lang="en-GB" altLang="de-DE" sz="1500" dirty="0"/>
          </a:p>
          <a:p>
            <a:pPr>
              <a:spcBef>
                <a:spcPts val="300"/>
              </a:spcBef>
              <a:spcAft>
                <a:spcPts val="600"/>
              </a:spcAft>
            </a:pPr>
            <a:r>
              <a:rPr lang="en-GB" altLang="de-DE" dirty="0"/>
              <a:t>Europeans </a:t>
            </a:r>
            <a:r>
              <a:rPr lang="en-GB" altLang="de-DE" dirty="0" smtClean="0"/>
              <a:t>try </a:t>
            </a:r>
            <a:r>
              <a:rPr lang="en-GB" altLang="de-DE" dirty="0"/>
              <a:t>to avoid being sued in </a:t>
            </a:r>
            <a:r>
              <a:rPr lang="en-GB" altLang="de-DE" dirty="0" smtClean="0"/>
              <a:t>U.S</a:t>
            </a:r>
            <a:r>
              <a:rPr lang="en-GB" altLang="de-DE" dirty="0"/>
              <a:t>. as </a:t>
            </a:r>
            <a:r>
              <a:rPr lang="en-GB" altLang="de-DE" dirty="0" smtClean="0"/>
              <a:t>proc. system </a:t>
            </a:r>
            <a:r>
              <a:rPr lang="en-GB" altLang="de-DE" dirty="0"/>
              <a:t>is </a:t>
            </a:r>
            <a:r>
              <a:rPr lang="en-GB" altLang="de-DE" dirty="0" smtClean="0"/>
              <a:t>“</a:t>
            </a:r>
            <a:r>
              <a:rPr lang="en-GB" altLang="de-DE" dirty="0"/>
              <a:t>plaintiff friendly”.</a:t>
            </a:r>
          </a:p>
          <a:p>
            <a:pPr>
              <a:spcBef>
                <a:spcPts val="300"/>
              </a:spcBef>
              <a:spcAft>
                <a:spcPts val="600"/>
              </a:spcAft>
            </a:pPr>
            <a:r>
              <a:rPr lang="en-GB" altLang="de-DE" dirty="0"/>
              <a:t>Consequence: arbitration agreements frequent in international </a:t>
            </a:r>
            <a:r>
              <a:rPr lang="en-GB" altLang="de-DE" dirty="0" smtClean="0"/>
              <a:t>commerce</a:t>
            </a:r>
            <a:endParaRPr lang="en-GB" altLang="de-DE" dirty="0"/>
          </a:p>
        </p:txBody>
      </p:sp>
      <p:sp>
        <p:nvSpPr>
          <p:cNvPr id="4" name="Fußzeilenplatzhalter 3"/>
          <p:cNvSpPr>
            <a:spLocks noGrp="1"/>
          </p:cNvSpPr>
          <p:nvPr>
            <p:ph type="ftr" sz="quarter" idx="11"/>
          </p:nvPr>
        </p:nvSpPr>
        <p:spPr/>
        <p:txBody>
          <a:bodyPr/>
          <a:lstStyle/>
          <a:p>
            <a:r>
              <a:rPr lang="de-DE" dirty="0"/>
              <a:t>Dispute Resolution</a:t>
            </a:r>
          </a:p>
        </p:txBody>
      </p:sp>
      <p:sp>
        <p:nvSpPr>
          <p:cNvPr id="5" name="Foliennummernplatzhalter 4"/>
          <p:cNvSpPr>
            <a:spLocks noGrp="1"/>
          </p:cNvSpPr>
          <p:nvPr>
            <p:ph type="sldNum" sz="quarter" idx="12"/>
          </p:nvPr>
        </p:nvSpPr>
        <p:spPr/>
        <p:txBody>
          <a:bodyPr/>
          <a:lstStyle/>
          <a:p>
            <a:fld id="{E5B53BF6-DEA2-458C-903B-B577D20D4B06}" type="slidenum">
              <a:rPr lang="de-DE" smtClean="0"/>
              <a:t>21</a:t>
            </a:fld>
            <a:endParaRPr lang="de-DE"/>
          </a:p>
        </p:txBody>
      </p:sp>
    </p:spTree>
    <p:extLst>
      <p:ext uri="{BB962C8B-B14F-4D97-AF65-F5344CB8AC3E}">
        <p14:creationId xmlns:p14="http://schemas.microsoft.com/office/powerpoint/2010/main" val="1334469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Impact of “business strategy</a:t>
            </a:r>
            <a:r>
              <a:rPr lang="en-US" dirty="0" smtClean="0"/>
              <a:t>”</a:t>
            </a:r>
            <a:endParaRPr lang="de-DE" dirty="0"/>
          </a:p>
        </p:txBody>
      </p:sp>
      <p:sp>
        <p:nvSpPr>
          <p:cNvPr id="3" name="Inhaltsplatzhalter 2"/>
          <p:cNvSpPr>
            <a:spLocks noGrp="1"/>
          </p:cNvSpPr>
          <p:nvPr>
            <p:ph idx="1"/>
          </p:nvPr>
        </p:nvSpPr>
        <p:spPr/>
        <p:txBody>
          <a:bodyPr/>
          <a:lstStyle/>
          <a:p>
            <a:pPr>
              <a:spcAft>
                <a:spcPts val="600"/>
              </a:spcAft>
            </a:pPr>
            <a:r>
              <a:rPr lang="en-US" altLang="de-DE" dirty="0"/>
              <a:t>Vary depending on the </a:t>
            </a:r>
            <a:r>
              <a:rPr lang="en-US" altLang="de-DE" dirty="0" smtClean="0"/>
              <a:t>relationship between the parties to the dispute</a:t>
            </a:r>
            <a:endParaRPr lang="en-US" altLang="de-DE" dirty="0"/>
          </a:p>
          <a:p>
            <a:pPr marL="0" indent="0">
              <a:spcAft>
                <a:spcPts val="600"/>
              </a:spcAft>
              <a:buNone/>
            </a:pPr>
            <a:r>
              <a:rPr lang="en-US" altLang="de-DE" dirty="0" smtClean="0"/>
              <a:t>	Example: “One-time-transactions</a:t>
            </a:r>
            <a:r>
              <a:rPr lang="en-US" altLang="de-DE" dirty="0"/>
              <a:t>” </a:t>
            </a:r>
            <a:r>
              <a:rPr lang="en-US" altLang="de-DE" dirty="0" smtClean="0"/>
              <a:t>vs. </a:t>
            </a:r>
            <a:r>
              <a:rPr lang="en-US" altLang="de-DE" dirty="0"/>
              <a:t>C</a:t>
            </a:r>
            <a:r>
              <a:rPr lang="en-US" altLang="de-DE" dirty="0" smtClean="0"/>
              <a:t>omprehensive </a:t>
            </a:r>
            <a:r>
              <a:rPr lang="en-US" altLang="de-DE" dirty="0"/>
              <a:t>business </a:t>
            </a:r>
            <a:r>
              <a:rPr lang="en-US" altLang="de-DE" dirty="0" smtClean="0"/>
              <a:t>	relationship </a:t>
            </a:r>
            <a:r>
              <a:rPr lang="en-US" altLang="de-DE" dirty="0"/>
              <a:t>over an extended period of time to the benefit of both </a:t>
            </a:r>
            <a:r>
              <a:rPr lang="en-US" altLang="de-DE" dirty="0" smtClean="0"/>
              <a:t>	parties.	</a:t>
            </a:r>
            <a:endParaRPr lang="en-US" altLang="de-DE" dirty="0"/>
          </a:p>
          <a:p>
            <a:pPr>
              <a:lnSpc>
                <a:spcPct val="120000"/>
              </a:lnSpc>
              <a:spcAft>
                <a:spcPts val="600"/>
              </a:spcAft>
            </a:pPr>
            <a:r>
              <a:rPr lang="en-GB" altLang="de-DE" dirty="0" smtClean="0"/>
              <a:t>If you want to continue doing business with the adversary </a:t>
            </a:r>
          </a:p>
          <a:p>
            <a:pPr lvl="1">
              <a:lnSpc>
                <a:spcPct val="120000"/>
              </a:lnSpc>
              <a:spcAft>
                <a:spcPts val="600"/>
              </a:spcAft>
              <a:buFont typeface="Arial" panose="020B0604020202020204" pitchFamily="34" charset="0"/>
              <a:buChar char="•"/>
            </a:pPr>
            <a:r>
              <a:rPr lang="en-GB" altLang="de-DE" dirty="0" smtClean="0"/>
              <a:t>it might not be a good idea to sue him in a court.</a:t>
            </a:r>
          </a:p>
          <a:p>
            <a:pPr lvl="1">
              <a:lnSpc>
                <a:spcPct val="120000"/>
              </a:lnSpc>
              <a:spcAft>
                <a:spcPts val="600"/>
              </a:spcAft>
              <a:buFont typeface="Arial" panose="020B0604020202020204" pitchFamily="34" charset="0"/>
              <a:buChar char="•"/>
            </a:pPr>
            <a:r>
              <a:rPr lang="en-GB" altLang="de-DE" dirty="0" smtClean="0"/>
              <a:t>It must be assured that the suit does not negatively affect other transactions/relationships </a:t>
            </a:r>
          </a:p>
          <a:p>
            <a:pPr>
              <a:lnSpc>
                <a:spcPct val="120000"/>
              </a:lnSpc>
              <a:spcAft>
                <a:spcPts val="600"/>
              </a:spcAft>
            </a:pPr>
            <a:r>
              <a:rPr lang="en-GB" altLang="de-DE" dirty="0" smtClean="0"/>
              <a:t>Maybe in complex relationships negotiation / mediation / </a:t>
            </a:r>
            <a:r>
              <a:rPr lang="en-GB" altLang="de-DE" dirty="0" err="1" smtClean="0"/>
              <a:t>minitrial</a:t>
            </a:r>
            <a:r>
              <a:rPr lang="en-GB" altLang="de-DE" dirty="0" smtClean="0"/>
              <a:t> is the better alternative</a:t>
            </a:r>
            <a:endParaRPr lang="en-GB" altLang="de-DE" dirty="0"/>
          </a:p>
          <a:p>
            <a:endParaRPr lang="de-DE" dirty="0"/>
          </a:p>
        </p:txBody>
      </p:sp>
      <p:sp>
        <p:nvSpPr>
          <p:cNvPr id="4" name="Fußzeilenplatzhalter 3"/>
          <p:cNvSpPr>
            <a:spLocks noGrp="1"/>
          </p:cNvSpPr>
          <p:nvPr>
            <p:ph type="ftr" sz="quarter" idx="11"/>
          </p:nvPr>
        </p:nvSpPr>
        <p:spPr/>
        <p:txBody>
          <a:bodyPr/>
          <a:lstStyle/>
          <a:p>
            <a:r>
              <a:rPr lang="de-DE" dirty="0"/>
              <a:t>Dispute Resolution</a:t>
            </a:r>
          </a:p>
        </p:txBody>
      </p:sp>
      <p:sp>
        <p:nvSpPr>
          <p:cNvPr id="5" name="Foliennummernplatzhalter 4"/>
          <p:cNvSpPr>
            <a:spLocks noGrp="1"/>
          </p:cNvSpPr>
          <p:nvPr>
            <p:ph type="sldNum" sz="quarter" idx="12"/>
          </p:nvPr>
        </p:nvSpPr>
        <p:spPr/>
        <p:txBody>
          <a:bodyPr/>
          <a:lstStyle/>
          <a:p>
            <a:fld id="{E5B53BF6-DEA2-458C-903B-B577D20D4B06}" type="slidenum">
              <a:rPr lang="de-DE" smtClean="0"/>
              <a:t>22</a:t>
            </a:fld>
            <a:endParaRPr lang="de-DE"/>
          </a:p>
        </p:txBody>
      </p:sp>
    </p:spTree>
    <p:extLst>
      <p:ext uri="{BB962C8B-B14F-4D97-AF65-F5344CB8AC3E}">
        <p14:creationId xmlns:p14="http://schemas.microsoft.com/office/powerpoint/2010/main" val="115360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Impact of the forum’s legal system</a:t>
            </a:r>
            <a:endParaRPr lang="de-DE" dirty="0"/>
          </a:p>
        </p:txBody>
      </p:sp>
      <p:sp>
        <p:nvSpPr>
          <p:cNvPr id="3" name="Inhaltsplatzhalter 2"/>
          <p:cNvSpPr>
            <a:spLocks noGrp="1"/>
          </p:cNvSpPr>
          <p:nvPr>
            <p:ph idx="1"/>
          </p:nvPr>
        </p:nvSpPr>
        <p:spPr/>
        <p:txBody>
          <a:bodyPr/>
          <a:lstStyle/>
          <a:p>
            <a:pPr>
              <a:lnSpc>
                <a:spcPct val="120000"/>
              </a:lnSpc>
              <a:spcAft>
                <a:spcPts val="600"/>
              </a:spcAft>
            </a:pPr>
            <a:r>
              <a:rPr lang="en-GB" altLang="de-DE" dirty="0" smtClean="0"/>
              <a:t>Litigation is no option if courts </a:t>
            </a:r>
            <a:r>
              <a:rPr lang="en-GB" altLang="de-DE" dirty="0"/>
              <a:t>having jurisdiction over the dispute </a:t>
            </a:r>
            <a:r>
              <a:rPr lang="en-GB" altLang="de-DE" dirty="0" smtClean="0"/>
              <a:t>will not ensure due process (corruption, decision in favour of inland party etc.) </a:t>
            </a:r>
            <a:endParaRPr lang="en-GB" altLang="de-DE" dirty="0"/>
          </a:p>
          <a:p>
            <a:pPr>
              <a:lnSpc>
                <a:spcPct val="120000"/>
              </a:lnSpc>
              <a:spcAft>
                <a:spcPts val="600"/>
              </a:spcAft>
            </a:pPr>
            <a:r>
              <a:rPr lang="en-GB" altLang="de-DE" dirty="0" smtClean="0"/>
              <a:t>Litigation will be cumbersome if proceedings will take long time </a:t>
            </a:r>
          </a:p>
          <a:p>
            <a:pPr>
              <a:lnSpc>
                <a:spcPct val="120000"/>
              </a:lnSpc>
              <a:spcAft>
                <a:spcPts val="600"/>
              </a:spcAft>
            </a:pPr>
            <a:r>
              <a:rPr lang="en-GB" altLang="de-DE" dirty="0" smtClean="0"/>
              <a:t>Litigation must be reconsidered if proceedings will consume a lot of resources (court fees, lawyer’s fees etc.)</a:t>
            </a:r>
            <a:endParaRPr lang="en-GB" altLang="de-DE" dirty="0"/>
          </a:p>
          <a:p>
            <a:endParaRPr lang="de-DE" dirty="0"/>
          </a:p>
        </p:txBody>
      </p:sp>
      <p:sp>
        <p:nvSpPr>
          <p:cNvPr id="4" name="Fußzeilenplatzhalter 3"/>
          <p:cNvSpPr>
            <a:spLocks noGrp="1"/>
          </p:cNvSpPr>
          <p:nvPr>
            <p:ph type="ftr" sz="quarter" idx="11"/>
          </p:nvPr>
        </p:nvSpPr>
        <p:spPr/>
        <p:txBody>
          <a:bodyPr/>
          <a:lstStyle/>
          <a:p>
            <a:r>
              <a:rPr lang="de-DE" dirty="0"/>
              <a:t>Dispute Resolution</a:t>
            </a:r>
          </a:p>
        </p:txBody>
      </p:sp>
      <p:sp>
        <p:nvSpPr>
          <p:cNvPr id="5" name="Foliennummernplatzhalter 4"/>
          <p:cNvSpPr>
            <a:spLocks noGrp="1"/>
          </p:cNvSpPr>
          <p:nvPr>
            <p:ph type="sldNum" sz="quarter" idx="12"/>
          </p:nvPr>
        </p:nvSpPr>
        <p:spPr/>
        <p:txBody>
          <a:bodyPr/>
          <a:lstStyle/>
          <a:p>
            <a:fld id="{E5B53BF6-DEA2-458C-903B-B577D20D4B06}" type="slidenum">
              <a:rPr lang="de-DE" smtClean="0"/>
              <a:t>23</a:t>
            </a:fld>
            <a:endParaRPr lang="de-DE"/>
          </a:p>
        </p:txBody>
      </p:sp>
    </p:spTree>
    <p:extLst>
      <p:ext uri="{BB962C8B-B14F-4D97-AF65-F5344CB8AC3E}">
        <p14:creationId xmlns:p14="http://schemas.microsoft.com/office/powerpoint/2010/main" val="1816810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Drafting the dispute resolution clause</a:t>
            </a:r>
            <a:endParaRPr lang="de-DE" dirty="0"/>
          </a:p>
        </p:txBody>
      </p:sp>
      <p:sp>
        <p:nvSpPr>
          <p:cNvPr id="3" name="Inhaltsplatzhalter 2"/>
          <p:cNvSpPr>
            <a:spLocks noGrp="1"/>
          </p:cNvSpPr>
          <p:nvPr>
            <p:ph idx="1"/>
          </p:nvPr>
        </p:nvSpPr>
        <p:spPr>
          <a:xfrm>
            <a:off x="457200" y="1340768"/>
            <a:ext cx="8229600" cy="5015582"/>
          </a:xfrm>
        </p:spPr>
        <p:txBody>
          <a:bodyPr>
            <a:normAutofit fontScale="85000" lnSpcReduction="20000"/>
          </a:bodyPr>
          <a:lstStyle/>
          <a:p>
            <a:pPr>
              <a:lnSpc>
                <a:spcPct val="140000"/>
              </a:lnSpc>
              <a:spcBef>
                <a:spcPts val="0"/>
              </a:spcBef>
              <a:spcAft>
                <a:spcPts val="100"/>
              </a:spcAft>
            </a:pPr>
            <a:r>
              <a:rPr lang="en-GB" altLang="de-DE" sz="2100" dirty="0" smtClean="0"/>
              <a:t>Assess the risks of future disputes out of a business relationship</a:t>
            </a:r>
          </a:p>
          <a:p>
            <a:pPr>
              <a:lnSpc>
                <a:spcPct val="140000"/>
              </a:lnSpc>
              <a:spcBef>
                <a:spcPts val="0"/>
              </a:spcBef>
              <a:spcAft>
                <a:spcPts val="100"/>
              </a:spcAft>
            </a:pPr>
            <a:r>
              <a:rPr lang="en-GB" altLang="de-DE" sz="2100" dirty="0" smtClean="0"/>
              <a:t>Negotiations of dispute resolution mechanisms might give hints about the integrity of the contractual partner.</a:t>
            </a:r>
          </a:p>
          <a:p>
            <a:pPr>
              <a:lnSpc>
                <a:spcPct val="140000"/>
              </a:lnSpc>
              <a:spcBef>
                <a:spcPts val="0"/>
              </a:spcBef>
              <a:spcAft>
                <a:spcPts val="100"/>
              </a:spcAft>
            </a:pPr>
            <a:r>
              <a:rPr lang="en-GB" altLang="de-DE" sz="2100" dirty="0" smtClean="0"/>
              <a:t>In practice</a:t>
            </a:r>
          </a:p>
          <a:p>
            <a:pPr lvl="1">
              <a:lnSpc>
                <a:spcPct val="140000"/>
              </a:lnSpc>
              <a:spcBef>
                <a:spcPts val="0"/>
              </a:spcBef>
              <a:spcAft>
                <a:spcPts val="100"/>
              </a:spcAft>
              <a:buFont typeface="Arial" panose="020B0604020202020204" pitchFamily="34" charset="0"/>
              <a:buChar char="•"/>
            </a:pPr>
            <a:r>
              <a:rPr lang="en-GB" altLang="de-DE" sz="2100" dirty="0" smtClean="0"/>
              <a:t>No lawyer involved in conclusion of contract, no dispute resolution clause</a:t>
            </a:r>
          </a:p>
          <a:p>
            <a:pPr lvl="1">
              <a:lnSpc>
                <a:spcPct val="140000"/>
              </a:lnSpc>
              <a:spcBef>
                <a:spcPts val="0"/>
              </a:spcBef>
              <a:spcAft>
                <a:spcPts val="100"/>
              </a:spcAft>
              <a:buFont typeface="Arial" panose="020B0604020202020204" pitchFamily="34" charset="0"/>
              <a:buChar char="•"/>
            </a:pPr>
            <a:r>
              <a:rPr lang="en-GB" altLang="de-DE" sz="2100" dirty="0" smtClean="0"/>
              <a:t>midnight clauses on jurisdiction/arbitration, applicable law for contracts</a:t>
            </a:r>
          </a:p>
          <a:p>
            <a:pPr lvl="1">
              <a:lnSpc>
                <a:spcPct val="140000"/>
              </a:lnSpc>
              <a:spcBef>
                <a:spcPts val="0"/>
              </a:spcBef>
              <a:spcAft>
                <a:spcPts val="100"/>
              </a:spcAft>
              <a:buFont typeface="Arial" panose="020B0604020202020204" pitchFamily="34" charset="0"/>
              <a:buChar char="•"/>
            </a:pPr>
            <a:r>
              <a:rPr lang="en-GB" altLang="de-DE" sz="2100" dirty="0" smtClean="0"/>
              <a:t>Larger relationships might include multi-step approach, including</a:t>
            </a:r>
          </a:p>
          <a:p>
            <a:pPr lvl="2">
              <a:lnSpc>
                <a:spcPct val="140000"/>
              </a:lnSpc>
              <a:spcBef>
                <a:spcPts val="0"/>
              </a:spcBef>
              <a:spcAft>
                <a:spcPts val="100"/>
              </a:spcAft>
              <a:buFont typeface="Arial" panose="020B0604020202020204" pitchFamily="34" charset="0"/>
              <a:buChar char="•"/>
            </a:pPr>
            <a:r>
              <a:rPr lang="en-GB" altLang="de-DE" sz="2100" dirty="0"/>
              <a:t>a</a:t>
            </a:r>
            <a:r>
              <a:rPr lang="en-GB" altLang="de-DE" sz="2100" dirty="0" smtClean="0"/>
              <a:t> provision on negotiation</a:t>
            </a:r>
          </a:p>
          <a:p>
            <a:pPr lvl="2">
              <a:lnSpc>
                <a:spcPct val="140000"/>
              </a:lnSpc>
              <a:spcBef>
                <a:spcPts val="0"/>
              </a:spcBef>
              <a:spcAft>
                <a:spcPts val="100"/>
              </a:spcAft>
              <a:buFont typeface="Arial" panose="020B0604020202020204" pitchFamily="34" charset="0"/>
              <a:buChar char="•"/>
            </a:pPr>
            <a:r>
              <a:rPr lang="en-GB" altLang="de-DE" sz="2100" dirty="0" smtClean="0"/>
              <a:t>(a provision on non-binding dispute resolution, such as mediation</a:t>
            </a:r>
          </a:p>
          <a:p>
            <a:pPr lvl="2">
              <a:lnSpc>
                <a:spcPct val="140000"/>
              </a:lnSpc>
              <a:spcBef>
                <a:spcPts val="0"/>
              </a:spcBef>
              <a:spcAft>
                <a:spcPts val="100"/>
              </a:spcAft>
              <a:buFont typeface="Arial" panose="020B0604020202020204" pitchFamily="34" charset="0"/>
              <a:buChar char="•"/>
            </a:pPr>
            <a:r>
              <a:rPr lang="en-GB" altLang="de-DE" sz="2100" dirty="0"/>
              <a:t>a</a:t>
            </a:r>
            <a:r>
              <a:rPr lang="en-GB" altLang="de-DE" sz="2100" dirty="0" smtClean="0"/>
              <a:t>nd, if the former alternatives do not lead to a conclusion: a clause on litigation/arbitration </a:t>
            </a:r>
          </a:p>
          <a:p>
            <a:pPr marL="914400" lvl="2" indent="0">
              <a:lnSpc>
                <a:spcPct val="140000"/>
              </a:lnSpc>
              <a:spcBef>
                <a:spcPts val="0"/>
              </a:spcBef>
              <a:spcAft>
                <a:spcPts val="100"/>
              </a:spcAft>
              <a:buNone/>
            </a:pPr>
            <a:r>
              <a:rPr lang="en-GB" altLang="de-DE" sz="2100" dirty="0" smtClean="0"/>
              <a:t>P: Such clauses may delay a final decision, if negotiations/mediation does not lead to an agreement.</a:t>
            </a:r>
          </a:p>
          <a:p>
            <a:pPr lvl="1">
              <a:lnSpc>
                <a:spcPct val="120000"/>
              </a:lnSpc>
              <a:spcAft>
                <a:spcPts val="600"/>
              </a:spcAft>
            </a:pPr>
            <a:endParaRPr lang="en-GB" altLang="de-DE" dirty="0" smtClean="0"/>
          </a:p>
          <a:p>
            <a:pPr>
              <a:lnSpc>
                <a:spcPct val="120000"/>
              </a:lnSpc>
              <a:spcAft>
                <a:spcPts val="600"/>
              </a:spcAft>
            </a:pPr>
            <a:endParaRPr lang="en-GB" altLang="de-DE" dirty="0"/>
          </a:p>
          <a:p>
            <a:endParaRPr lang="de-DE" dirty="0"/>
          </a:p>
        </p:txBody>
      </p:sp>
      <p:sp>
        <p:nvSpPr>
          <p:cNvPr id="4" name="Fußzeilenplatzhalter 3"/>
          <p:cNvSpPr>
            <a:spLocks noGrp="1"/>
          </p:cNvSpPr>
          <p:nvPr>
            <p:ph type="ftr" sz="quarter" idx="11"/>
          </p:nvPr>
        </p:nvSpPr>
        <p:spPr/>
        <p:txBody>
          <a:bodyPr/>
          <a:lstStyle/>
          <a:p>
            <a:r>
              <a:rPr lang="de-DE" dirty="0"/>
              <a:t>Dispute Resolution</a:t>
            </a:r>
          </a:p>
        </p:txBody>
      </p:sp>
      <p:sp>
        <p:nvSpPr>
          <p:cNvPr id="5" name="Foliennummernplatzhalter 4"/>
          <p:cNvSpPr>
            <a:spLocks noGrp="1"/>
          </p:cNvSpPr>
          <p:nvPr>
            <p:ph type="sldNum" sz="quarter" idx="12"/>
          </p:nvPr>
        </p:nvSpPr>
        <p:spPr/>
        <p:txBody>
          <a:bodyPr/>
          <a:lstStyle/>
          <a:p>
            <a:fld id="{E5B53BF6-DEA2-458C-903B-B577D20D4B06}" type="slidenum">
              <a:rPr lang="de-DE" smtClean="0"/>
              <a:t>24</a:t>
            </a:fld>
            <a:endParaRPr lang="de-DE"/>
          </a:p>
        </p:txBody>
      </p:sp>
    </p:spTree>
    <p:extLst>
      <p:ext uri="{BB962C8B-B14F-4D97-AF65-F5344CB8AC3E}">
        <p14:creationId xmlns:p14="http://schemas.microsoft.com/office/powerpoint/2010/main" val="9398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lvl="1" algn="l" rtl="0">
              <a:spcBef>
                <a:spcPct val="0"/>
              </a:spcBef>
            </a:pPr>
            <a:r>
              <a:rPr lang="en-GB" altLang="de-DE" sz="2000" b="1" dirty="0" smtClean="0"/>
              <a:t>Example for a negotiation clause</a:t>
            </a:r>
            <a:endParaRPr lang="de-DE" sz="2000" dirty="0"/>
          </a:p>
        </p:txBody>
      </p:sp>
      <p:sp>
        <p:nvSpPr>
          <p:cNvPr id="3" name="Inhaltsplatzhalter 2"/>
          <p:cNvSpPr>
            <a:spLocks noGrp="1"/>
          </p:cNvSpPr>
          <p:nvPr>
            <p:ph idx="1"/>
          </p:nvPr>
        </p:nvSpPr>
        <p:spPr/>
        <p:txBody>
          <a:bodyPr>
            <a:normAutofit fontScale="92500"/>
          </a:bodyPr>
          <a:lstStyle/>
          <a:p>
            <a:pPr marL="85725" lvl="1" indent="0">
              <a:lnSpc>
                <a:spcPct val="130000"/>
              </a:lnSpc>
              <a:spcAft>
                <a:spcPts val="600"/>
              </a:spcAft>
              <a:buNone/>
            </a:pPr>
            <a:r>
              <a:rPr lang="en-GB" altLang="de-DE" dirty="0" smtClean="0"/>
              <a:t>“The parties shall attempt in good faith to resolve any dispute arising out of or relating to this agreement promptly by negotiations between executives who have authority to settle the dispute. Any party may give the other side  written notice of any dispute not resolved in the normal course of business. Within 20 days after delivery of said notice, executives shall meet at a mutually acceptable time and place, and thereafter as often as they reasonably deem necessary, to exchange relevant information and to attempt to resolve the dispute. If the dispute could not resolved after 60 days after delivery of the notice, the parties are free to initiate mediation [</a:t>
            </a:r>
            <a:r>
              <a:rPr lang="en-GB" altLang="de-DE" u="sng" dirty="0" smtClean="0"/>
              <a:t>alternative</a:t>
            </a:r>
            <a:r>
              <a:rPr lang="en-GB" altLang="de-DE" dirty="0" smtClean="0"/>
              <a:t>: arbitration/court proceedings].</a:t>
            </a:r>
          </a:p>
          <a:p>
            <a:pPr marL="85725" lvl="1" indent="0">
              <a:lnSpc>
                <a:spcPct val="130000"/>
              </a:lnSpc>
              <a:spcAft>
                <a:spcPts val="600"/>
              </a:spcAft>
              <a:buNone/>
            </a:pPr>
            <a:r>
              <a:rPr lang="en-GB" altLang="de-DE" dirty="0" smtClean="0"/>
              <a:t>If a negotiator intents to be accompanied at a meeting by a lawyer [attorney], the other negotiator shall be given at least three working days’ notice of such intention and might also be accompanied by a lawyer [attorney]. All negotiations pursuant to this clause are confidential.”</a:t>
            </a:r>
          </a:p>
          <a:p>
            <a:pPr>
              <a:lnSpc>
                <a:spcPct val="120000"/>
              </a:lnSpc>
              <a:spcAft>
                <a:spcPts val="600"/>
              </a:spcAft>
            </a:pPr>
            <a:endParaRPr lang="en-GB" altLang="de-DE" dirty="0"/>
          </a:p>
          <a:p>
            <a:endParaRPr lang="de-DE" dirty="0"/>
          </a:p>
        </p:txBody>
      </p:sp>
      <p:sp>
        <p:nvSpPr>
          <p:cNvPr id="4" name="Fußzeilenplatzhalter 3"/>
          <p:cNvSpPr>
            <a:spLocks noGrp="1"/>
          </p:cNvSpPr>
          <p:nvPr>
            <p:ph type="ftr" sz="quarter" idx="11"/>
          </p:nvPr>
        </p:nvSpPr>
        <p:spPr/>
        <p:txBody>
          <a:bodyPr/>
          <a:lstStyle/>
          <a:p>
            <a:r>
              <a:rPr lang="de-DE" dirty="0"/>
              <a:t>Dispute Resolution</a:t>
            </a:r>
          </a:p>
        </p:txBody>
      </p:sp>
      <p:sp>
        <p:nvSpPr>
          <p:cNvPr id="5" name="Foliennummernplatzhalter 4"/>
          <p:cNvSpPr>
            <a:spLocks noGrp="1"/>
          </p:cNvSpPr>
          <p:nvPr>
            <p:ph type="sldNum" sz="quarter" idx="12"/>
          </p:nvPr>
        </p:nvSpPr>
        <p:spPr/>
        <p:txBody>
          <a:bodyPr/>
          <a:lstStyle/>
          <a:p>
            <a:fld id="{E5B53BF6-DEA2-458C-903B-B577D20D4B06}" type="slidenum">
              <a:rPr lang="de-DE" smtClean="0"/>
              <a:t>25</a:t>
            </a:fld>
            <a:endParaRPr lang="de-DE"/>
          </a:p>
        </p:txBody>
      </p:sp>
    </p:spTree>
    <p:extLst>
      <p:ext uri="{BB962C8B-B14F-4D97-AF65-F5344CB8AC3E}">
        <p14:creationId xmlns:p14="http://schemas.microsoft.com/office/powerpoint/2010/main" val="346959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lvl="1" algn="l" rtl="0">
              <a:spcBef>
                <a:spcPct val="0"/>
              </a:spcBef>
            </a:pPr>
            <a:r>
              <a:rPr lang="en-GB" altLang="de-DE" sz="2000" b="1" dirty="0" smtClean="0"/>
              <a:t>Examples for mediation/</a:t>
            </a:r>
            <a:r>
              <a:rPr lang="en-GB" altLang="de-DE" sz="2000" b="1" dirty="0" err="1" smtClean="0"/>
              <a:t>minitrial</a:t>
            </a:r>
            <a:r>
              <a:rPr lang="en-GB" altLang="de-DE" sz="2000" b="1" dirty="0" smtClean="0"/>
              <a:t> clauses</a:t>
            </a:r>
            <a:endParaRPr lang="de-DE" sz="2000" dirty="0"/>
          </a:p>
        </p:txBody>
      </p:sp>
      <p:sp>
        <p:nvSpPr>
          <p:cNvPr id="3" name="Inhaltsplatzhalter 2"/>
          <p:cNvSpPr>
            <a:spLocks noGrp="1"/>
          </p:cNvSpPr>
          <p:nvPr>
            <p:ph idx="1"/>
          </p:nvPr>
        </p:nvSpPr>
        <p:spPr/>
        <p:txBody>
          <a:bodyPr>
            <a:normAutofit/>
          </a:bodyPr>
          <a:lstStyle/>
          <a:p>
            <a:pPr marL="85725" lvl="1" indent="0">
              <a:lnSpc>
                <a:spcPct val="130000"/>
              </a:lnSpc>
              <a:spcAft>
                <a:spcPts val="600"/>
              </a:spcAft>
              <a:buNone/>
            </a:pPr>
            <a:r>
              <a:rPr lang="en-GB" altLang="de-DE" dirty="0" smtClean="0"/>
              <a:t>“If the dispute has not been resolved by negotiation as provided in this contract, the parties shall endeavour to settle he dispute by mediation [</a:t>
            </a:r>
            <a:r>
              <a:rPr lang="en-GB" altLang="de-DE" dirty="0" err="1" smtClean="0"/>
              <a:t>minitrial</a:t>
            </a:r>
            <a:r>
              <a:rPr lang="en-GB" altLang="de-DE" dirty="0" smtClean="0"/>
              <a:t>]. The neutral third party will be selected from the ____ (Name of Panel of neutrals). If the parties encounter difficulty in agreeing on a neutral, they will seek the assistance of____ (name) in the selection process.”</a:t>
            </a:r>
            <a:endParaRPr lang="en-GB" altLang="de-DE" dirty="0"/>
          </a:p>
          <a:p>
            <a:pPr marL="0" indent="0">
              <a:buNone/>
            </a:pPr>
            <a:endParaRPr lang="de-DE" dirty="0" smtClean="0"/>
          </a:p>
        </p:txBody>
      </p:sp>
      <p:sp>
        <p:nvSpPr>
          <p:cNvPr id="4" name="Fußzeilenplatzhalter 3"/>
          <p:cNvSpPr>
            <a:spLocks noGrp="1"/>
          </p:cNvSpPr>
          <p:nvPr>
            <p:ph type="ftr" sz="quarter" idx="11"/>
          </p:nvPr>
        </p:nvSpPr>
        <p:spPr/>
        <p:txBody>
          <a:bodyPr/>
          <a:lstStyle/>
          <a:p>
            <a:r>
              <a:rPr lang="de-DE" dirty="0"/>
              <a:t>Dispute Resolution</a:t>
            </a:r>
          </a:p>
        </p:txBody>
      </p:sp>
      <p:sp>
        <p:nvSpPr>
          <p:cNvPr id="5" name="Foliennummernplatzhalter 4"/>
          <p:cNvSpPr>
            <a:spLocks noGrp="1"/>
          </p:cNvSpPr>
          <p:nvPr>
            <p:ph type="sldNum" sz="quarter" idx="12"/>
          </p:nvPr>
        </p:nvSpPr>
        <p:spPr/>
        <p:txBody>
          <a:bodyPr/>
          <a:lstStyle/>
          <a:p>
            <a:fld id="{E5B53BF6-DEA2-458C-903B-B577D20D4B06}" type="slidenum">
              <a:rPr lang="de-DE" smtClean="0"/>
              <a:t>26</a:t>
            </a:fld>
            <a:endParaRPr lang="de-DE"/>
          </a:p>
        </p:txBody>
      </p:sp>
    </p:spTree>
    <p:extLst>
      <p:ext uri="{BB962C8B-B14F-4D97-AF65-F5344CB8AC3E}">
        <p14:creationId xmlns:p14="http://schemas.microsoft.com/office/powerpoint/2010/main" val="1666274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lvl="1" algn="l" rtl="0">
              <a:spcBef>
                <a:spcPct val="0"/>
              </a:spcBef>
            </a:pPr>
            <a:r>
              <a:rPr lang="en-GB" altLang="de-DE" sz="2000" b="1" dirty="0" smtClean="0"/>
              <a:t>Examples for a mediation/</a:t>
            </a:r>
            <a:r>
              <a:rPr lang="en-GB" altLang="de-DE" sz="2000" b="1" dirty="0" err="1" smtClean="0"/>
              <a:t>minitrial</a:t>
            </a:r>
            <a:r>
              <a:rPr lang="en-GB" altLang="de-DE" sz="2000" b="1" dirty="0" smtClean="0"/>
              <a:t> clauses (2)</a:t>
            </a:r>
            <a:endParaRPr lang="de-DE" sz="2000" dirty="0"/>
          </a:p>
        </p:txBody>
      </p:sp>
      <p:sp>
        <p:nvSpPr>
          <p:cNvPr id="3" name="Inhaltsplatzhalter 2"/>
          <p:cNvSpPr>
            <a:spLocks noGrp="1"/>
          </p:cNvSpPr>
          <p:nvPr>
            <p:ph idx="1"/>
          </p:nvPr>
        </p:nvSpPr>
        <p:spPr/>
        <p:txBody>
          <a:bodyPr>
            <a:normAutofit/>
          </a:bodyPr>
          <a:lstStyle/>
          <a:p>
            <a:pPr marL="85725" lvl="1" indent="0">
              <a:lnSpc>
                <a:spcPct val="130000"/>
              </a:lnSpc>
              <a:spcAft>
                <a:spcPts val="600"/>
              </a:spcAft>
              <a:buNone/>
            </a:pPr>
            <a:r>
              <a:rPr lang="en-GB" b="1" dirty="0" smtClean="0"/>
              <a:t>Neutral party can be agreed on when the contract is formed </a:t>
            </a:r>
            <a:endParaRPr lang="en-GB" b="1" dirty="0"/>
          </a:p>
          <a:p>
            <a:pPr marL="85725" lvl="1" indent="0">
              <a:lnSpc>
                <a:spcPct val="140000"/>
              </a:lnSpc>
              <a:spcAft>
                <a:spcPts val="600"/>
              </a:spcAft>
              <a:buNone/>
            </a:pPr>
            <a:r>
              <a:rPr lang="de-DE" dirty="0" smtClean="0"/>
              <a:t>„</a:t>
            </a:r>
            <a:r>
              <a:rPr lang="en-GB" altLang="de-DE" dirty="0" smtClean="0"/>
              <a:t>If </a:t>
            </a:r>
            <a:r>
              <a:rPr lang="en-GB" altLang="de-DE" dirty="0"/>
              <a:t>the dispute has not been resolved by negotiation as provided in this contract, the parties shall endeavour to settle he dispute by mediation </a:t>
            </a:r>
            <a:r>
              <a:rPr lang="en-GB" altLang="de-DE" dirty="0" smtClean="0"/>
              <a:t>[</a:t>
            </a:r>
            <a:r>
              <a:rPr lang="en-GB" altLang="de-DE" dirty="0" err="1" smtClean="0"/>
              <a:t>minitrial</a:t>
            </a:r>
            <a:r>
              <a:rPr lang="en-GB" altLang="de-DE" dirty="0"/>
              <a:t>]. </a:t>
            </a:r>
            <a:r>
              <a:rPr lang="en-GB" altLang="de-DE" dirty="0" smtClean="0"/>
              <a:t>The parties have selected ___ as the mediator [neutral advisor] in any such dispute and he has agreed to serve in that capacity and to be available on reasonable notice. </a:t>
            </a:r>
          </a:p>
          <a:p>
            <a:pPr marL="85725" lvl="1" indent="0">
              <a:lnSpc>
                <a:spcPct val="140000"/>
              </a:lnSpc>
              <a:spcAft>
                <a:spcPts val="600"/>
              </a:spcAft>
              <a:buNone/>
            </a:pPr>
            <a:r>
              <a:rPr lang="en-GB" altLang="de-DE" dirty="0" smtClean="0"/>
              <a:t>In the event ___ is or becomes unwilling or unable to serve, the parties have selected __ as the alternative mediator [neutral advisor]. In case the alternative </a:t>
            </a:r>
            <a:r>
              <a:rPr lang="en-GB" altLang="de-DE" dirty="0"/>
              <a:t>mediator [neutral advisor</a:t>
            </a:r>
            <a:r>
              <a:rPr lang="en-GB" altLang="de-DE" dirty="0" smtClean="0"/>
              <a:t>] is unwilling or unable to serve, and the parties can’t agree on a neutral, they will seek assistance of___ in the selection process.” </a:t>
            </a:r>
            <a:endParaRPr lang="de-DE" dirty="0"/>
          </a:p>
        </p:txBody>
      </p:sp>
      <p:sp>
        <p:nvSpPr>
          <p:cNvPr id="4" name="Fußzeilenplatzhalter 3"/>
          <p:cNvSpPr>
            <a:spLocks noGrp="1"/>
          </p:cNvSpPr>
          <p:nvPr>
            <p:ph type="ftr" sz="quarter" idx="11"/>
          </p:nvPr>
        </p:nvSpPr>
        <p:spPr/>
        <p:txBody>
          <a:bodyPr/>
          <a:lstStyle/>
          <a:p>
            <a:r>
              <a:rPr lang="de-DE" dirty="0"/>
              <a:t>Dispute Resolution</a:t>
            </a:r>
          </a:p>
        </p:txBody>
      </p:sp>
      <p:sp>
        <p:nvSpPr>
          <p:cNvPr id="5" name="Foliennummernplatzhalter 4"/>
          <p:cNvSpPr>
            <a:spLocks noGrp="1"/>
          </p:cNvSpPr>
          <p:nvPr>
            <p:ph type="sldNum" sz="quarter" idx="12"/>
          </p:nvPr>
        </p:nvSpPr>
        <p:spPr/>
        <p:txBody>
          <a:bodyPr/>
          <a:lstStyle/>
          <a:p>
            <a:fld id="{E5B53BF6-DEA2-458C-903B-B577D20D4B06}" type="slidenum">
              <a:rPr lang="de-DE" smtClean="0"/>
              <a:t>27</a:t>
            </a:fld>
            <a:endParaRPr lang="de-DE"/>
          </a:p>
        </p:txBody>
      </p:sp>
    </p:spTree>
    <p:extLst>
      <p:ext uri="{BB962C8B-B14F-4D97-AF65-F5344CB8AC3E}">
        <p14:creationId xmlns:p14="http://schemas.microsoft.com/office/powerpoint/2010/main" val="2691829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a:bodyPr>
          <a:lstStyle/>
          <a:p>
            <a:pPr eaLnBrk="1" hangingPunct="1"/>
            <a:r>
              <a:rPr lang="de-DE" altLang="de-DE" b="1" dirty="0" smtClean="0">
                <a:latin typeface="Arial" panose="020B0604020202020204" pitchFamily="34" charset="0"/>
                <a:cs typeface="Arial" panose="020B0604020202020204" pitchFamily="34" charset="0"/>
              </a:rPr>
              <a:t>K</a:t>
            </a:r>
            <a:r>
              <a:rPr lang="de-DE" altLang="de-DE" dirty="0" smtClean="0"/>
              <a:t>ey </a:t>
            </a:r>
            <a:r>
              <a:rPr lang="de-DE" altLang="de-DE" dirty="0" err="1" smtClean="0"/>
              <a:t>issues</a:t>
            </a:r>
            <a:r>
              <a:rPr lang="de-DE" altLang="de-DE" dirty="0" smtClean="0"/>
              <a:t> in international </a:t>
            </a:r>
            <a:r>
              <a:rPr lang="de-DE" altLang="de-DE" dirty="0" err="1" smtClean="0"/>
              <a:t>cases</a:t>
            </a:r>
            <a:endParaRPr lang="de-DE" altLang="de-DE" b="1" dirty="0" smtClean="0">
              <a:latin typeface="Arial" panose="020B0604020202020204" pitchFamily="34" charset="0"/>
              <a:cs typeface="Arial" panose="020B0604020202020204" pitchFamily="34" charset="0"/>
            </a:endParaRPr>
          </a:p>
        </p:txBody>
      </p:sp>
      <p:sp>
        <p:nvSpPr>
          <p:cNvPr id="507907" name="Rectangle 3"/>
          <p:cNvSpPr>
            <a:spLocks noGrp="1" noChangeArrowheads="1"/>
          </p:cNvSpPr>
          <p:nvPr>
            <p:ph type="body" idx="1"/>
          </p:nvPr>
        </p:nvSpPr>
        <p:spPr/>
        <p:txBody>
          <a:bodyPr/>
          <a:lstStyle/>
          <a:p>
            <a:pPr marL="0" indent="0">
              <a:lnSpc>
                <a:spcPct val="120000"/>
              </a:lnSpc>
              <a:spcAft>
                <a:spcPts val="600"/>
              </a:spcAft>
              <a:buNone/>
            </a:pPr>
            <a:r>
              <a:rPr lang="en-US" altLang="de-DE" b="1" dirty="0" smtClean="0">
                <a:latin typeface="Arial" panose="020B0604020202020204" pitchFamily="34" charset="0"/>
                <a:cs typeface="Arial" panose="020B0604020202020204" pitchFamily="34" charset="0"/>
              </a:rPr>
              <a:t>Introduction </a:t>
            </a:r>
          </a:p>
          <a:p>
            <a:pPr>
              <a:lnSpc>
                <a:spcPct val="120000"/>
              </a:lnSpc>
              <a:spcAft>
                <a:spcPts val="600"/>
              </a:spcAft>
            </a:pPr>
            <a:r>
              <a:rPr lang="en-US" altLang="de-DE" dirty="0" smtClean="0">
                <a:latin typeface="Arial" panose="020B0604020202020204" pitchFamily="34" charset="0"/>
                <a:cs typeface="Arial" panose="020B0604020202020204" pitchFamily="34" charset="0"/>
              </a:rPr>
              <a:t>What is an </a:t>
            </a:r>
            <a:r>
              <a:rPr lang="en-US" altLang="de-DE" i="1" dirty="0" smtClean="0">
                <a:latin typeface="Arial" panose="020B0604020202020204" pitchFamily="34" charset="0"/>
                <a:cs typeface="Arial" panose="020B0604020202020204" pitchFamily="34" charset="0"/>
              </a:rPr>
              <a:t>international </a:t>
            </a:r>
            <a:r>
              <a:rPr lang="en-US" altLang="de-DE" dirty="0" smtClean="0">
                <a:latin typeface="Arial" panose="020B0604020202020204" pitchFamily="34" charset="0"/>
                <a:cs typeface="Arial" panose="020B0604020202020204" pitchFamily="34" charset="0"/>
              </a:rPr>
              <a:t>case? </a:t>
            </a:r>
            <a:r>
              <a:rPr lang="en-US" altLang="de-DE" dirty="0" smtClean="0"/>
              <a:t>= </a:t>
            </a:r>
            <a:r>
              <a:rPr lang="en-US" altLang="de-DE" dirty="0" smtClean="0">
                <a:latin typeface="Arial" panose="020B0604020202020204" pitchFamily="34" charset="0"/>
                <a:cs typeface="Arial" panose="020B0604020202020204" pitchFamily="34" charset="0"/>
              </a:rPr>
              <a:t>Dispute having a nexus with more than one jurisdiction.</a:t>
            </a:r>
          </a:p>
          <a:p>
            <a:pPr>
              <a:lnSpc>
                <a:spcPct val="120000"/>
              </a:lnSpc>
              <a:spcAft>
                <a:spcPts val="600"/>
              </a:spcAft>
            </a:pPr>
            <a:r>
              <a:rPr lang="en-US" altLang="de-DE" dirty="0" smtClean="0">
                <a:latin typeface="Arial" panose="020B0604020202020204" pitchFamily="34" charset="0"/>
                <a:cs typeface="Arial" panose="020B0604020202020204" pitchFamily="34" charset="0"/>
              </a:rPr>
              <a:t>Possible features of a cross-border case:</a:t>
            </a:r>
          </a:p>
          <a:p>
            <a:pPr lvl="1">
              <a:lnSpc>
                <a:spcPct val="120000"/>
              </a:lnSpc>
              <a:spcAft>
                <a:spcPts val="600"/>
              </a:spcAft>
              <a:buFont typeface="Arial" panose="020B0604020202020204" pitchFamily="34" charset="0"/>
              <a:buChar char="•"/>
            </a:pPr>
            <a:r>
              <a:rPr lang="en-US" altLang="de-DE" dirty="0" smtClean="0">
                <a:latin typeface="Arial" panose="020B0604020202020204" pitchFamily="34" charset="0"/>
                <a:cs typeface="Arial" panose="020B0604020202020204" pitchFamily="34" charset="0"/>
              </a:rPr>
              <a:t>Diversity of citizenship</a:t>
            </a:r>
          </a:p>
          <a:p>
            <a:pPr lvl="1">
              <a:lnSpc>
                <a:spcPct val="120000"/>
              </a:lnSpc>
              <a:spcAft>
                <a:spcPts val="600"/>
              </a:spcAft>
              <a:buFont typeface="Arial" panose="020B0604020202020204" pitchFamily="34" charset="0"/>
              <a:buChar char="•"/>
            </a:pPr>
            <a:r>
              <a:rPr lang="en-US" altLang="de-DE" dirty="0" smtClean="0">
                <a:latin typeface="Arial" panose="020B0604020202020204" pitchFamily="34" charset="0"/>
                <a:cs typeface="Arial" panose="020B0604020202020204" pitchFamily="34" charset="0"/>
              </a:rPr>
              <a:t>Diversity of domicile/residence</a:t>
            </a:r>
          </a:p>
          <a:p>
            <a:pPr lvl="1">
              <a:lnSpc>
                <a:spcPct val="120000"/>
              </a:lnSpc>
              <a:spcAft>
                <a:spcPts val="600"/>
              </a:spcAft>
              <a:buFont typeface="Arial" panose="020B0604020202020204" pitchFamily="34" charset="0"/>
              <a:buChar char="•"/>
            </a:pPr>
            <a:r>
              <a:rPr lang="en-US" altLang="de-DE" dirty="0" smtClean="0">
                <a:latin typeface="Arial" panose="020B0604020202020204" pitchFamily="34" charset="0"/>
                <a:cs typeface="Arial" panose="020B0604020202020204" pitchFamily="34" charset="0"/>
              </a:rPr>
              <a:t>Business transactions abroad</a:t>
            </a:r>
          </a:p>
          <a:p>
            <a:pPr lvl="1">
              <a:lnSpc>
                <a:spcPct val="120000"/>
              </a:lnSpc>
              <a:spcAft>
                <a:spcPts val="600"/>
              </a:spcAft>
              <a:buFont typeface="Arial" panose="020B0604020202020204" pitchFamily="34" charset="0"/>
              <a:buChar char="•"/>
            </a:pPr>
            <a:r>
              <a:rPr lang="en-US" altLang="de-DE" dirty="0" smtClean="0">
                <a:latin typeface="Arial" panose="020B0604020202020204" pitchFamily="34" charset="0"/>
                <a:cs typeface="Arial" panose="020B0604020202020204" pitchFamily="34" charset="0"/>
              </a:rPr>
              <a:t>Torts abroad</a:t>
            </a:r>
          </a:p>
          <a:p>
            <a:pPr eaLnBrk="1" hangingPunct="1"/>
            <a:endParaRPr lang="de-DE" altLang="de-DE" sz="2000" dirty="0" smtClean="0">
              <a:latin typeface="Arial" panose="020B0604020202020204" pitchFamily="34" charset="0"/>
              <a:cs typeface="Arial" panose="020B0604020202020204" pitchFamily="34" charset="0"/>
            </a:endParaRP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28</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8263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79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79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79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79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79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0790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079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790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de-DE" altLang="de-DE" b="1" dirty="0" smtClean="0">
                <a:latin typeface="Arial" panose="020B0604020202020204" pitchFamily="34" charset="0"/>
                <a:cs typeface="Arial" panose="020B0604020202020204" pitchFamily="34" charset="0"/>
              </a:rPr>
              <a:t>An </a:t>
            </a:r>
            <a:r>
              <a:rPr lang="de-DE" altLang="de-DE" b="1" dirty="0" err="1" smtClean="0">
                <a:latin typeface="Arial" panose="020B0604020202020204" pitchFamily="34" charset="0"/>
                <a:cs typeface="Arial" panose="020B0604020202020204" pitchFamily="34" charset="0"/>
              </a:rPr>
              <a:t>example</a:t>
            </a:r>
            <a:r>
              <a:rPr lang="de-DE" altLang="de-DE" b="1" dirty="0" smtClean="0">
                <a:latin typeface="Arial" panose="020B0604020202020204" pitchFamily="34" charset="0"/>
                <a:cs typeface="Arial" panose="020B0604020202020204" pitchFamily="34" charset="0"/>
              </a:rPr>
              <a:t> (automobile </a:t>
            </a:r>
            <a:r>
              <a:rPr lang="de-DE" altLang="de-DE" b="1" dirty="0" err="1" smtClean="0">
                <a:latin typeface="Arial" panose="020B0604020202020204" pitchFamily="34" charset="0"/>
                <a:cs typeface="Arial" panose="020B0604020202020204" pitchFamily="34" charset="0"/>
              </a:rPr>
              <a:t>case</a:t>
            </a:r>
            <a:r>
              <a:rPr lang="de-DE" altLang="de-DE" b="1" dirty="0" smtClean="0">
                <a:latin typeface="Arial" panose="020B0604020202020204" pitchFamily="34" charset="0"/>
                <a:cs typeface="Arial" panose="020B0604020202020204" pitchFamily="34" charset="0"/>
              </a:rPr>
              <a:t>)</a:t>
            </a:r>
          </a:p>
        </p:txBody>
      </p:sp>
      <p:sp>
        <p:nvSpPr>
          <p:cNvPr id="33795" name="Rectangle 3"/>
          <p:cNvSpPr>
            <a:spLocks noGrp="1" noChangeArrowheads="1"/>
          </p:cNvSpPr>
          <p:nvPr>
            <p:ph type="body" idx="1"/>
          </p:nvPr>
        </p:nvSpPr>
        <p:spPr/>
        <p:txBody>
          <a:bodyPr/>
          <a:lstStyle/>
          <a:p>
            <a:pPr marL="0" indent="0" eaLnBrk="1" hangingPunct="1">
              <a:lnSpc>
                <a:spcPct val="150000"/>
              </a:lnSpc>
              <a:spcAft>
                <a:spcPts val="600"/>
              </a:spcAft>
              <a:buFontTx/>
              <a:buNone/>
            </a:pPr>
            <a:r>
              <a:rPr lang="de-DE" altLang="de-DE" dirty="0" smtClean="0">
                <a:latin typeface="Arial" panose="020B0604020202020204" pitchFamily="34" charset="0"/>
                <a:cs typeface="Arial" panose="020B0604020202020204" pitchFamily="34" charset="0"/>
              </a:rPr>
              <a:t>Suzuki, a </a:t>
            </a:r>
            <a:r>
              <a:rPr lang="de-DE" altLang="de-DE" dirty="0" err="1" smtClean="0">
                <a:latin typeface="Arial" panose="020B0604020202020204" pitchFamily="34" charset="0"/>
                <a:cs typeface="Arial" panose="020B0604020202020204" pitchFamily="34" charset="0"/>
              </a:rPr>
              <a:t>Japanese</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motorcycle</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manufacturer</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headquartered</a:t>
            </a:r>
            <a:r>
              <a:rPr lang="de-DE" altLang="de-DE" dirty="0" smtClean="0">
                <a:latin typeface="Arial" panose="020B0604020202020204" pitchFamily="34" charset="0"/>
                <a:cs typeface="Arial" panose="020B0604020202020204" pitchFamily="34" charset="0"/>
              </a:rPr>
              <a:t> in Tokio, </a:t>
            </a:r>
            <a:r>
              <a:rPr lang="de-DE" altLang="de-DE" dirty="0" err="1" smtClean="0">
                <a:latin typeface="Arial" panose="020B0604020202020204" pitchFamily="34" charset="0"/>
                <a:cs typeface="Arial" panose="020B0604020202020204" pitchFamily="34" charset="0"/>
              </a:rPr>
              <a:t>purchased</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wheels</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for</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their</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bikes</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from</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Tecla</a:t>
            </a:r>
            <a:r>
              <a:rPr lang="de-DE" altLang="de-DE" dirty="0" smtClean="0">
                <a:latin typeface="Arial" panose="020B0604020202020204" pitchFamily="34" charset="0"/>
                <a:cs typeface="Arial" panose="020B0604020202020204" pitchFamily="34" charset="0"/>
              </a:rPr>
              <a:t>, a </a:t>
            </a:r>
            <a:r>
              <a:rPr lang="de-DE" altLang="de-DE" dirty="0" err="1" smtClean="0">
                <a:latin typeface="Arial" panose="020B0604020202020204" pitchFamily="34" charset="0"/>
                <a:cs typeface="Arial" panose="020B0604020202020204" pitchFamily="34" charset="0"/>
              </a:rPr>
              <a:t>manufacturer</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seated</a:t>
            </a:r>
            <a:r>
              <a:rPr lang="de-DE" altLang="de-DE" dirty="0" smtClean="0">
                <a:latin typeface="Arial" panose="020B0604020202020204" pitchFamily="34" charset="0"/>
                <a:cs typeface="Arial" panose="020B0604020202020204" pitchFamily="34" charset="0"/>
              </a:rPr>
              <a:t> in </a:t>
            </a:r>
            <a:r>
              <a:rPr lang="de-DE" altLang="de-DE" dirty="0" err="1" smtClean="0">
                <a:latin typeface="Arial" panose="020B0604020202020204" pitchFamily="34" charset="0"/>
                <a:cs typeface="Arial" panose="020B0604020202020204" pitchFamily="34" charset="0"/>
              </a:rPr>
              <a:t>Palo</a:t>
            </a:r>
            <a:r>
              <a:rPr lang="de-DE" altLang="de-DE" dirty="0" smtClean="0">
                <a:latin typeface="Arial" panose="020B0604020202020204" pitchFamily="34" charset="0"/>
                <a:cs typeface="Arial" panose="020B0604020202020204" pitchFamily="34" charset="0"/>
              </a:rPr>
              <a:t> Alto (California). The </a:t>
            </a:r>
            <a:r>
              <a:rPr lang="de-DE" altLang="de-DE" dirty="0" err="1" smtClean="0">
                <a:latin typeface="Arial" panose="020B0604020202020204" pitchFamily="34" charset="0"/>
                <a:cs typeface="Arial" panose="020B0604020202020204" pitchFamily="34" charset="0"/>
              </a:rPr>
              <a:t>wheels</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are</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delivered</a:t>
            </a:r>
            <a:r>
              <a:rPr lang="de-DE" altLang="de-DE" dirty="0" smtClean="0">
                <a:latin typeface="Arial" panose="020B0604020202020204" pitchFamily="34" charset="0"/>
                <a:cs typeface="Arial" panose="020B0604020202020204" pitchFamily="34" charset="0"/>
              </a:rPr>
              <a:t> and </a:t>
            </a:r>
            <a:r>
              <a:rPr lang="de-DE" altLang="de-DE" dirty="0" err="1" smtClean="0">
                <a:latin typeface="Arial" panose="020B0604020202020204" pitchFamily="34" charset="0"/>
                <a:cs typeface="Arial" panose="020B0604020202020204" pitchFamily="34" charset="0"/>
              </a:rPr>
              <a:t>built</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into</a:t>
            </a:r>
            <a:r>
              <a:rPr lang="de-DE" altLang="de-DE" dirty="0" smtClean="0">
                <a:latin typeface="Arial" panose="020B0604020202020204" pitchFamily="34" charset="0"/>
                <a:cs typeface="Arial" panose="020B0604020202020204" pitchFamily="34" charset="0"/>
              </a:rPr>
              <a:t> the </a:t>
            </a:r>
            <a:r>
              <a:rPr lang="de-DE" altLang="de-DE" dirty="0" err="1" smtClean="0">
                <a:latin typeface="Arial" panose="020B0604020202020204" pitchFamily="34" charset="0"/>
                <a:cs typeface="Arial" panose="020B0604020202020204" pitchFamily="34" charset="0"/>
              </a:rPr>
              <a:t>motorcycles</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by</a:t>
            </a:r>
            <a:r>
              <a:rPr lang="de-DE" altLang="de-DE" dirty="0" smtClean="0">
                <a:latin typeface="Arial" panose="020B0604020202020204" pitchFamily="34" charset="0"/>
                <a:cs typeface="Arial" panose="020B0604020202020204" pitchFamily="34" charset="0"/>
              </a:rPr>
              <a:t> Suzuki </a:t>
            </a:r>
            <a:r>
              <a:rPr lang="de-DE" altLang="de-DE" dirty="0" err="1" smtClean="0">
                <a:latin typeface="Arial" panose="020B0604020202020204" pitchFamily="34" charset="0"/>
                <a:cs typeface="Arial" panose="020B0604020202020204" pitchFamily="34" charset="0"/>
              </a:rPr>
              <a:t>which</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are</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then</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delivered</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to</a:t>
            </a:r>
            <a:r>
              <a:rPr lang="de-DE" altLang="de-DE" dirty="0" smtClean="0">
                <a:latin typeface="Arial" panose="020B0604020202020204" pitchFamily="34" charset="0"/>
                <a:cs typeface="Arial" panose="020B0604020202020204" pitchFamily="34" charset="0"/>
              </a:rPr>
              <a:t> Vietnamese </a:t>
            </a:r>
            <a:r>
              <a:rPr lang="de-DE" altLang="de-DE" dirty="0" err="1" smtClean="0">
                <a:latin typeface="Arial" panose="020B0604020202020204" pitchFamily="34" charset="0"/>
                <a:cs typeface="Arial" panose="020B0604020202020204" pitchFamily="34" charset="0"/>
              </a:rPr>
              <a:t>consumers</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It</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turns</a:t>
            </a:r>
            <a:r>
              <a:rPr lang="de-DE" altLang="de-DE" dirty="0" smtClean="0">
                <a:latin typeface="Arial" panose="020B0604020202020204" pitchFamily="34" charset="0"/>
                <a:cs typeface="Arial" panose="020B0604020202020204" pitchFamily="34" charset="0"/>
              </a:rPr>
              <a:t> out </a:t>
            </a:r>
            <a:r>
              <a:rPr lang="de-DE" altLang="de-DE" dirty="0" err="1" smtClean="0">
                <a:latin typeface="Arial" panose="020B0604020202020204" pitchFamily="34" charset="0"/>
                <a:cs typeface="Arial" panose="020B0604020202020204" pitchFamily="34" charset="0"/>
              </a:rPr>
              <a:t>that</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most</a:t>
            </a:r>
            <a:r>
              <a:rPr lang="de-DE" altLang="de-DE" dirty="0" smtClean="0">
                <a:latin typeface="Arial" panose="020B0604020202020204" pitchFamily="34" charset="0"/>
                <a:cs typeface="Arial" panose="020B0604020202020204" pitchFamily="34" charset="0"/>
              </a:rPr>
              <a:t> of the </a:t>
            </a:r>
            <a:r>
              <a:rPr lang="de-DE" altLang="de-DE" dirty="0" err="1" smtClean="0">
                <a:latin typeface="Arial" panose="020B0604020202020204" pitchFamily="34" charset="0"/>
                <a:cs typeface="Arial" panose="020B0604020202020204" pitchFamily="34" charset="0"/>
              </a:rPr>
              <a:t>wheels</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are</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defective</a:t>
            </a:r>
            <a:r>
              <a:rPr lang="de-DE" altLang="de-DE" dirty="0" smtClean="0">
                <a:latin typeface="Arial" panose="020B0604020202020204" pitchFamily="34" charset="0"/>
                <a:cs typeface="Arial" panose="020B0604020202020204" pitchFamily="34" charset="0"/>
              </a:rPr>
              <a:t> and Suzuki </a:t>
            </a:r>
            <a:r>
              <a:rPr lang="de-DE" altLang="de-DE" dirty="0" err="1" smtClean="0">
                <a:latin typeface="Arial" panose="020B0604020202020204" pitchFamily="34" charset="0"/>
                <a:cs typeface="Arial" panose="020B0604020202020204" pitchFamily="34" charset="0"/>
              </a:rPr>
              <a:t>has</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to</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recall</a:t>
            </a:r>
            <a:r>
              <a:rPr lang="de-DE" altLang="de-DE" dirty="0" smtClean="0">
                <a:latin typeface="Arial" panose="020B0604020202020204" pitchFamily="34" charset="0"/>
                <a:cs typeface="Arial" panose="020B0604020202020204" pitchFamily="34" charset="0"/>
              </a:rPr>
              <a:t> the </a:t>
            </a:r>
            <a:r>
              <a:rPr lang="de-DE" altLang="de-DE" dirty="0" err="1" smtClean="0">
                <a:latin typeface="Arial" panose="020B0604020202020204" pitchFamily="34" charset="0"/>
                <a:cs typeface="Arial" panose="020B0604020202020204" pitchFamily="34" charset="0"/>
              </a:rPr>
              <a:t>motorcycles</a:t>
            </a:r>
            <a:r>
              <a:rPr lang="de-DE" altLang="de-DE" dirty="0" smtClean="0">
                <a:latin typeface="Arial" panose="020B0604020202020204" pitchFamily="34" charset="0"/>
                <a:cs typeface="Arial" panose="020B0604020202020204" pitchFamily="34" charset="0"/>
              </a:rPr>
              <a:t>. </a:t>
            </a:r>
          </a:p>
          <a:p>
            <a:pPr marL="0" indent="0" eaLnBrk="1" hangingPunct="1">
              <a:lnSpc>
                <a:spcPct val="120000"/>
              </a:lnSpc>
              <a:spcAft>
                <a:spcPts val="600"/>
              </a:spcAft>
              <a:buFontTx/>
              <a:buNone/>
            </a:pPr>
            <a:r>
              <a:rPr lang="de-DE" altLang="de-DE" dirty="0" smtClean="0">
                <a:latin typeface="Arial" panose="020B0604020202020204" pitchFamily="34" charset="0"/>
                <a:cs typeface="Arial" panose="020B0604020202020204" pitchFamily="34" charset="0"/>
              </a:rPr>
              <a:t>The CEO of Suzuki </a:t>
            </a:r>
            <a:r>
              <a:rPr lang="de-DE" altLang="de-DE" dirty="0" err="1" smtClean="0">
                <a:latin typeface="Arial" panose="020B0604020202020204" pitchFamily="34" charset="0"/>
                <a:cs typeface="Arial" panose="020B0604020202020204" pitchFamily="34" charset="0"/>
              </a:rPr>
              <a:t>calls</a:t>
            </a:r>
            <a:r>
              <a:rPr lang="de-DE" altLang="de-DE" dirty="0" smtClean="0">
                <a:latin typeface="Arial" panose="020B0604020202020204" pitchFamily="34" charset="0"/>
                <a:cs typeface="Arial" panose="020B0604020202020204" pitchFamily="34" charset="0"/>
              </a:rPr>
              <a:t> </a:t>
            </a:r>
            <a:r>
              <a:rPr lang="en-GB" altLang="de-DE" dirty="0" smtClean="0">
                <a:latin typeface="Arial" panose="020B0604020202020204" pitchFamily="34" charset="0"/>
                <a:cs typeface="Arial" panose="020B0604020202020204" pitchFamily="34" charset="0"/>
              </a:rPr>
              <a:t>the chief legal officer to discuss problems and pitfalls of claiming damages from Tecla. </a:t>
            </a:r>
          </a:p>
          <a:p>
            <a:pPr marL="0" indent="0" eaLnBrk="1" hangingPunct="1">
              <a:lnSpc>
                <a:spcPct val="120000"/>
              </a:lnSpc>
              <a:spcAft>
                <a:spcPts val="600"/>
              </a:spcAft>
              <a:buFontTx/>
              <a:buNone/>
            </a:pPr>
            <a:r>
              <a:rPr lang="en-GB" altLang="de-DE" dirty="0" smtClean="0">
                <a:latin typeface="Arial" panose="020B0604020202020204" pitchFamily="34" charset="0"/>
                <a:cs typeface="Arial" panose="020B0604020202020204" pitchFamily="34" charset="0"/>
              </a:rPr>
              <a:t>Which issues should be raised in this meeting?</a:t>
            </a:r>
          </a:p>
          <a:p>
            <a:pPr eaLnBrk="1" hangingPunct="1">
              <a:buFontTx/>
              <a:buNone/>
            </a:pPr>
            <a:endParaRPr lang="de-DE" altLang="de-DE" sz="2400" dirty="0" smtClean="0">
              <a:latin typeface="Arial" panose="020B0604020202020204" pitchFamily="34" charset="0"/>
              <a:cs typeface="Arial" panose="020B0604020202020204" pitchFamily="34" charset="0"/>
            </a:endParaRP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29</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900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Structuring </a:t>
            </a:r>
            <a:r>
              <a:rPr lang="en-US" dirty="0" smtClean="0"/>
              <a:t>international </a:t>
            </a:r>
            <a:r>
              <a:rPr lang="en-US" dirty="0"/>
              <a:t>commercial disputes </a:t>
            </a:r>
            <a:endParaRPr lang="de-DE" dirty="0"/>
          </a:p>
        </p:txBody>
      </p:sp>
      <p:sp>
        <p:nvSpPr>
          <p:cNvPr id="3" name="Inhaltsplatzhalter 2"/>
          <p:cNvSpPr>
            <a:spLocks noGrp="1"/>
          </p:cNvSpPr>
          <p:nvPr>
            <p:ph idx="1"/>
          </p:nvPr>
        </p:nvSpPr>
        <p:spPr/>
        <p:txBody>
          <a:bodyPr/>
          <a:lstStyle/>
          <a:p>
            <a:pPr marL="0" indent="0">
              <a:lnSpc>
                <a:spcPct val="120000"/>
              </a:lnSpc>
              <a:spcAft>
                <a:spcPts val="600"/>
              </a:spcAft>
              <a:buNone/>
            </a:pPr>
            <a:r>
              <a:rPr lang="en-US" b="1" dirty="0" smtClean="0"/>
              <a:t>Background </a:t>
            </a:r>
          </a:p>
          <a:p>
            <a:pPr>
              <a:lnSpc>
                <a:spcPct val="120000"/>
              </a:lnSpc>
              <a:spcAft>
                <a:spcPts val="600"/>
              </a:spcAft>
            </a:pPr>
            <a:r>
              <a:rPr lang="en-US" dirty="0" smtClean="0"/>
              <a:t>International trade and commerce has increased steadily. </a:t>
            </a:r>
          </a:p>
          <a:p>
            <a:pPr>
              <a:lnSpc>
                <a:spcPct val="120000"/>
              </a:lnSpc>
              <a:spcAft>
                <a:spcPts val="600"/>
              </a:spcAft>
            </a:pPr>
            <a:r>
              <a:rPr lang="en-US" dirty="0" smtClean="0"/>
              <a:t>International trade law aims at opening up foreclosed markets, more and more countries open their markets for cross-border trade.</a:t>
            </a:r>
          </a:p>
          <a:p>
            <a:pPr>
              <a:lnSpc>
                <a:spcPct val="120000"/>
              </a:lnSpc>
              <a:spcAft>
                <a:spcPts val="600"/>
              </a:spcAft>
            </a:pPr>
            <a:r>
              <a:rPr lang="en-US" dirty="0" smtClean="0"/>
              <a:t>Firms and entrepreneurs enter into cross-border transactions &amp; invest abroad</a:t>
            </a:r>
          </a:p>
          <a:p>
            <a:pPr>
              <a:lnSpc>
                <a:spcPct val="120000"/>
              </a:lnSpc>
              <a:spcAft>
                <a:spcPts val="600"/>
              </a:spcAft>
            </a:pPr>
            <a:r>
              <a:rPr lang="en-US" dirty="0" smtClean="0"/>
              <a:t>How are commercial disputes resolved? </a:t>
            </a:r>
            <a:endParaRPr lang="en-US" dirty="0"/>
          </a:p>
        </p:txBody>
      </p:sp>
      <p:sp>
        <p:nvSpPr>
          <p:cNvPr id="4" name="Fußzeilenplatzhalter 3"/>
          <p:cNvSpPr>
            <a:spLocks noGrp="1"/>
          </p:cNvSpPr>
          <p:nvPr>
            <p:ph type="ftr" sz="quarter" idx="11"/>
          </p:nvPr>
        </p:nvSpPr>
        <p:spPr/>
        <p:txBody>
          <a:bodyPr/>
          <a:lstStyle/>
          <a:p>
            <a:r>
              <a:rPr lang="de-DE" dirty="0"/>
              <a:t>Dispute Resolution</a:t>
            </a:r>
          </a:p>
        </p:txBody>
      </p:sp>
      <p:sp>
        <p:nvSpPr>
          <p:cNvPr id="5" name="Foliennummernplatzhalter 4"/>
          <p:cNvSpPr>
            <a:spLocks noGrp="1"/>
          </p:cNvSpPr>
          <p:nvPr>
            <p:ph type="sldNum" sz="quarter" idx="12"/>
          </p:nvPr>
        </p:nvSpPr>
        <p:spPr/>
        <p:txBody>
          <a:bodyPr/>
          <a:lstStyle/>
          <a:p>
            <a:fld id="{E5B53BF6-DEA2-458C-903B-B577D20D4B06}" type="slidenum">
              <a:rPr lang="de-DE" smtClean="0"/>
              <a:t>3</a:t>
            </a:fld>
            <a:endParaRPr lang="de-DE"/>
          </a:p>
        </p:txBody>
      </p:sp>
    </p:spTree>
    <p:extLst>
      <p:ext uri="{BB962C8B-B14F-4D97-AF65-F5344CB8AC3E}">
        <p14:creationId xmlns:p14="http://schemas.microsoft.com/office/powerpoint/2010/main" val="141450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de-DE" altLang="de-DE" b="1" dirty="0" err="1" smtClean="0">
                <a:latin typeface="Arial" panose="020B0604020202020204" pitchFamily="34" charset="0"/>
                <a:cs typeface="Arial" panose="020B0604020202020204" pitchFamily="34" charset="0"/>
              </a:rPr>
              <a:t>Considerations</a:t>
            </a:r>
            <a:r>
              <a:rPr lang="de-DE" altLang="de-DE" b="1" dirty="0" smtClean="0">
                <a:latin typeface="Arial" panose="020B0604020202020204" pitchFamily="34" charset="0"/>
                <a:cs typeface="Arial" panose="020B0604020202020204" pitchFamily="34" charset="0"/>
              </a:rPr>
              <a:t> in the automobile </a:t>
            </a:r>
            <a:r>
              <a:rPr lang="de-DE" altLang="de-DE" b="1" dirty="0" err="1" smtClean="0">
                <a:latin typeface="Arial" panose="020B0604020202020204" pitchFamily="34" charset="0"/>
                <a:cs typeface="Arial" panose="020B0604020202020204" pitchFamily="34" charset="0"/>
              </a:rPr>
              <a:t>case</a:t>
            </a:r>
            <a:endParaRPr lang="de-DE" altLang="de-DE" b="1" dirty="0" smtClean="0">
              <a:latin typeface="Arial" panose="020B0604020202020204" pitchFamily="34" charset="0"/>
              <a:cs typeface="Arial" panose="020B0604020202020204" pitchFamily="34" charset="0"/>
            </a:endParaRPr>
          </a:p>
        </p:txBody>
      </p:sp>
      <p:sp>
        <p:nvSpPr>
          <p:cNvPr id="7171" name="Rectangle 3"/>
          <p:cNvSpPr>
            <a:spLocks noGrp="1" noChangeArrowheads="1"/>
          </p:cNvSpPr>
          <p:nvPr>
            <p:ph type="body" idx="1"/>
          </p:nvPr>
        </p:nvSpPr>
        <p:spPr/>
        <p:txBody>
          <a:bodyPr/>
          <a:lstStyle/>
          <a:p>
            <a:pPr eaLnBrk="1" hangingPunct="1">
              <a:lnSpc>
                <a:spcPct val="150000"/>
              </a:lnSpc>
              <a:spcAft>
                <a:spcPts val="600"/>
              </a:spcAft>
            </a:pPr>
            <a:r>
              <a:rPr lang="de-DE" altLang="de-DE" dirty="0" smtClean="0">
                <a:latin typeface="Arial" panose="020B0604020202020204" pitchFamily="34" charset="0"/>
                <a:cs typeface="Arial" panose="020B0604020202020204" pitchFamily="34" charset="0"/>
              </a:rPr>
              <a:t>Can </a:t>
            </a:r>
            <a:r>
              <a:rPr lang="de-DE" altLang="de-DE" dirty="0" err="1" smtClean="0">
                <a:latin typeface="Arial" panose="020B0604020202020204" pitchFamily="34" charset="0"/>
                <a:cs typeface="Arial" panose="020B0604020202020204" pitchFamily="34" charset="0"/>
              </a:rPr>
              <a:t>we</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litigate</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Or</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does</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our</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contract</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have</a:t>
            </a:r>
            <a:r>
              <a:rPr lang="de-DE" altLang="de-DE" dirty="0" smtClean="0">
                <a:latin typeface="Arial" panose="020B0604020202020204" pitchFamily="34" charset="0"/>
                <a:cs typeface="Arial" panose="020B0604020202020204" pitchFamily="34" charset="0"/>
              </a:rPr>
              <a:t> a valid </a:t>
            </a:r>
            <a:r>
              <a:rPr lang="de-DE" altLang="de-DE" dirty="0" err="1" smtClean="0">
                <a:latin typeface="Arial" panose="020B0604020202020204" pitchFamily="34" charset="0"/>
                <a:cs typeface="Arial" panose="020B0604020202020204" pitchFamily="34" charset="0"/>
              </a:rPr>
              <a:t>arbitration</a:t>
            </a:r>
            <a:r>
              <a:rPr lang="de-DE" altLang="de-DE" dirty="0" smtClean="0">
                <a:latin typeface="Arial" panose="020B0604020202020204" pitchFamily="34" charset="0"/>
                <a:cs typeface="Arial" panose="020B0604020202020204" pitchFamily="34" charset="0"/>
              </a:rPr>
              <a:t>/</a:t>
            </a:r>
            <a:r>
              <a:rPr lang="de-DE" altLang="de-DE" dirty="0" err="1" smtClean="0">
                <a:latin typeface="Arial" panose="020B0604020202020204" pitchFamily="34" charset="0"/>
                <a:cs typeface="Arial" panose="020B0604020202020204" pitchFamily="34" charset="0"/>
              </a:rPr>
              <a:t>mediation</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clause</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which</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bars</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litigation</a:t>
            </a:r>
            <a:r>
              <a:rPr lang="de-DE" altLang="de-DE" dirty="0" smtClean="0">
                <a:latin typeface="Arial" panose="020B0604020202020204" pitchFamily="34" charset="0"/>
                <a:cs typeface="Arial" panose="020B0604020202020204" pitchFamily="34" charset="0"/>
              </a:rPr>
              <a:t>?</a:t>
            </a:r>
          </a:p>
          <a:p>
            <a:pPr eaLnBrk="1" hangingPunct="1">
              <a:lnSpc>
                <a:spcPct val="150000"/>
              </a:lnSpc>
              <a:spcAft>
                <a:spcPts val="600"/>
              </a:spcAft>
            </a:pPr>
            <a:r>
              <a:rPr lang="de-DE" altLang="de-DE" dirty="0" err="1" smtClean="0">
                <a:latin typeface="Arial" panose="020B0604020202020204" pitchFamily="34" charset="0"/>
                <a:cs typeface="Arial" panose="020B0604020202020204" pitchFamily="34" charset="0"/>
              </a:rPr>
              <a:t>Shall</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we</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litigate</a:t>
            </a:r>
            <a:r>
              <a:rPr lang="de-DE" altLang="de-DE" dirty="0" smtClean="0">
                <a:latin typeface="Arial" panose="020B0604020202020204" pitchFamily="34" charset="0"/>
                <a:cs typeface="Arial" panose="020B0604020202020204" pitchFamily="34" charset="0"/>
              </a:rPr>
              <a:t> at all (</a:t>
            </a:r>
            <a:r>
              <a:rPr lang="de-DE" altLang="de-DE" dirty="0" err="1" smtClean="0">
                <a:latin typeface="Arial" panose="020B0604020202020204" pitchFamily="34" charset="0"/>
                <a:cs typeface="Arial" panose="020B0604020202020204" pitchFamily="34" charset="0"/>
              </a:rPr>
              <a:t>bad</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publicity</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cultural</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attitudes</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to</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litigation</a:t>
            </a:r>
            <a:r>
              <a:rPr lang="de-DE" altLang="de-DE" dirty="0" smtClean="0">
                <a:latin typeface="Arial" panose="020B0604020202020204" pitchFamily="34" charset="0"/>
                <a:cs typeface="Arial" panose="020B0604020202020204" pitchFamily="34" charset="0"/>
              </a:rPr>
              <a:t>, must/</a:t>
            </a:r>
            <a:r>
              <a:rPr lang="de-DE" altLang="de-DE" dirty="0" err="1" smtClean="0">
                <a:latin typeface="Arial" panose="020B0604020202020204" pitchFamily="34" charset="0"/>
                <a:cs typeface="Arial" panose="020B0604020202020204" pitchFamily="34" charset="0"/>
              </a:rPr>
              <a:t>can</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we</a:t>
            </a:r>
            <a:r>
              <a:rPr lang="de-DE" altLang="de-DE" dirty="0" smtClean="0">
                <a:latin typeface="Arial" panose="020B0604020202020204" pitchFamily="34" charset="0"/>
                <a:cs typeface="Arial" panose="020B0604020202020204" pitchFamily="34" charset="0"/>
              </a:rPr>
              <a:t> do </a:t>
            </a:r>
            <a:r>
              <a:rPr lang="de-DE" altLang="de-DE" dirty="0" err="1" smtClean="0">
                <a:latin typeface="Arial" panose="020B0604020202020204" pitchFamily="34" charset="0"/>
                <a:cs typeface="Arial" panose="020B0604020202020204" pitchFamily="34" charset="0"/>
              </a:rPr>
              <a:t>busines</a:t>
            </a:r>
            <a:r>
              <a:rPr lang="de-DE" altLang="de-DE" dirty="0" smtClean="0">
                <a:latin typeface="Arial" panose="020B0604020202020204" pitchFamily="34" charset="0"/>
                <a:cs typeface="Arial" panose="020B0604020202020204" pitchFamily="34" charset="0"/>
              </a:rPr>
              <a:t> after </a:t>
            </a:r>
            <a:r>
              <a:rPr lang="de-DE" altLang="de-DE" dirty="0" err="1" smtClean="0">
                <a:latin typeface="Arial" panose="020B0604020202020204" pitchFamily="34" charset="0"/>
                <a:cs typeface="Arial" panose="020B0604020202020204" pitchFamily="34" charset="0"/>
              </a:rPr>
              <a:t>litigation</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with</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opponent</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premature</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lawsuits</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might</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escalate</a:t>
            </a:r>
            <a:r>
              <a:rPr lang="de-DE" altLang="de-DE" dirty="0" smtClean="0">
                <a:latin typeface="Arial" panose="020B0604020202020204" pitchFamily="34" charset="0"/>
                <a:cs typeface="Arial" panose="020B0604020202020204" pitchFamily="34" charset="0"/>
              </a:rPr>
              <a:t> the </a:t>
            </a:r>
            <a:r>
              <a:rPr lang="de-DE" altLang="de-DE" dirty="0" err="1" smtClean="0">
                <a:latin typeface="Arial" panose="020B0604020202020204" pitchFamily="34" charset="0"/>
                <a:cs typeface="Arial" panose="020B0604020202020204" pitchFamily="34" charset="0"/>
              </a:rPr>
              <a:t>conflict</a:t>
            </a:r>
            <a:r>
              <a:rPr lang="de-DE" altLang="de-DE" dirty="0" smtClean="0">
                <a:latin typeface="Arial" panose="020B0604020202020204" pitchFamily="34" charset="0"/>
                <a:cs typeface="Arial" panose="020B0604020202020204" pitchFamily="34" charset="0"/>
              </a:rPr>
              <a:t>)?</a:t>
            </a:r>
          </a:p>
          <a:p>
            <a:pPr eaLnBrk="1" hangingPunct="1">
              <a:lnSpc>
                <a:spcPct val="150000"/>
              </a:lnSpc>
              <a:spcAft>
                <a:spcPts val="600"/>
              </a:spcAft>
            </a:pPr>
            <a:r>
              <a:rPr lang="de-DE" altLang="de-DE" dirty="0" err="1" smtClean="0">
                <a:latin typeface="Arial" panose="020B0604020202020204" pitchFamily="34" charset="0"/>
                <a:cs typeface="Arial" panose="020B0604020202020204" pitchFamily="34" charset="0"/>
              </a:rPr>
              <a:t>Where</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to</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litigate</a:t>
            </a:r>
            <a:r>
              <a:rPr lang="de-DE" altLang="de-DE" dirty="0"/>
              <a:t>:</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which</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courts</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are</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available</a:t>
            </a:r>
            <a:r>
              <a:rPr lang="de-DE" altLang="de-DE" dirty="0" smtClean="0">
                <a:latin typeface="Arial" panose="020B0604020202020204" pitchFamily="34" charset="0"/>
                <a:cs typeface="Arial" panose="020B0604020202020204" pitchFamily="34" charset="0"/>
              </a:rPr>
              <a:t> (= </a:t>
            </a:r>
            <a:r>
              <a:rPr lang="de-DE" altLang="de-DE" dirty="0" err="1" smtClean="0">
                <a:latin typeface="Arial" panose="020B0604020202020204" pitchFamily="34" charset="0"/>
                <a:cs typeface="Arial" panose="020B0604020202020204" pitchFamily="34" charset="0"/>
              </a:rPr>
              <a:t>have</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adjudicatory</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jurisdiction</a:t>
            </a:r>
            <a:r>
              <a:rPr lang="de-DE" altLang="de-DE" dirty="0" smtClean="0">
                <a:latin typeface="Arial" panose="020B0604020202020204" pitchFamily="34" charset="0"/>
                <a:cs typeface="Arial" panose="020B0604020202020204" pitchFamily="34" charset="0"/>
              </a:rPr>
              <a:t>)? </a:t>
            </a:r>
          </a:p>
          <a:p>
            <a:pPr eaLnBrk="1" hangingPunct="1">
              <a:lnSpc>
                <a:spcPct val="150000"/>
              </a:lnSpc>
              <a:spcAft>
                <a:spcPts val="600"/>
              </a:spcAft>
            </a:pPr>
            <a:endParaRPr lang="de-DE" altLang="de-DE" dirty="0" smtClean="0">
              <a:latin typeface="Arial" panose="020B0604020202020204" pitchFamily="34" charset="0"/>
              <a:cs typeface="Arial" panose="020B0604020202020204" pitchFamily="34" charset="0"/>
            </a:endParaRP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30</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61265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de-DE" b="1" dirty="0" smtClean="0">
                <a:latin typeface="Arial" panose="020B0604020202020204" pitchFamily="34" charset="0"/>
                <a:cs typeface="Arial" panose="020B0604020202020204" pitchFamily="34" charset="0"/>
              </a:rPr>
              <a:t>Considerations (2)</a:t>
            </a:r>
          </a:p>
        </p:txBody>
      </p:sp>
      <p:sp>
        <p:nvSpPr>
          <p:cNvPr id="157699" name="Rectangle 3"/>
          <p:cNvSpPr>
            <a:spLocks noGrp="1" noChangeArrowheads="1"/>
          </p:cNvSpPr>
          <p:nvPr>
            <p:ph type="body" idx="1"/>
          </p:nvPr>
        </p:nvSpPr>
        <p:spPr/>
        <p:txBody>
          <a:bodyPr>
            <a:normAutofit/>
          </a:bodyPr>
          <a:lstStyle/>
          <a:p>
            <a:pPr eaLnBrk="1" hangingPunct="1">
              <a:lnSpc>
                <a:spcPct val="120000"/>
              </a:lnSpc>
              <a:spcBef>
                <a:spcPts val="600"/>
              </a:spcBef>
              <a:spcAft>
                <a:spcPts val="600"/>
              </a:spcAft>
              <a:defRPr/>
            </a:pPr>
            <a:r>
              <a:rPr lang="en-US" dirty="0" smtClean="0">
                <a:latin typeface="Arial" panose="020B0604020202020204" pitchFamily="34" charset="0"/>
                <a:cs typeface="Arial" panose="020B0604020202020204" pitchFamily="34" charset="0"/>
              </a:rPr>
              <a:t>Which substantive law will be applied (will action be successful, which remedy can be obtained, how much damages can be claimed)? </a:t>
            </a:r>
          </a:p>
          <a:p>
            <a:pPr eaLnBrk="1" hangingPunct="1">
              <a:lnSpc>
                <a:spcPct val="120000"/>
              </a:lnSpc>
              <a:spcBef>
                <a:spcPts val="600"/>
              </a:spcBef>
              <a:spcAft>
                <a:spcPts val="600"/>
              </a:spcAft>
              <a:defRPr/>
            </a:pPr>
            <a:r>
              <a:rPr lang="en-US" dirty="0" smtClean="0">
                <a:latin typeface="Arial" panose="020B0604020202020204" pitchFamily="34" charset="0"/>
                <a:cs typeface="Arial" panose="020B0604020202020204" pitchFamily="34" charset="0"/>
              </a:rPr>
              <a:t>Will the judgment be enforceable in other countries? </a:t>
            </a:r>
          </a:p>
          <a:p>
            <a:pPr eaLnBrk="1" hangingPunct="1">
              <a:lnSpc>
                <a:spcPct val="120000"/>
              </a:lnSpc>
              <a:spcBef>
                <a:spcPts val="600"/>
              </a:spcBef>
              <a:spcAft>
                <a:spcPts val="600"/>
              </a:spcAft>
              <a:defRPr/>
            </a:pPr>
            <a:r>
              <a:rPr lang="en-US" dirty="0" smtClean="0">
                <a:latin typeface="Arial" panose="020B0604020202020204" pitchFamily="34" charset="0"/>
                <a:cs typeface="Arial" panose="020B0604020202020204" pitchFamily="34" charset="0"/>
              </a:rPr>
              <a:t>How to serve the other party? </a:t>
            </a:r>
          </a:p>
          <a:p>
            <a:pPr eaLnBrk="1" hangingPunct="1">
              <a:lnSpc>
                <a:spcPct val="120000"/>
              </a:lnSpc>
              <a:spcBef>
                <a:spcPts val="600"/>
              </a:spcBef>
              <a:spcAft>
                <a:spcPts val="600"/>
              </a:spcAft>
              <a:defRPr/>
            </a:pPr>
            <a:r>
              <a:rPr lang="en-US" dirty="0" smtClean="0">
                <a:latin typeface="Arial" panose="020B0604020202020204" pitchFamily="34" charset="0"/>
                <a:cs typeface="Arial" panose="020B0604020202020204" pitchFamily="34" charset="0"/>
              </a:rPr>
              <a:t>Do we have sufficient evidence to win the case; how can evidence be obtained abroad?</a:t>
            </a:r>
          </a:p>
          <a:p>
            <a:pPr eaLnBrk="1" hangingPunct="1">
              <a:lnSpc>
                <a:spcPct val="120000"/>
              </a:lnSpc>
              <a:spcBef>
                <a:spcPts val="600"/>
              </a:spcBef>
              <a:spcAft>
                <a:spcPts val="600"/>
              </a:spcAft>
              <a:defRPr/>
            </a:pPr>
            <a:r>
              <a:rPr lang="en-US" dirty="0" smtClean="0">
                <a:latin typeface="Arial" panose="020B0604020202020204" pitchFamily="34" charset="0"/>
                <a:cs typeface="Arial" panose="020B0604020202020204" pitchFamily="34" charset="0"/>
              </a:rPr>
              <a:t>Are there any procedural advantages in some courts which makes litigation </a:t>
            </a:r>
            <a:r>
              <a:rPr lang="en-US" dirty="0" smtClean="0"/>
              <a:t>before those courts more convenient </a:t>
            </a:r>
            <a:r>
              <a:rPr lang="en-US" dirty="0" smtClean="0">
                <a:latin typeface="Arial" panose="020B0604020202020204" pitchFamily="34" charset="0"/>
                <a:cs typeface="Arial" panose="020B0604020202020204" pitchFamily="34" charset="0"/>
              </a:rPr>
              <a:t>(pre-trial discovery, freezing of assets, (no) jury trial)?</a:t>
            </a: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en-US" smtClean="0">
                <a:latin typeface="Arial" panose="020B0604020202020204" pitchFamily="34" charset="0"/>
                <a:cs typeface="Arial" panose="020B0604020202020204" pitchFamily="34" charset="0"/>
              </a:rPr>
              <a:t>31</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9903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76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76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76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76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de-DE" altLang="de-DE" b="1" dirty="0" err="1" smtClean="0">
                <a:latin typeface="Arial" panose="020B0604020202020204" pitchFamily="34" charset="0"/>
                <a:cs typeface="Arial" panose="020B0604020202020204" pitchFamily="34" charset="0"/>
              </a:rPr>
              <a:t>Considerations</a:t>
            </a:r>
            <a:r>
              <a:rPr lang="de-DE" altLang="de-DE" b="1" dirty="0" smtClean="0">
                <a:latin typeface="Arial" panose="020B0604020202020204" pitchFamily="34" charset="0"/>
                <a:cs typeface="Arial" panose="020B0604020202020204" pitchFamily="34" charset="0"/>
              </a:rPr>
              <a:t> (3)</a:t>
            </a:r>
          </a:p>
        </p:txBody>
      </p:sp>
      <p:sp>
        <p:nvSpPr>
          <p:cNvPr id="9219" name="Rectangle 3"/>
          <p:cNvSpPr>
            <a:spLocks noGrp="1" noChangeArrowheads="1"/>
          </p:cNvSpPr>
          <p:nvPr>
            <p:ph type="body" idx="1"/>
          </p:nvPr>
        </p:nvSpPr>
        <p:spPr/>
        <p:txBody>
          <a:bodyPr/>
          <a:lstStyle/>
          <a:p>
            <a:pPr marL="0" indent="0" eaLnBrk="1" hangingPunct="1">
              <a:lnSpc>
                <a:spcPct val="120000"/>
              </a:lnSpc>
              <a:spcAft>
                <a:spcPts val="1200"/>
              </a:spcAft>
              <a:buFontTx/>
              <a:buNone/>
              <a:defRPr/>
            </a:pPr>
            <a:r>
              <a:rPr lang="de-DE" b="1" dirty="0" err="1" smtClean="0">
                <a:latin typeface="Arial" panose="020B0604020202020204" pitchFamily="34" charset="0"/>
                <a:cs typeface="Arial" panose="020B0604020202020204" pitchFamily="34" charset="0"/>
              </a:rPr>
              <a:t>How</a:t>
            </a:r>
            <a:r>
              <a:rPr lang="de-DE" b="1" dirty="0" smtClean="0">
                <a:latin typeface="Arial" panose="020B0604020202020204" pitchFamily="34" charset="0"/>
                <a:cs typeface="Arial" panose="020B0604020202020204" pitchFamily="34" charset="0"/>
              </a:rPr>
              <a:t> </a:t>
            </a:r>
            <a:r>
              <a:rPr lang="de-DE" b="1" dirty="0" err="1" smtClean="0">
                <a:latin typeface="Arial" panose="020B0604020202020204" pitchFamily="34" charset="0"/>
                <a:cs typeface="Arial" panose="020B0604020202020204" pitchFamily="34" charset="0"/>
              </a:rPr>
              <a:t>might</a:t>
            </a:r>
            <a:r>
              <a:rPr lang="de-DE" b="1" dirty="0" smtClean="0">
                <a:latin typeface="Arial" panose="020B0604020202020204" pitchFamily="34" charset="0"/>
                <a:cs typeface="Arial" panose="020B0604020202020204" pitchFamily="34" charset="0"/>
              </a:rPr>
              <a:t> </a:t>
            </a:r>
            <a:r>
              <a:rPr lang="de-DE" b="1" dirty="0" err="1" smtClean="0">
                <a:latin typeface="Arial" panose="020B0604020202020204" pitchFamily="34" charset="0"/>
                <a:cs typeface="Arial" panose="020B0604020202020204" pitchFamily="34" charset="0"/>
              </a:rPr>
              <a:t>Tecla</a:t>
            </a:r>
            <a:r>
              <a:rPr lang="de-DE" b="1" dirty="0" smtClean="0">
                <a:latin typeface="Arial" panose="020B0604020202020204" pitchFamily="34" charset="0"/>
                <a:cs typeface="Arial" panose="020B0604020202020204" pitchFamily="34" charset="0"/>
              </a:rPr>
              <a:t> </a:t>
            </a:r>
            <a:r>
              <a:rPr lang="de-DE" b="1" dirty="0" err="1" smtClean="0">
                <a:latin typeface="Arial" panose="020B0604020202020204" pitchFamily="34" charset="0"/>
                <a:cs typeface="Arial" panose="020B0604020202020204" pitchFamily="34" charset="0"/>
              </a:rPr>
              <a:t>react</a:t>
            </a:r>
            <a:r>
              <a:rPr lang="de-DE" b="1" dirty="0">
                <a:latin typeface="Arial" panose="020B0604020202020204" pitchFamily="34" charset="0"/>
                <a:cs typeface="Arial" panose="020B0604020202020204" pitchFamily="34" charset="0"/>
              </a:rPr>
              <a:t>?</a:t>
            </a:r>
            <a:endParaRPr lang="de-DE" b="1" dirty="0" smtClean="0">
              <a:latin typeface="Arial" panose="020B0604020202020204" pitchFamily="34" charset="0"/>
              <a:cs typeface="Arial" panose="020B0604020202020204" pitchFamily="34" charset="0"/>
            </a:endParaRPr>
          </a:p>
          <a:p>
            <a:pPr>
              <a:lnSpc>
                <a:spcPct val="120000"/>
              </a:lnSpc>
              <a:spcAft>
                <a:spcPts val="1200"/>
              </a:spcAft>
              <a:defRPr/>
            </a:pPr>
            <a:r>
              <a:rPr lang="de-DE" dirty="0"/>
              <a:t>Contest </a:t>
            </a:r>
            <a:r>
              <a:rPr lang="de-DE" dirty="0" err="1"/>
              <a:t>jurisdiction</a:t>
            </a:r>
            <a:endParaRPr lang="de-DE" dirty="0"/>
          </a:p>
          <a:p>
            <a:pPr>
              <a:lnSpc>
                <a:spcPct val="120000"/>
              </a:lnSpc>
              <a:spcAft>
                <a:spcPts val="1200"/>
              </a:spcAft>
              <a:defRPr/>
            </a:pPr>
            <a:r>
              <a:rPr lang="de-DE" dirty="0" err="1" smtClean="0">
                <a:latin typeface="Arial" panose="020B0604020202020204" pitchFamily="34" charset="0"/>
                <a:cs typeface="Arial" panose="020B0604020202020204" pitchFamily="34" charset="0"/>
              </a:rPr>
              <a:t>Commence</a:t>
            </a:r>
            <a:r>
              <a:rPr lang="de-DE" dirty="0" smtClean="0">
                <a:latin typeface="Arial" panose="020B0604020202020204" pitchFamily="34" charset="0"/>
                <a:cs typeface="Arial" panose="020B0604020202020204" pitchFamily="34" charset="0"/>
              </a:rPr>
              <a:t> counter-</a:t>
            </a:r>
            <a:r>
              <a:rPr lang="de-DE" dirty="0" err="1" smtClean="0">
                <a:latin typeface="Arial" panose="020B0604020202020204" pitchFamily="34" charset="0"/>
                <a:cs typeface="Arial" panose="020B0604020202020204" pitchFamily="34" charset="0"/>
              </a:rPr>
              <a:t>proceedings</a:t>
            </a:r>
            <a:r>
              <a:rPr lang="de-DE" dirty="0" smtClean="0">
                <a:latin typeface="Arial" panose="020B0604020202020204" pitchFamily="34" charset="0"/>
                <a:cs typeface="Arial" panose="020B0604020202020204" pitchFamily="34" charset="0"/>
              </a:rPr>
              <a:t> in </a:t>
            </a:r>
            <a:r>
              <a:rPr lang="de-DE" dirty="0" err="1" smtClean="0">
                <a:latin typeface="Arial" panose="020B0604020202020204" pitchFamily="34" charset="0"/>
                <a:cs typeface="Arial" panose="020B0604020202020204" pitchFamily="34" charset="0"/>
              </a:rPr>
              <a:t>another</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court</a:t>
            </a:r>
            <a:r>
              <a:rPr lang="de-DE" dirty="0" smtClean="0">
                <a:latin typeface="Arial" panose="020B0604020202020204" pitchFamily="34" charset="0"/>
                <a:cs typeface="Arial" panose="020B0604020202020204" pitchFamily="34" charset="0"/>
              </a:rPr>
              <a:t> (counter-claim, negative </a:t>
            </a:r>
            <a:r>
              <a:rPr lang="de-DE" dirty="0" err="1" smtClean="0">
                <a:latin typeface="Arial" panose="020B0604020202020204" pitchFamily="34" charset="0"/>
                <a:cs typeface="Arial" panose="020B0604020202020204" pitchFamily="34" charset="0"/>
              </a:rPr>
              <a:t>declaration</a:t>
            </a:r>
            <a:r>
              <a:rPr lang="de-DE" dirty="0" smtClean="0">
                <a:latin typeface="Arial" panose="020B0604020202020204" pitchFamily="34" charset="0"/>
                <a:cs typeface="Arial" panose="020B0604020202020204" pitchFamily="34" charset="0"/>
              </a:rPr>
              <a:t>)</a:t>
            </a:r>
          </a:p>
          <a:p>
            <a:pPr eaLnBrk="1" hangingPunct="1">
              <a:lnSpc>
                <a:spcPct val="120000"/>
              </a:lnSpc>
              <a:spcAft>
                <a:spcPts val="1200"/>
              </a:spcAft>
              <a:buFont typeface="Symbol" panose="05050102010706020507" pitchFamily="18" charset="2"/>
              <a:buChar char="-"/>
              <a:defRPr/>
            </a:pPr>
            <a:r>
              <a:rPr lang="de-DE" dirty="0" err="1" smtClean="0">
                <a:latin typeface="Arial" panose="020B0604020202020204" pitchFamily="34" charset="0"/>
                <a:cs typeface="Arial" panose="020B0604020202020204" pitchFamily="34" charset="0"/>
              </a:rPr>
              <a:t>Conceal</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or</a:t>
            </a:r>
            <a:r>
              <a:rPr lang="de-DE" dirty="0" smtClean="0">
                <a:latin typeface="Arial" panose="020B0604020202020204" pitchFamily="34" charset="0"/>
                <a:cs typeface="Arial" panose="020B0604020202020204" pitchFamily="34" charset="0"/>
              </a:rPr>
              <a:t> disperse </a:t>
            </a:r>
            <a:r>
              <a:rPr lang="de-DE" dirty="0" err="1" smtClean="0">
                <a:latin typeface="Arial" panose="020B0604020202020204" pitchFamily="34" charset="0"/>
                <a:cs typeface="Arial" panose="020B0604020202020204" pitchFamily="34" charset="0"/>
              </a:rPr>
              <a:t>its</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assets</a:t>
            </a:r>
            <a:endParaRPr lang="de-DE" dirty="0" smtClean="0">
              <a:latin typeface="Arial" panose="020B0604020202020204" pitchFamily="34" charset="0"/>
              <a:cs typeface="Arial" panose="020B0604020202020204" pitchFamily="34" charset="0"/>
            </a:endParaRPr>
          </a:p>
          <a:p>
            <a:pPr eaLnBrk="1" hangingPunct="1">
              <a:lnSpc>
                <a:spcPct val="120000"/>
              </a:lnSpc>
              <a:spcAft>
                <a:spcPts val="1200"/>
              </a:spcAft>
              <a:buFont typeface="Symbol" panose="05050102010706020507" pitchFamily="18" charset="2"/>
              <a:buChar char="-"/>
              <a:defRPr/>
            </a:pPr>
            <a:r>
              <a:rPr lang="de-DE" dirty="0" err="1" smtClean="0">
                <a:latin typeface="Arial" panose="020B0604020202020204" pitchFamily="34" charset="0"/>
                <a:cs typeface="Arial" panose="020B0604020202020204" pitchFamily="34" charset="0"/>
              </a:rPr>
              <a:t>Once</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it</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is</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clear</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which</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court</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has</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jurisdiction</a:t>
            </a:r>
            <a:r>
              <a:rPr lang="de-DE" dirty="0" smtClean="0">
                <a:latin typeface="Arial" panose="020B0604020202020204" pitchFamily="34" charset="0"/>
                <a:cs typeface="Arial" panose="020B0604020202020204" pitchFamily="34" charset="0"/>
              </a:rPr>
              <a:t> (and will </a:t>
            </a:r>
            <a:r>
              <a:rPr lang="de-DE" dirty="0" err="1" smtClean="0">
                <a:latin typeface="Arial" panose="020B0604020202020204" pitchFamily="34" charset="0"/>
                <a:cs typeface="Arial" panose="020B0604020202020204" pitchFamily="34" charset="0"/>
              </a:rPr>
              <a:t>hear</a:t>
            </a:r>
            <a:r>
              <a:rPr lang="de-DE" dirty="0" smtClean="0">
                <a:latin typeface="Arial" panose="020B0604020202020204" pitchFamily="34" charset="0"/>
                <a:cs typeface="Arial" panose="020B0604020202020204" pitchFamily="34" charset="0"/>
              </a:rPr>
              <a:t> the </a:t>
            </a:r>
            <a:r>
              <a:rPr lang="de-DE" dirty="0" err="1" smtClean="0">
                <a:latin typeface="Arial" panose="020B0604020202020204" pitchFamily="34" charset="0"/>
                <a:cs typeface="Arial" panose="020B0604020202020204" pitchFamily="34" charset="0"/>
              </a:rPr>
              <a:t>case</a:t>
            </a:r>
            <a:r>
              <a:rPr lang="de-DE" dirty="0" smtClean="0">
                <a:latin typeface="Arial" panose="020B0604020202020204" pitchFamily="34" charset="0"/>
                <a:cs typeface="Arial" panose="020B0604020202020204" pitchFamily="34" charset="0"/>
              </a:rPr>
              <a:t>), the </a:t>
            </a:r>
            <a:r>
              <a:rPr lang="de-DE" dirty="0" err="1" smtClean="0">
                <a:latin typeface="Arial" panose="020B0604020202020204" pitchFamily="34" charset="0"/>
                <a:cs typeface="Arial" panose="020B0604020202020204" pitchFamily="34" charset="0"/>
              </a:rPr>
              <a:t>chances</a:t>
            </a:r>
            <a:r>
              <a:rPr lang="de-DE" dirty="0" smtClean="0">
                <a:latin typeface="Arial" panose="020B0604020202020204" pitchFamily="34" charset="0"/>
                <a:cs typeface="Arial" panose="020B0604020202020204" pitchFamily="34" charset="0"/>
              </a:rPr>
              <a:t> of </a:t>
            </a:r>
            <a:r>
              <a:rPr lang="de-DE" dirty="0" err="1" smtClean="0">
                <a:latin typeface="Arial" panose="020B0604020202020204" pitchFamily="34" charset="0"/>
                <a:cs typeface="Arial" panose="020B0604020202020204" pitchFamily="34" charset="0"/>
              </a:rPr>
              <a:t>success</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can</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be</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determined</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which</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often</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leads</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to</a:t>
            </a:r>
            <a:r>
              <a:rPr lang="de-DE" dirty="0" smtClean="0">
                <a:latin typeface="Arial" panose="020B0604020202020204" pitchFamily="34" charset="0"/>
                <a:cs typeface="Arial" panose="020B0604020202020204" pitchFamily="34" charset="0"/>
              </a:rPr>
              <a:t> a </a:t>
            </a:r>
            <a:r>
              <a:rPr lang="de-DE" dirty="0" err="1" smtClean="0">
                <a:latin typeface="Arial" panose="020B0604020202020204" pitchFamily="34" charset="0"/>
                <a:cs typeface="Arial" panose="020B0604020202020204" pitchFamily="34" charset="0"/>
              </a:rPr>
              <a:t>settlement</a:t>
            </a:r>
            <a:r>
              <a:rPr lang="de-DE" dirty="0" smtClean="0">
                <a:latin typeface="Arial" panose="020B0604020202020204" pitchFamily="34" charset="0"/>
                <a:cs typeface="Arial" panose="020B0604020202020204" pitchFamily="34" charset="0"/>
              </a:rPr>
              <a:t>.</a:t>
            </a: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32</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85946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pPr eaLnBrk="1" hangingPunct="1"/>
            <a:r>
              <a:rPr lang="de-DE" altLang="de-DE" b="1" dirty="0" smtClean="0">
                <a:latin typeface="Arial" panose="020B0604020202020204" pitchFamily="34" charset="0"/>
                <a:cs typeface="Arial" panose="020B0604020202020204" pitchFamily="34" charset="0"/>
              </a:rPr>
              <a:t>Main </a:t>
            </a:r>
            <a:r>
              <a:rPr lang="de-DE" altLang="de-DE" b="1" dirty="0" err="1" smtClean="0">
                <a:latin typeface="Arial" panose="020B0604020202020204" pitchFamily="34" charset="0"/>
                <a:cs typeface="Arial" panose="020B0604020202020204" pitchFamily="34" charset="0"/>
              </a:rPr>
              <a:t>issues</a:t>
            </a:r>
            <a:r>
              <a:rPr lang="de-DE" altLang="de-DE" b="1" dirty="0" smtClean="0">
                <a:latin typeface="Arial" panose="020B0604020202020204" pitchFamily="34" charset="0"/>
                <a:cs typeface="Arial" panose="020B0604020202020204" pitchFamily="34" charset="0"/>
              </a:rPr>
              <a:t> </a:t>
            </a:r>
            <a:r>
              <a:rPr lang="de-DE" altLang="de-DE" b="1" dirty="0" err="1" smtClean="0">
                <a:latin typeface="Arial" panose="020B0604020202020204" pitchFamily="34" charset="0"/>
                <a:cs typeface="Arial" panose="020B0604020202020204" pitchFamily="34" charset="0"/>
              </a:rPr>
              <a:t>to</a:t>
            </a:r>
            <a:r>
              <a:rPr lang="de-DE" altLang="de-DE" b="1" dirty="0" smtClean="0">
                <a:latin typeface="Arial" panose="020B0604020202020204" pitchFamily="34" charset="0"/>
                <a:cs typeface="Arial" panose="020B0604020202020204" pitchFamily="34" charset="0"/>
              </a:rPr>
              <a:t> </a:t>
            </a:r>
            <a:r>
              <a:rPr lang="de-DE" altLang="de-DE" b="1" dirty="0" err="1" smtClean="0">
                <a:latin typeface="Arial" panose="020B0604020202020204" pitchFamily="34" charset="0"/>
                <a:cs typeface="Arial" panose="020B0604020202020204" pitchFamily="34" charset="0"/>
              </a:rPr>
              <a:t>be</a:t>
            </a:r>
            <a:r>
              <a:rPr lang="de-DE" altLang="de-DE" b="1" dirty="0" smtClean="0">
                <a:latin typeface="Arial" panose="020B0604020202020204" pitchFamily="34" charset="0"/>
                <a:cs typeface="Arial" panose="020B0604020202020204" pitchFamily="34" charset="0"/>
              </a:rPr>
              <a:t> </a:t>
            </a:r>
            <a:r>
              <a:rPr lang="de-DE" altLang="de-DE" b="1" dirty="0" err="1" smtClean="0">
                <a:latin typeface="Arial" panose="020B0604020202020204" pitchFamily="34" charset="0"/>
                <a:cs typeface="Arial" panose="020B0604020202020204" pitchFamily="34" charset="0"/>
              </a:rPr>
              <a:t>distinguished</a:t>
            </a:r>
            <a:endParaRPr lang="de-DE" altLang="de-DE" b="1" dirty="0" smtClean="0">
              <a:latin typeface="Arial" panose="020B0604020202020204" pitchFamily="34" charset="0"/>
              <a:cs typeface="Arial" panose="020B0604020202020204" pitchFamily="34" charset="0"/>
            </a:endParaRPr>
          </a:p>
        </p:txBody>
      </p:sp>
      <p:sp>
        <p:nvSpPr>
          <p:cNvPr id="414723" name="Rectangle 3"/>
          <p:cNvSpPr>
            <a:spLocks noGrp="1" noChangeArrowheads="1"/>
          </p:cNvSpPr>
          <p:nvPr>
            <p:ph type="body" idx="1"/>
          </p:nvPr>
        </p:nvSpPr>
        <p:spPr/>
        <p:txBody>
          <a:bodyPr>
            <a:normAutofit/>
          </a:bodyPr>
          <a:lstStyle/>
          <a:p>
            <a:pPr eaLnBrk="1" hangingPunct="1">
              <a:lnSpc>
                <a:spcPct val="120000"/>
              </a:lnSpc>
              <a:buFont typeface="Symbol" panose="05050102010706020507" pitchFamily="18" charset="2"/>
              <a:buChar char="-"/>
              <a:defRPr/>
            </a:pPr>
            <a:r>
              <a:rPr lang="de-DE" sz="1800" dirty="0" smtClean="0">
                <a:latin typeface="Arial" panose="020B0604020202020204" pitchFamily="34" charset="0"/>
                <a:cs typeface="Arial" panose="020B0604020202020204" pitchFamily="34" charset="0"/>
              </a:rPr>
              <a:t>Jurisdiction </a:t>
            </a:r>
          </a:p>
          <a:p>
            <a:pPr lvl="1" eaLnBrk="1" hangingPunct="1">
              <a:lnSpc>
                <a:spcPct val="120000"/>
              </a:lnSpc>
              <a:buFont typeface="Arial" panose="020B0604020202020204" pitchFamily="34" charset="0"/>
              <a:buChar char="•"/>
              <a:defRPr/>
            </a:pPr>
            <a:r>
              <a:rPr lang="de-DE" sz="1800" dirty="0" err="1" smtClean="0">
                <a:latin typeface="Arial" panose="020B0604020202020204" pitchFamily="34" charset="0"/>
                <a:cs typeface="Arial" panose="020B0604020202020204" pitchFamily="34" charset="0"/>
              </a:rPr>
              <a:t>What</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is</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this</a:t>
            </a:r>
            <a:r>
              <a:rPr lang="de-DE" sz="1800" dirty="0" smtClean="0">
                <a:latin typeface="Arial" panose="020B0604020202020204" pitchFamily="34" charset="0"/>
                <a:cs typeface="Arial" panose="020B0604020202020204" pitchFamily="34" charset="0"/>
              </a:rPr>
              <a:t>? </a:t>
            </a:r>
          </a:p>
          <a:p>
            <a:pPr lvl="1" eaLnBrk="1" hangingPunct="1">
              <a:lnSpc>
                <a:spcPct val="120000"/>
              </a:lnSpc>
              <a:buFont typeface="Arial" panose="020B0604020202020204" pitchFamily="34" charset="0"/>
              <a:buChar char="•"/>
              <a:defRPr/>
            </a:pPr>
            <a:r>
              <a:rPr lang="de-DE" sz="1800" dirty="0" smtClean="0">
                <a:latin typeface="Arial" panose="020B0604020202020204" pitchFamily="34" charset="0"/>
                <a:cs typeface="Arial" panose="020B0604020202020204" pitchFamily="34" charset="0"/>
              </a:rPr>
              <a:t>Lex fori</a:t>
            </a:r>
          </a:p>
          <a:p>
            <a:pPr lvl="1" eaLnBrk="1" hangingPunct="1">
              <a:lnSpc>
                <a:spcPct val="120000"/>
              </a:lnSpc>
              <a:buFont typeface="Arial" panose="020B0604020202020204" pitchFamily="34" charset="0"/>
              <a:buChar char="•"/>
              <a:defRPr/>
            </a:pPr>
            <a:r>
              <a:rPr lang="de-DE" sz="1800" dirty="0" smtClean="0">
                <a:latin typeface="Arial" panose="020B0604020202020204" pitchFamily="34" charset="0"/>
                <a:cs typeface="Arial" panose="020B0604020202020204" pitchFamily="34" charset="0"/>
              </a:rPr>
              <a:t>Bases of </a:t>
            </a:r>
            <a:r>
              <a:rPr lang="de-DE" sz="1800" dirty="0" err="1" smtClean="0">
                <a:latin typeface="Arial" panose="020B0604020202020204" pitchFamily="34" charset="0"/>
                <a:cs typeface="Arial" panose="020B0604020202020204" pitchFamily="34" charset="0"/>
              </a:rPr>
              <a:t>jurisdiction</a:t>
            </a:r>
            <a:endParaRPr lang="de-DE" sz="1800" dirty="0" smtClean="0">
              <a:latin typeface="Arial" panose="020B0604020202020204" pitchFamily="34" charset="0"/>
              <a:cs typeface="Arial" panose="020B0604020202020204" pitchFamily="34" charset="0"/>
            </a:endParaRPr>
          </a:p>
          <a:p>
            <a:pPr eaLnBrk="1" hangingPunct="1">
              <a:lnSpc>
                <a:spcPct val="120000"/>
              </a:lnSpc>
              <a:buFont typeface="Symbol" panose="05050102010706020507" pitchFamily="18" charset="2"/>
              <a:buChar char="-"/>
              <a:defRPr/>
            </a:pPr>
            <a:r>
              <a:rPr lang="de-DE" sz="1800" dirty="0" err="1" smtClean="0">
                <a:latin typeface="Arial" panose="020B0604020202020204" pitchFamily="34" charset="0"/>
                <a:cs typeface="Arial" panose="020B0604020202020204" pitchFamily="34" charset="0"/>
              </a:rPr>
              <a:t>Applicable</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law</a:t>
            </a:r>
            <a:endParaRPr lang="de-DE" sz="1800" dirty="0" smtClean="0">
              <a:latin typeface="Arial" panose="020B0604020202020204" pitchFamily="34" charset="0"/>
              <a:cs typeface="Arial" panose="020B0604020202020204" pitchFamily="34" charset="0"/>
            </a:endParaRPr>
          </a:p>
          <a:p>
            <a:pPr lvl="1" eaLnBrk="1" hangingPunct="1">
              <a:lnSpc>
                <a:spcPct val="120000"/>
              </a:lnSpc>
              <a:buFont typeface="Arial" panose="020B0604020202020204" pitchFamily="34" charset="0"/>
              <a:buChar char="•"/>
              <a:defRPr/>
            </a:pPr>
            <a:r>
              <a:rPr lang="de-DE" sz="1800" dirty="0" err="1" smtClean="0">
                <a:latin typeface="Arial" panose="020B0604020202020204" pitchFamily="34" charset="0"/>
                <a:cs typeface="Arial" panose="020B0604020202020204" pitchFamily="34" charset="0"/>
              </a:rPr>
              <a:t>What</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does</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this</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mean</a:t>
            </a:r>
            <a:r>
              <a:rPr lang="de-DE" sz="1800" dirty="0" smtClean="0">
                <a:latin typeface="Arial" panose="020B0604020202020204" pitchFamily="34" charset="0"/>
                <a:cs typeface="Arial" panose="020B0604020202020204" pitchFamily="34" charset="0"/>
              </a:rPr>
              <a:t>?</a:t>
            </a:r>
          </a:p>
          <a:p>
            <a:pPr lvl="1" eaLnBrk="1" hangingPunct="1">
              <a:lnSpc>
                <a:spcPct val="120000"/>
              </a:lnSpc>
              <a:buFont typeface="Arial" panose="020B0604020202020204" pitchFamily="34" charset="0"/>
              <a:buChar char="•"/>
              <a:defRPr/>
            </a:pPr>
            <a:r>
              <a:rPr lang="de-DE" sz="1800" dirty="0" err="1" smtClean="0">
                <a:latin typeface="Arial" panose="020B0604020202020204" pitchFamily="34" charset="0"/>
                <a:cs typeface="Arial" panose="020B0604020202020204" pitchFamily="34" charset="0"/>
              </a:rPr>
              <a:t>Conflict-of-law</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rules</a:t>
            </a:r>
            <a:endParaRPr lang="de-DE" sz="1800" dirty="0" smtClean="0">
              <a:latin typeface="Arial" panose="020B0604020202020204" pitchFamily="34" charset="0"/>
              <a:cs typeface="Arial" panose="020B0604020202020204" pitchFamily="34" charset="0"/>
            </a:endParaRPr>
          </a:p>
          <a:p>
            <a:pPr lvl="1" eaLnBrk="1" hangingPunct="1">
              <a:lnSpc>
                <a:spcPct val="120000"/>
              </a:lnSpc>
              <a:buFont typeface="Arial" panose="020B0604020202020204" pitchFamily="34" charset="0"/>
              <a:buChar char="•"/>
              <a:defRPr/>
            </a:pPr>
            <a:r>
              <a:rPr lang="de-DE" sz="1800" dirty="0" err="1" smtClean="0">
                <a:latin typeface="Arial" panose="020B0604020202020204" pitchFamily="34" charset="0"/>
                <a:cs typeface="Arial" panose="020B0604020202020204" pitchFamily="34" charset="0"/>
              </a:rPr>
              <a:t>Local</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law</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foreign</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law</a:t>
            </a:r>
            <a:r>
              <a:rPr lang="de-DE" sz="1800" dirty="0" smtClean="0">
                <a:latin typeface="Arial" panose="020B0604020202020204" pitchFamily="34" charset="0"/>
                <a:cs typeface="Arial" panose="020B0604020202020204" pitchFamily="34" charset="0"/>
              </a:rPr>
              <a:t>, uniform </a:t>
            </a:r>
            <a:r>
              <a:rPr lang="de-DE" sz="1800" dirty="0" err="1" smtClean="0">
                <a:latin typeface="Arial" panose="020B0604020202020204" pitchFamily="34" charset="0"/>
                <a:cs typeface="Arial" panose="020B0604020202020204" pitchFamily="34" charset="0"/>
              </a:rPr>
              <a:t>law</a:t>
            </a:r>
            <a:endParaRPr lang="de-DE" sz="1800" dirty="0" smtClean="0">
              <a:latin typeface="Arial" panose="020B0604020202020204" pitchFamily="34" charset="0"/>
              <a:cs typeface="Arial" panose="020B0604020202020204" pitchFamily="34" charset="0"/>
            </a:endParaRPr>
          </a:p>
          <a:p>
            <a:pPr eaLnBrk="1" hangingPunct="1">
              <a:lnSpc>
                <a:spcPct val="120000"/>
              </a:lnSpc>
              <a:buFont typeface="Symbol" panose="05050102010706020507" pitchFamily="18" charset="2"/>
              <a:buChar char="-"/>
              <a:defRPr/>
            </a:pPr>
            <a:r>
              <a:rPr lang="de-DE" sz="1800" dirty="0" smtClean="0">
                <a:latin typeface="Arial" panose="020B0604020202020204" pitchFamily="34" charset="0"/>
                <a:cs typeface="Arial" panose="020B0604020202020204" pitchFamily="34" charset="0"/>
              </a:rPr>
              <a:t>Will a </a:t>
            </a:r>
            <a:r>
              <a:rPr lang="de-DE" sz="1800" dirty="0" err="1" smtClean="0">
                <a:latin typeface="Arial" panose="020B0604020202020204" pitchFamily="34" charset="0"/>
                <a:cs typeface="Arial" panose="020B0604020202020204" pitchFamily="34" charset="0"/>
              </a:rPr>
              <a:t>foreign</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judgment</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be</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recognized</a:t>
            </a:r>
            <a:r>
              <a:rPr lang="de-DE" sz="1800" dirty="0" smtClean="0">
                <a:latin typeface="Arial" panose="020B0604020202020204" pitchFamily="34" charset="0"/>
                <a:cs typeface="Arial" panose="020B0604020202020204" pitchFamily="34" charset="0"/>
              </a:rPr>
              <a:t> and </a:t>
            </a:r>
            <a:r>
              <a:rPr lang="de-DE" sz="1800" dirty="0" err="1" smtClean="0">
                <a:latin typeface="Arial" panose="020B0604020202020204" pitchFamily="34" charset="0"/>
                <a:cs typeface="Arial" panose="020B0604020202020204" pitchFamily="34" charset="0"/>
              </a:rPr>
              <a:t>enforced</a:t>
            </a:r>
            <a:r>
              <a:rPr lang="de-DE" sz="1800" dirty="0" smtClean="0">
                <a:latin typeface="Arial" panose="020B0604020202020204" pitchFamily="34" charset="0"/>
                <a:cs typeface="Arial" panose="020B0604020202020204" pitchFamily="34" charset="0"/>
              </a:rPr>
              <a:t> in a </a:t>
            </a:r>
            <a:r>
              <a:rPr lang="de-DE" sz="1800" dirty="0" err="1" smtClean="0">
                <a:latin typeface="Arial" panose="020B0604020202020204" pitchFamily="34" charset="0"/>
                <a:cs typeface="Arial" panose="020B0604020202020204" pitchFamily="34" charset="0"/>
              </a:rPr>
              <a:t>country</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where</a:t>
            </a:r>
            <a:r>
              <a:rPr lang="de-DE" sz="1800" dirty="0" smtClean="0">
                <a:latin typeface="Arial" panose="020B0604020202020204" pitchFamily="34" charset="0"/>
                <a:cs typeface="Arial" panose="020B0604020202020204" pitchFamily="34" charset="0"/>
              </a:rPr>
              <a:t> the </a:t>
            </a:r>
            <a:r>
              <a:rPr lang="de-DE" sz="1800" dirty="0" err="1" smtClean="0">
                <a:latin typeface="Arial" panose="020B0604020202020204" pitchFamily="34" charset="0"/>
                <a:cs typeface="Arial" panose="020B0604020202020204" pitchFamily="34" charset="0"/>
              </a:rPr>
              <a:t>debtor</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has</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assets</a:t>
            </a:r>
            <a:r>
              <a:rPr lang="de-DE" sz="1800" dirty="0" smtClean="0">
                <a:latin typeface="Arial" panose="020B0604020202020204" pitchFamily="34" charset="0"/>
                <a:cs typeface="Arial" panose="020B0604020202020204" pitchFamily="34" charset="0"/>
              </a:rPr>
              <a:t>?</a:t>
            </a:r>
          </a:p>
          <a:p>
            <a:pPr lvl="1" eaLnBrk="1" hangingPunct="1">
              <a:lnSpc>
                <a:spcPct val="120000"/>
              </a:lnSpc>
              <a:buFont typeface="Arial" panose="020B0604020202020204" pitchFamily="34" charset="0"/>
              <a:buChar char="•"/>
              <a:defRPr/>
            </a:pPr>
            <a:r>
              <a:rPr lang="de-DE" sz="1800" dirty="0" smtClean="0">
                <a:latin typeface="Arial" panose="020B0604020202020204" pitchFamily="34" charset="0"/>
                <a:cs typeface="Arial" panose="020B0604020202020204" pitchFamily="34" charset="0"/>
              </a:rPr>
              <a:t>Definition of </a:t>
            </a:r>
            <a:r>
              <a:rPr lang="de-DE" sz="1800" dirty="0" err="1" smtClean="0">
                <a:latin typeface="Arial" panose="020B0604020202020204" pitchFamily="34" charset="0"/>
                <a:cs typeface="Arial" panose="020B0604020202020204" pitchFamily="34" charset="0"/>
              </a:rPr>
              <a:t>recognition</a:t>
            </a:r>
            <a:r>
              <a:rPr lang="de-DE" sz="1800" dirty="0" smtClean="0">
                <a:latin typeface="Arial" panose="020B0604020202020204" pitchFamily="34" charset="0"/>
                <a:cs typeface="Arial" panose="020B0604020202020204" pitchFamily="34" charset="0"/>
              </a:rPr>
              <a:t> and </a:t>
            </a:r>
            <a:r>
              <a:rPr lang="de-DE" sz="1800" dirty="0" err="1" smtClean="0">
                <a:latin typeface="Arial" panose="020B0604020202020204" pitchFamily="34" charset="0"/>
                <a:cs typeface="Arial" panose="020B0604020202020204" pitchFamily="34" charset="0"/>
              </a:rPr>
              <a:t>enforcement</a:t>
            </a:r>
            <a:endParaRPr lang="de-DE" sz="1800" dirty="0" smtClean="0">
              <a:latin typeface="Arial" panose="020B0604020202020204" pitchFamily="34" charset="0"/>
              <a:cs typeface="Arial" panose="020B0604020202020204" pitchFamily="34" charset="0"/>
            </a:endParaRPr>
          </a:p>
          <a:p>
            <a:pPr lvl="1" eaLnBrk="1" hangingPunct="1">
              <a:lnSpc>
                <a:spcPct val="120000"/>
              </a:lnSpc>
              <a:buFont typeface="Arial" panose="020B0604020202020204" pitchFamily="34" charset="0"/>
              <a:buChar char="•"/>
              <a:defRPr/>
            </a:pPr>
            <a:r>
              <a:rPr lang="de-DE" sz="1800" dirty="0" err="1" smtClean="0">
                <a:latin typeface="Arial" panose="020B0604020202020204" pitchFamily="34" charset="0"/>
                <a:cs typeface="Arial" panose="020B0604020202020204" pitchFamily="34" charset="0"/>
              </a:rPr>
              <a:t>Protection</a:t>
            </a:r>
            <a:r>
              <a:rPr lang="de-DE" sz="1800" dirty="0" smtClean="0">
                <a:latin typeface="Arial" panose="020B0604020202020204" pitchFamily="34" charset="0"/>
                <a:cs typeface="Arial" panose="020B0604020202020204" pitchFamily="34" charset="0"/>
              </a:rPr>
              <a:t> of the </a:t>
            </a:r>
            <a:r>
              <a:rPr lang="de-DE" sz="1800" dirty="0" err="1" smtClean="0">
                <a:latin typeface="Arial" panose="020B0604020202020204" pitchFamily="34" charset="0"/>
                <a:cs typeface="Arial" panose="020B0604020202020204" pitchFamily="34" charset="0"/>
              </a:rPr>
              <a:t>debtor</a:t>
            </a:r>
            <a:endParaRPr lang="de-DE" sz="1800" dirty="0" smtClean="0">
              <a:latin typeface="Arial" panose="020B0604020202020204" pitchFamily="34" charset="0"/>
              <a:cs typeface="Arial" panose="020B0604020202020204" pitchFamily="34" charset="0"/>
            </a:endParaRP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33</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92778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4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47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47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47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47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47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47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1472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472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1472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147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72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r>
              <a:rPr lang="de-DE" altLang="de-DE" dirty="0" err="1" smtClean="0">
                <a:latin typeface="Arial" panose="020B0604020202020204" pitchFamily="34" charset="0"/>
                <a:cs typeface="Arial" panose="020B0604020202020204" pitchFamily="34" charset="0"/>
              </a:rPr>
              <a:t>Related</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issues</a:t>
            </a:r>
            <a:endParaRPr lang="de-DE" altLang="de-DE" dirty="0" smtClean="0">
              <a:latin typeface="Arial" panose="020B0604020202020204" pitchFamily="34" charset="0"/>
              <a:cs typeface="Arial" panose="020B0604020202020204" pitchFamily="34" charset="0"/>
            </a:endParaRPr>
          </a:p>
        </p:txBody>
      </p:sp>
      <p:sp>
        <p:nvSpPr>
          <p:cNvPr id="38915" name="Inhaltsplatzhalter 2"/>
          <p:cNvSpPr>
            <a:spLocks noGrp="1"/>
          </p:cNvSpPr>
          <p:nvPr>
            <p:ph idx="1"/>
          </p:nvPr>
        </p:nvSpPr>
        <p:spPr/>
        <p:txBody>
          <a:bodyPr/>
          <a:lstStyle/>
          <a:p>
            <a:pPr eaLnBrk="1" hangingPunct="1">
              <a:lnSpc>
                <a:spcPct val="120000"/>
              </a:lnSpc>
              <a:spcAft>
                <a:spcPts val="600"/>
              </a:spcAft>
              <a:buFont typeface="Symbol" pitchFamily="18" charset="2"/>
              <a:buChar char="-"/>
            </a:pPr>
            <a:r>
              <a:rPr lang="de-DE" altLang="de-DE" dirty="0" smtClean="0">
                <a:latin typeface="Arial" panose="020B0604020202020204" pitchFamily="34" charset="0"/>
                <a:cs typeface="Arial" panose="020B0604020202020204" pitchFamily="34" charset="0"/>
              </a:rPr>
              <a:t>Service </a:t>
            </a:r>
            <a:r>
              <a:rPr lang="de-DE" altLang="de-DE" dirty="0" err="1" smtClean="0">
                <a:latin typeface="Arial" panose="020B0604020202020204" pitchFamily="34" charset="0"/>
                <a:cs typeface="Arial" panose="020B0604020202020204" pitchFamily="34" charset="0"/>
              </a:rPr>
              <a:t>of</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documents</a:t>
            </a:r>
            <a:endParaRPr lang="de-DE" altLang="de-DE" dirty="0" smtClean="0">
              <a:latin typeface="Arial" panose="020B0604020202020204" pitchFamily="34" charset="0"/>
              <a:cs typeface="Arial" panose="020B0604020202020204" pitchFamily="34" charset="0"/>
            </a:endParaRPr>
          </a:p>
          <a:p>
            <a:pPr lvl="1" eaLnBrk="1" hangingPunct="1">
              <a:lnSpc>
                <a:spcPct val="120000"/>
              </a:lnSpc>
              <a:spcAft>
                <a:spcPts val="600"/>
              </a:spcAft>
              <a:buFont typeface="Arial" panose="020B0604020202020204" pitchFamily="34" charset="0"/>
              <a:buChar char="•"/>
            </a:pPr>
            <a:r>
              <a:rPr lang="de-DE" altLang="de-DE" dirty="0" smtClean="0">
                <a:latin typeface="Arial" panose="020B0604020202020204" pitchFamily="34" charset="0"/>
                <a:cs typeface="Arial" panose="020B0604020202020204" pitchFamily="34" charset="0"/>
              </a:rPr>
              <a:t>Definition </a:t>
            </a:r>
          </a:p>
          <a:p>
            <a:pPr lvl="1" eaLnBrk="1" hangingPunct="1">
              <a:lnSpc>
                <a:spcPct val="120000"/>
              </a:lnSpc>
              <a:spcAft>
                <a:spcPts val="600"/>
              </a:spcAft>
              <a:buFont typeface="Arial" panose="020B0604020202020204" pitchFamily="34" charset="0"/>
              <a:buChar char="•"/>
            </a:pPr>
            <a:r>
              <a:rPr lang="de-DE" altLang="de-DE" dirty="0" err="1" smtClean="0">
                <a:latin typeface="Arial" panose="020B0604020202020204" pitchFamily="34" charset="0"/>
                <a:cs typeface="Arial" panose="020B0604020202020204" pitchFamily="34" charset="0"/>
              </a:rPr>
              <a:t>Importance</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of</a:t>
            </a:r>
            <a:r>
              <a:rPr lang="de-DE" altLang="de-DE" dirty="0" smtClean="0">
                <a:latin typeface="Arial" panose="020B0604020202020204" pitchFamily="34" charset="0"/>
                <a:cs typeface="Arial" panose="020B0604020202020204" pitchFamily="34" charset="0"/>
              </a:rPr>
              <a:t> due </a:t>
            </a:r>
            <a:r>
              <a:rPr lang="de-DE" altLang="de-DE" dirty="0" err="1" smtClean="0">
                <a:latin typeface="Arial" panose="020B0604020202020204" pitchFamily="34" charset="0"/>
                <a:cs typeface="Arial" panose="020B0604020202020204" pitchFamily="34" charset="0"/>
              </a:rPr>
              <a:t>service</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of</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process</a:t>
            </a:r>
            <a:endParaRPr lang="de-DE" altLang="de-DE" dirty="0" smtClean="0">
              <a:latin typeface="Arial" panose="020B0604020202020204" pitchFamily="34" charset="0"/>
              <a:cs typeface="Arial" panose="020B0604020202020204" pitchFamily="34" charset="0"/>
            </a:endParaRPr>
          </a:p>
          <a:p>
            <a:pPr eaLnBrk="1" hangingPunct="1">
              <a:lnSpc>
                <a:spcPct val="120000"/>
              </a:lnSpc>
              <a:spcAft>
                <a:spcPts val="600"/>
              </a:spcAft>
              <a:buFont typeface="Symbol" pitchFamily="18" charset="2"/>
              <a:buChar char="-"/>
            </a:pPr>
            <a:r>
              <a:rPr lang="de-DE" altLang="de-DE" dirty="0" err="1" smtClean="0">
                <a:latin typeface="Arial" panose="020B0604020202020204" pitchFamily="34" charset="0"/>
                <a:cs typeface="Arial" panose="020B0604020202020204" pitchFamily="34" charset="0"/>
              </a:rPr>
              <a:t>Taking</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evidence</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abroad</a:t>
            </a:r>
            <a:endParaRPr lang="de-DE" altLang="de-DE" dirty="0" smtClean="0">
              <a:latin typeface="Arial" panose="020B0604020202020204" pitchFamily="34" charset="0"/>
              <a:cs typeface="Arial" panose="020B0604020202020204" pitchFamily="34" charset="0"/>
            </a:endParaRPr>
          </a:p>
          <a:p>
            <a:pPr lvl="1" eaLnBrk="1" hangingPunct="1">
              <a:lnSpc>
                <a:spcPct val="120000"/>
              </a:lnSpc>
              <a:spcAft>
                <a:spcPts val="600"/>
              </a:spcAft>
              <a:buFont typeface="Arial" panose="020B0604020202020204" pitchFamily="34" charset="0"/>
              <a:buChar char="•"/>
            </a:pPr>
            <a:r>
              <a:rPr lang="de-DE" altLang="de-DE" dirty="0" smtClean="0">
                <a:latin typeface="Arial" panose="020B0604020202020204" pitchFamily="34" charset="0"/>
                <a:cs typeface="Arial" panose="020B0604020202020204" pitchFamily="34" charset="0"/>
              </a:rPr>
              <a:t>Definition</a:t>
            </a:r>
          </a:p>
          <a:p>
            <a:pPr lvl="1" eaLnBrk="1" hangingPunct="1">
              <a:lnSpc>
                <a:spcPct val="120000"/>
              </a:lnSpc>
              <a:spcAft>
                <a:spcPts val="600"/>
              </a:spcAft>
              <a:buFont typeface="Arial" panose="020B0604020202020204" pitchFamily="34" charset="0"/>
              <a:buChar char="•"/>
            </a:pPr>
            <a:r>
              <a:rPr lang="de-DE" altLang="de-DE" dirty="0" smtClean="0">
                <a:latin typeface="Arial" panose="020B0604020202020204" pitchFamily="34" charset="0"/>
                <a:cs typeface="Arial" panose="020B0604020202020204" pitchFamily="34" charset="0"/>
              </a:rPr>
              <a:t>Legal </a:t>
            </a:r>
            <a:r>
              <a:rPr lang="de-DE" altLang="de-DE" dirty="0" err="1" smtClean="0">
                <a:latin typeface="Arial" panose="020B0604020202020204" pitchFamily="34" charset="0"/>
                <a:cs typeface="Arial" panose="020B0604020202020204" pitchFamily="34" charset="0"/>
              </a:rPr>
              <a:t>assistance</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between</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sovereign</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states</a:t>
            </a:r>
            <a:endParaRPr lang="de-DE" altLang="de-DE" dirty="0" smtClean="0">
              <a:latin typeface="Arial" panose="020B0604020202020204" pitchFamily="34" charset="0"/>
              <a:cs typeface="Arial" panose="020B0604020202020204" pitchFamily="34" charset="0"/>
            </a:endParaRPr>
          </a:p>
          <a:p>
            <a:pPr lvl="1" eaLnBrk="1" hangingPunct="1">
              <a:lnSpc>
                <a:spcPct val="120000"/>
              </a:lnSpc>
              <a:spcAft>
                <a:spcPts val="600"/>
              </a:spcAft>
              <a:buFont typeface="Symbol" pitchFamily="18" charset="2"/>
              <a:buChar char="-"/>
            </a:pPr>
            <a:endParaRPr lang="de-DE" altLang="de-DE" dirty="0" smtClean="0">
              <a:latin typeface="Arial" panose="020B0604020202020204" pitchFamily="34" charset="0"/>
              <a:cs typeface="Arial" panose="020B0604020202020204" pitchFamily="34" charset="0"/>
            </a:endParaRP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34</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5095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9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el 1"/>
          <p:cNvSpPr>
            <a:spLocks noGrp="1"/>
          </p:cNvSpPr>
          <p:nvPr>
            <p:ph type="title"/>
          </p:nvPr>
        </p:nvSpPr>
        <p:spPr/>
        <p:txBody>
          <a:bodyPr/>
          <a:lstStyle/>
          <a:p>
            <a:r>
              <a:rPr lang="de-DE" altLang="de-DE" dirty="0" err="1" smtClean="0">
                <a:latin typeface="Arial" panose="020B0604020202020204" pitchFamily="34" charset="0"/>
                <a:cs typeface="Arial" panose="020B0604020202020204" pitchFamily="34" charset="0"/>
              </a:rPr>
              <a:t>Where</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to</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sue</a:t>
            </a:r>
            <a:r>
              <a:rPr lang="de-DE" altLang="de-DE" dirty="0" smtClean="0"/>
              <a:t>? </a:t>
            </a:r>
            <a:r>
              <a:rPr lang="de-DE" altLang="de-DE" dirty="0" smtClean="0">
                <a:latin typeface="Arial" panose="020B0604020202020204" pitchFamily="34" charset="0"/>
                <a:cs typeface="Arial" panose="020B0604020202020204" pitchFamily="34" charset="0"/>
              </a:rPr>
              <a:t>The </a:t>
            </a:r>
            <a:r>
              <a:rPr lang="de-DE" altLang="de-DE" dirty="0" err="1" smtClean="0">
                <a:latin typeface="Arial" panose="020B0604020202020204" pitchFamily="34" charset="0"/>
                <a:cs typeface="Arial" panose="020B0604020202020204" pitchFamily="34" charset="0"/>
              </a:rPr>
              <a:t>parties</a:t>
            </a:r>
            <a:r>
              <a:rPr lang="en-US" dirty="0" smtClean="0"/>
              <a:t>’</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perspective</a:t>
            </a:r>
            <a:endParaRPr lang="de-DE" altLang="de-DE" dirty="0" smtClean="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lstStyle/>
          <a:p>
            <a:pPr marL="0" indent="0">
              <a:lnSpc>
                <a:spcPct val="120000"/>
              </a:lnSpc>
              <a:spcAft>
                <a:spcPts val="600"/>
              </a:spcAft>
              <a:buFontTx/>
              <a:buNone/>
              <a:defRPr/>
            </a:pPr>
            <a:r>
              <a:rPr lang="en-US" sz="1800" b="1" dirty="0" smtClean="0"/>
              <a:t>In transnational litigation, jurisdiction is crucial because </a:t>
            </a:r>
            <a:r>
              <a:rPr lang="en-US" b="1" dirty="0" smtClean="0"/>
              <a:t>p</a:t>
            </a:r>
            <a:r>
              <a:rPr lang="en-US" sz="1800" b="1" dirty="0" smtClean="0"/>
              <a:t>laintiff can choose the forum:</a:t>
            </a:r>
          </a:p>
          <a:p>
            <a:pPr>
              <a:lnSpc>
                <a:spcPct val="120000"/>
              </a:lnSpc>
              <a:spcAft>
                <a:spcPts val="600"/>
              </a:spcAft>
              <a:buFont typeface="Symbol" panose="05050102010706020507" pitchFamily="18" charset="2"/>
              <a:buChar char="-"/>
              <a:defRPr/>
            </a:pPr>
            <a:r>
              <a:rPr lang="en-US" sz="1800" dirty="0" smtClean="0"/>
              <a:t>Subjective considerations (familiarity, language)</a:t>
            </a:r>
          </a:p>
          <a:p>
            <a:pPr>
              <a:lnSpc>
                <a:spcPct val="120000"/>
              </a:lnSpc>
              <a:spcAft>
                <a:spcPts val="600"/>
              </a:spcAft>
              <a:buFont typeface="Symbol" panose="05050102010706020507" pitchFamily="18" charset="2"/>
              <a:buChar char="-"/>
              <a:defRPr/>
            </a:pPr>
            <a:r>
              <a:rPr lang="en-US" sz="1800" dirty="0" smtClean="0"/>
              <a:t>Convenience (location of parties and witnesses)</a:t>
            </a:r>
          </a:p>
          <a:p>
            <a:pPr>
              <a:lnSpc>
                <a:spcPct val="120000"/>
              </a:lnSpc>
              <a:spcAft>
                <a:spcPts val="600"/>
              </a:spcAft>
              <a:buFont typeface="Symbol" panose="05050102010706020507" pitchFamily="18" charset="2"/>
              <a:buChar char="-"/>
              <a:defRPr/>
            </a:pPr>
            <a:r>
              <a:rPr lang="en-US" sz="1800" dirty="0" smtClean="0"/>
              <a:t>Considerations of cost (legal fees)</a:t>
            </a:r>
          </a:p>
          <a:p>
            <a:pPr>
              <a:lnSpc>
                <a:spcPct val="120000"/>
              </a:lnSpc>
              <a:spcAft>
                <a:spcPts val="600"/>
              </a:spcAft>
              <a:buFont typeface="Symbol" panose="05050102010706020507" pitchFamily="18" charset="2"/>
              <a:buChar char="-"/>
              <a:defRPr/>
            </a:pPr>
            <a:r>
              <a:rPr lang="en-US" sz="1800" dirty="0" smtClean="0"/>
              <a:t>Quality of the available courts (expertise, neutrality, bias, corruption)</a:t>
            </a:r>
          </a:p>
          <a:p>
            <a:pPr>
              <a:lnSpc>
                <a:spcPct val="120000"/>
              </a:lnSpc>
              <a:spcAft>
                <a:spcPts val="600"/>
              </a:spcAft>
              <a:buFont typeface="Symbol" panose="05050102010706020507" pitchFamily="18" charset="2"/>
              <a:buChar char="-"/>
              <a:defRPr/>
            </a:pPr>
            <a:r>
              <a:rPr lang="en-US" sz="1800" dirty="0" smtClean="0"/>
              <a:t>Legal advantages (availability and extent of interim/final remedies, damages, certainty of legal rules, rules on evidence)</a:t>
            </a:r>
          </a:p>
          <a:p>
            <a:pPr>
              <a:lnSpc>
                <a:spcPct val="120000"/>
              </a:lnSpc>
              <a:spcAft>
                <a:spcPts val="600"/>
              </a:spcAft>
              <a:buFont typeface="Symbol" panose="05050102010706020507" pitchFamily="18" charset="2"/>
              <a:buChar char="-"/>
              <a:defRPr/>
            </a:pPr>
            <a:r>
              <a:rPr lang="en-US" sz="1800" dirty="0" smtClean="0"/>
              <a:t>Applicable law favorable to claimant</a:t>
            </a:r>
          </a:p>
          <a:p>
            <a:pPr>
              <a:defRPr/>
            </a:pPr>
            <a:endParaRPr lang="en-US" sz="1800" dirty="0"/>
          </a:p>
        </p:txBody>
      </p:sp>
      <p:sp>
        <p:nvSpPr>
          <p:cNvPr id="2" name="Fußzeilenplatzhalter 1"/>
          <p:cNvSpPr>
            <a:spLocks noGrp="1"/>
          </p:cNvSpPr>
          <p:nvPr>
            <p:ph type="ftr" sz="quarter" idx="11"/>
          </p:nvPr>
        </p:nvSpPr>
        <p:spPr/>
        <p:txBody>
          <a:bodyPr/>
          <a:lstStyle/>
          <a:p>
            <a:r>
              <a:rPr lang="de-DE" dirty="0"/>
              <a:t>Dispute Resolution</a:t>
            </a:r>
          </a:p>
        </p:txBody>
      </p:sp>
      <p:sp>
        <p:nvSpPr>
          <p:cNvPr id="4" name="Foliennummernplatzhalter 3"/>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35</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060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95288" y="274639"/>
            <a:ext cx="6769000" cy="850106"/>
          </a:xfrm>
        </p:spPr>
        <p:txBody>
          <a:bodyPr/>
          <a:lstStyle/>
          <a:p>
            <a:r>
              <a:rPr lang="de-DE" altLang="de-DE" b="1" dirty="0" smtClean="0">
                <a:latin typeface="Arial" panose="020B0604020202020204" pitchFamily="34" charset="0"/>
                <a:cs typeface="Arial" panose="020B0604020202020204" pitchFamily="34" charset="0"/>
              </a:rPr>
              <a:t>The </a:t>
            </a:r>
            <a:r>
              <a:rPr lang="de-DE" altLang="de-DE" b="1" dirty="0" err="1" smtClean="0">
                <a:latin typeface="Arial" panose="020B0604020202020204" pitchFamily="34" charset="0"/>
                <a:cs typeface="Arial" panose="020B0604020202020204" pitchFamily="34" charset="0"/>
              </a:rPr>
              <a:t>parties</a:t>
            </a:r>
            <a:r>
              <a:rPr lang="en-US" dirty="0" smtClean="0"/>
              <a:t>’</a:t>
            </a:r>
            <a:r>
              <a:rPr lang="de-DE" altLang="de-DE" b="1" dirty="0" smtClean="0">
                <a:latin typeface="Arial" panose="020B0604020202020204" pitchFamily="34" charset="0"/>
                <a:cs typeface="Arial" panose="020B0604020202020204" pitchFamily="34" charset="0"/>
              </a:rPr>
              <a:t> </a:t>
            </a:r>
            <a:r>
              <a:rPr lang="de-DE" altLang="de-DE" b="1" dirty="0" err="1" smtClean="0">
                <a:latin typeface="Arial" panose="020B0604020202020204" pitchFamily="34" charset="0"/>
                <a:cs typeface="Arial" panose="020B0604020202020204" pitchFamily="34" charset="0"/>
              </a:rPr>
              <a:t>perspective</a:t>
            </a:r>
            <a:r>
              <a:rPr lang="de-DE" altLang="de-DE" b="1" dirty="0" smtClean="0">
                <a:latin typeface="Arial" panose="020B0604020202020204" pitchFamily="34" charset="0"/>
                <a:cs typeface="Arial" panose="020B0604020202020204" pitchFamily="34" charset="0"/>
              </a:rPr>
              <a:t> (2)</a:t>
            </a:r>
          </a:p>
        </p:txBody>
      </p:sp>
      <p:sp>
        <p:nvSpPr>
          <p:cNvPr id="8195" name="Rectangle 3"/>
          <p:cNvSpPr>
            <a:spLocks noGrp="1" noChangeArrowheads="1"/>
          </p:cNvSpPr>
          <p:nvPr>
            <p:ph type="body" idx="1"/>
          </p:nvPr>
        </p:nvSpPr>
        <p:spPr>
          <a:xfrm>
            <a:off x="395288" y="1341438"/>
            <a:ext cx="8229600" cy="4525962"/>
          </a:xfrm>
        </p:spPr>
        <p:txBody>
          <a:bodyPr>
            <a:normAutofit/>
          </a:bodyPr>
          <a:lstStyle/>
          <a:p>
            <a:pPr marL="0" indent="0">
              <a:lnSpc>
                <a:spcPct val="120000"/>
              </a:lnSpc>
              <a:spcBef>
                <a:spcPts val="600"/>
              </a:spcBef>
              <a:buFontTx/>
              <a:buNone/>
              <a:defRPr/>
            </a:pPr>
            <a:r>
              <a:rPr lang="en-US" b="1" dirty="0" smtClean="0">
                <a:solidFill>
                  <a:srgbClr val="000000"/>
                </a:solidFill>
              </a:rPr>
              <a:t>When do you have to sue abroad?</a:t>
            </a:r>
          </a:p>
          <a:p>
            <a:pPr>
              <a:lnSpc>
                <a:spcPct val="120000"/>
              </a:lnSpc>
              <a:spcBef>
                <a:spcPts val="600"/>
              </a:spcBef>
              <a:defRPr/>
            </a:pPr>
            <a:r>
              <a:rPr lang="en-US" dirty="0" smtClean="0">
                <a:solidFill>
                  <a:srgbClr val="000000"/>
                </a:solidFill>
              </a:rPr>
              <a:t>Domestic court has no jurisdiction. </a:t>
            </a:r>
          </a:p>
          <a:p>
            <a:pPr>
              <a:lnSpc>
                <a:spcPct val="120000"/>
              </a:lnSpc>
              <a:spcBef>
                <a:spcPts val="600"/>
              </a:spcBef>
              <a:defRPr/>
            </a:pPr>
            <a:r>
              <a:rPr lang="en-US" dirty="0" smtClean="0">
                <a:solidFill>
                  <a:srgbClr val="000000"/>
                </a:solidFill>
              </a:rPr>
              <a:t>No claim under the law applied by domestic court but under the law applied by foreign court.</a:t>
            </a:r>
          </a:p>
          <a:p>
            <a:pPr>
              <a:lnSpc>
                <a:spcPct val="120000"/>
              </a:lnSpc>
              <a:spcBef>
                <a:spcPts val="600"/>
              </a:spcBef>
              <a:defRPr/>
            </a:pPr>
            <a:r>
              <a:rPr lang="en-US" dirty="0" smtClean="0">
                <a:solidFill>
                  <a:srgbClr val="000000"/>
                </a:solidFill>
              </a:rPr>
              <a:t>Assets in countries in which judgment from domestic court cannot be enforced.</a:t>
            </a:r>
          </a:p>
          <a:p>
            <a:pPr marL="0" indent="0">
              <a:lnSpc>
                <a:spcPct val="120000"/>
              </a:lnSpc>
              <a:spcBef>
                <a:spcPts val="600"/>
              </a:spcBef>
              <a:buFontTx/>
              <a:buNone/>
              <a:defRPr/>
            </a:pPr>
            <a:r>
              <a:rPr lang="en-US" b="1" dirty="0" smtClean="0">
                <a:solidFill>
                  <a:srgbClr val="000000"/>
                </a:solidFill>
              </a:rPr>
              <a:t>When do you want to sue abroad?</a:t>
            </a:r>
          </a:p>
          <a:p>
            <a:pPr>
              <a:lnSpc>
                <a:spcPct val="120000"/>
              </a:lnSpc>
              <a:spcBef>
                <a:spcPts val="600"/>
              </a:spcBef>
              <a:defRPr/>
            </a:pPr>
            <a:r>
              <a:rPr lang="en-US" dirty="0" smtClean="0">
                <a:solidFill>
                  <a:srgbClr val="000000"/>
                </a:solidFill>
              </a:rPr>
              <a:t>Favorable law</a:t>
            </a:r>
          </a:p>
          <a:p>
            <a:pPr>
              <a:lnSpc>
                <a:spcPct val="120000"/>
              </a:lnSpc>
              <a:spcBef>
                <a:spcPts val="600"/>
              </a:spcBef>
              <a:defRPr/>
            </a:pPr>
            <a:r>
              <a:rPr lang="en-US" dirty="0" smtClean="0">
                <a:solidFill>
                  <a:srgbClr val="000000"/>
                </a:solidFill>
              </a:rPr>
              <a:t>Higher awards</a:t>
            </a:r>
          </a:p>
          <a:p>
            <a:pPr>
              <a:lnSpc>
                <a:spcPct val="120000"/>
              </a:lnSpc>
              <a:spcBef>
                <a:spcPts val="600"/>
              </a:spcBef>
              <a:defRPr/>
            </a:pPr>
            <a:r>
              <a:rPr lang="en-US" dirty="0" smtClean="0">
                <a:solidFill>
                  <a:srgbClr val="000000"/>
                </a:solidFill>
              </a:rPr>
              <a:t>Enforceability </a:t>
            </a:r>
            <a:endParaRPr lang="en-US" b="1" dirty="0" smtClean="0"/>
          </a:p>
          <a:p>
            <a:pPr marL="0" indent="0" eaLnBrk="1" hangingPunct="1">
              <a:buNone/>
              <a:defRPr/>
            </a:pPr>
            <a:endParaRPr lang="de-DE" dirty="0" smtClean="0">
              <a:latin typeface="Arial" panose="020B0604020202020204" pitchFamily="34" charset="0"/>
              <a:cs typeface="Arial" panose="020B0604020202020204" pitchFamily="34" charset="0"/>
            </a:endParaRP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36</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78029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a:bodyPr>
          <a:lstStyle/>
          <a:p>
            <a:pPr eaLnBrk="1" hangingPunct="1"/>
            <a:r>
              <a:rPr lang="de-DE" altLang="de-DE" b="1" dirty="0" err="1" smtClean="0">
                <a:latin typeface="Arial" panose="020B0604020202020204" pitchFamily="34" charset="0"/>
                <a:cs typeface="Arial" panose="020B0604020202020204" pitchFamily="34" charset="0"/>
              </a:rPr>
              <a:t>Sources</a:t>
            </a:r>
            <a:r>
              <a:rPr lang="de-DE" altLang="de-DE" b="1" dirty="0" smtClean="0">
                <a:latin typeface="Arial" panose="020B0604020202020204" pitchFamily="34" charset="0"/>
                <a:cs typeface="Arial" panose="020B0604020202020204" pitchFamily="34" charset="0"/>
              </a:rPr>
              <a:t> of </a:t>
            </a:r>
            <a:r>
              <a:rPr lang="de-DE" altLang="de-DE" b="1" dirty="0" err="1" smtClean="0">
                <a:latin typeface="Arial" panose="020B0604020202020204" pitchFamily="34" charset="0"/>
                <a:cs typeface="Arial" panose="020B0604020202020204" pitchFamily="34" charset="0"/>
              </a:rPr>
              <a:t>law</a:t>
            </a:r>
            <a:r>
              <a:rPr lang="de-DE" altLang="de-DE" b="1" dirty="0" smtClean="0">
                <a:latin typeface="Arial" panose="020B0604020202020204" pitchFamily="34" charset="0"/>
                <a:cs typeface="Arial" panose="020B0604020202020204" pitchFamily="34" charset="0"/>
              </a:rPr>
              <a:t> (</a:t>
            </a:r>
            <a:r>
              <a:rPr lang="de-DE" altLang="de-DE" b="1" dirty="0" err="1" smtClean="0">
                <a:latin typeface="Arial" panose="020B0604020202020204" pitchFamily="34" charset="0"/>
                <a:cs typeface="Arial" panose="020B0604020202020204" pitchFamily="34" charset="0"/>
              </a:rPr>
              <a:t>for</a:t>
            </a:r>
            <a:r>
              <a:rPr lang="de-DE" altLang="de-DE" b="1" dirty="0" smtClean="0">
                <a:latin typeface="Arial" panose="020B0604020202020204" pitchFamily="34" charset="0"/>
                <a:cs typeface="Arial" panose="020B0604020202020204" pitchFamily="34" charset="0"/>
              </a:rPr>
              <a:t> the </a:t>
            </a:r>
            <a:r>
              <a:rPr lang="de-DE" altLang="de-DE" b="1" dirty="0" err="1" smtClean="0">
                <a:latin typeface="Arial" panose="020B0604020202020204" pitchFamily="34" charset="0"/>
                <a:cs typeface="Arial" panose="020B0604020202020204" pitchFamily="34" charset="0"/>
              </a:rPr>
              <a:t>resolution</a:t>
            </a:r>
            <a:r>
              <a:rPr lang="de-DE" altLang="de-DE" b="1" dirty="0" smtClean="0">
                <a:latin typeface="Arial" panose="020B0604020202020204" pitchFamily="34" charset="0"/>
                <a:cs typeface="Arial" panose="020B0604020202020204" pitchFamily="34" charset="0"/>
              </a:rPr>
              <a:t> of </a:t>
            </a:r>
            <a:r>
              <a:rPr lang="de-DE" altLang="de-DE" b="1" dirty="0" err="1" smtClean="0">
                <a:latin typeface="Arial" panose="020B0604020202020204" pitchFamily="34" charset="0"/>
                <a:cs typeface="Arial" panose="020B0604020202020204" pitchFamily="34" charset="0"/>
              </a:rPr>
              <a:t>int‘l</a:t>
            </a:r>
            <a:r>
              <a:rPr lang="de-DE" altLang="de-DE" b="1" dirty="0" smtClean="0">
                <a:latin typeface="Arial" panose="020B0604020202020204" pitchFamily="34" charset="0"/>
                <a:cs typeface="Arial" panose="020B0604020202020204" pitchFamily="34" charset="0"/>
              </a:rPr>
              <a:t> </a:t>
            </a:r>
            <a:r>
              <a:rPr lang="de-DE" altLang="de-DE" b="1" dirty="0" err="1" smtClean="0">
                <a:latin typeface="Arial" panose="020B0604020202020204" pitchFamily="34" charset="0"/>
                <a:cs typeface="Arial" panose="020B0604020202020204" pitchFamily="34" charset="0"/>
              </a:rPr>
              <a:t>disputes</a:t>
            </a:r>
            <a:r>
              <a:rPr lang="de-DE" altLang="de-DE" b="1" dirty="0" smtClean="0">
                <a:latin typeface="Arial" panose="020B0604020202020204" pitchFamily="34" charset="0"/>
                <a:cs typeface="Arial" panose="020B0604020202020204" pitchFamily="34" charset="0"/>
              </a:rPr>
              <a:t>)</a:t>
            </a:r>
          </a:p>
        </p:txBody>
      </p:sp>
      <p:sp>
        <p:nvSpPr>
          <p:cNvPr id="538627" name="Rectangle 3"/>
          <p:cNvSpPr>
            <a:spLocks noGrp="1" noChangeArrowheads="1"/>
          </p:cNvSpPr>
          <p:nvPr>
            <p:ph type="body" idx="1"/>
          </p:nvPr>
        </p:nvSpPr>
        <p:spPr/>
        <p:txBody>
          <a:bodyPr>
            <a:normAutofit fontScale="92500" lnSpcReduction="10000"/>
          </a:bodyPr>
          <a:lstStyle/>
          <a:p>
            <a:pPr marL="0" indent="0" eaLnBrk="1" hangingPunct="1">
              <a:lnSpc>
                <a:spcPct val="80000"/>
              </a:lnSpc>
              <a:spcBef>
                <a:spcPct val="50000"/>
              </a:spcBef>
              <a:spcAft>
                <a:spcPts val="600"/>
              </a:spcAft>
              <a:buFontTx/>
              <a:buNone/>
              <a:defRPr/>
            </a:pPr>
            <a:r>
              <a:rPr lang="de-DE" b="1" dirty="0" smtClean="0">
                <a:latin typeface="Arial" panose="020B0604020202020204" pitchFamily="34" charset="0"/>
                <a:cs typeface="Arial" panose="020B0604020202020204" pitchFamily="34" charset="0"/>
              </a:rPr>
              <a:t>International (Treaty) Law </a:t>
            </a:r>
            <a:endParaRPr lang="de-DE" b="1" dirty="0">
              <a:latin typeface="Arial" panose="020B0604020202020204" pitchFamily="34" charset="0"/>
              <a:cs typeface="Arial" panose="020B0604020202020204" pitchFamily="34" charset="0"/>
            </a:endParaRPr>
          </a:p>
          <a:p>
            <a:pPr eaLnBrk="1" hangingPunct="1">
              <a:spcBef>
                <a:spcPts val="300"/>
              </a:spcBef>
              <a:spcAft>
                <a:spcPts val="600"/>
              </a:spcAft>
              <a:buFontTx/>
              <a:buChar char="-"/>
              <a:defRPr/>
            </a:pPr>
            <a:r>
              <a:rPr lang="en-US" dirty="0" smtClean="0">
                <a:latin typeface="Arial" panose="020B0604020202020204" pitchFamily="34" charset="0"/>
                <a:cs typeface="Arial" panose="020B0604020202020204" pitchFamily="34" charset="0"/>
              </a:rPr>
              <a:t>Hague Conference on Private International Law (</a:t>
            </a:r>
            <a:r>
              <a:rPr lang="en-US" dirty="0" smtClean="0">
                <a:latin typeface="Arial" panose="020B0604020202020204" pitchFamily="34" charset="0"/>
                <a:cs typeface="Arial" panose="020B0604020202020204" pitchFamily="34" charset="0"/>
                <a:hlinkClick r:id="rId2"/>
              </a:rPr>
              <a:t>www.hcch.net</a:t>
            </a:r>
            <a:r>
              <a:rPr lang="en-US" dirty="0" smtClean="0">
                <a:latin typeface="Arial" panose="020B0604020202020204" pitchFamily="34" charset="0"/>
                <a:cs typeface="Arial" panose="020B0604020202020204" pitchFamily="34" charset="0"/>
              </a:rPr>
              <a:t>) (founded in 1893)</a:t>
            </a:r>
          </a:p>
          <a:p>
            <a:pPr eaLnBrk="1" hangingPunct="1">
              <a:spcBef>
                <a:spcPts val="300"/>
              </a:spcBef>
              <a:spcAft>
                <a:spcPts val="600"/>
              </a:spcAft>
              <a:buFontTx/>
              <a:buChar char="-"/>
              <a:defRPr/>
            </a:pPr>
            <a:r>
              <a:rPr lang="en-US" dirty="0" smtClean="0">
                <a:latin typeface="Arial" panose="020B0604020202020204" pitchFamily="34" charset="0"/>
                <a:cs typeface="Arial" panose="020B0604020202020204" pitchFamily="34" charset="0"/>
              </a:rPr>
              <a:t>Elaborates conventions to unify private international law rules in the broad sense (including jurisdiction + enforcement):</a:t>
            </a:r>
          </a:p>
          <a:p>
            <a:pPr lvl="1" eaLnBrk="1" hangingPunct="1">
              <a:spcBef>
                <a:spcPts val="300"/>
              </a:spcBef>
              <a:spcAft>
                <a:spcPts val="600"/>
              </a:spcAft>
              <a:buFont typeface="Arial" panose="020B0604020202020204" pitchFamily="34" charset="0"/>
              <a:buChar char="•"/>
              <a:defRPr/>
            </a:pPr>
            <a:r>
              <a:rPr lang="en-US" dirty="0" smtClean="0">
                <a:latin typeface="Arial" panose="020B0604020202020204" pitchFamily="34" charset="0"/>
                <a:cs typeface="Arial" panose="020B0604020202020204" pitchFamily="34" charset="0"/>
              </a:rPr>
              <a:t>For example, on service and taking evidence abroad</a:t>
            </a:r>
          </a:p>
          <a:p>
            <a:pPr lvl="1" eaLnBrk="1" hangingPunct="1">
              <a:spcBef>
                <a:spcPts val="300"/>
              </a:spcBef>
              <a:spcAft>
                <a:spcPts val="600"/>
              </a:spcAft>
              <a:buFont typeface="Arial" panose="020B0604020202020204" pitchFamily="34" charset="0"/>
              <a:buChar char="•"/>
              <a:defRPr/>
            </a:pPr>
            <a:r>
              <a:rPr lang="en-US" dirty="0" smtClean="0">
                <a:latin typeface="Arial" panose="020B0604020202020204" pitchFamily="34" charset="0"/>
                <a:cs typeface="Arial" panose="020B0604020202020204" pitchFamily="34" charset="0"/>
              </a:rPr>
              <a:t>Most conventions relate to family and succession law</a:t>
            </a:r>
          </a:p>
          <a:p>
            <a:pPr eaLnBrk="1" hangingPunct="1">
              <a:spcBef>
                <a:spcPts val="300"/>
              </a:spcBef>
              <a:spcAft>
                <a:spcPts val="600"/>
              </a:spcAft>
              <a:buFontTx/>
              <a:buChar char="-"/>
              <a:defRPr/>
            </a:pPr>
            <a:r>
              <a:rPr lang="en-US" dirty="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oday more than </a:t>
            </a:r>
            <a:r>
              <a:rPr lang="en-US" dirty="0" smtClean="0"/>
              <a:t>75</a:t>
            </a:r>
            <a:r>
              <a:rPr lang="en-US" dirty="0" smtClean="0">
                <a:latin typeface="Arial" panose="020B0604020202020204" pitchFamily="34" charset="0"/>
                <a:cs typeface="Arial" panose="020B0604020202020204" pitchFamily="34" charset="0"/>
              </a:rPr>
              <a:t> states + EU may take part in negotiations </a:t>
            </a:r>
          </a:p>
          <a:p>
            <a:pPr eaLnBrk="1" hangingPunct="1">
              <a:spcBef>
                <a:spcPts val="300"/>
              </a:spcBef>
              <a:spcAft>
                <a:spcPts val="600"/>
              </a:spcAft>
              <a:buFontTx/>
              <a:buChar char="-"/>
              <a:defRPr/>
            </a:pPr>
            <a:r>
              <a:rPr lang="en-US" dirty="0" smtClean="0"/>
              <a:t>Asian Member States include: China, Japan, Singapore, South Korea, and (since 2013) Vietnam</a:t>
            </a:r>
            <a:endParaRPr lang="en-US" dirty="0" smtClean="0">
              <a:latin typeface="Arial" panose="020B0604020202020204" pitchFamily="34" charset="0"/>
              <a:cs typeface="Arial" panose="020B0604020202020204" pitchFamily="34" charset="0"/>
            </a:endParaRPr>
          </a:p>
          <a:p>
            <a:pPr eaLnBrk="1" hangingPunct="1">
              <a:spcBef>
                <a:spcPts val="300"/>
              </a:spcBef>
              <a:spcAft>
                <a:spcPts val="600"/>
              </a:spcAft>
              <a:buFontTx/>
              <a:buChar char="-"/>
              <a:defRPr/>
            </a:pPr>
            <a:r>
              <a:rPr lang="en-US" dirty="0" smtClean="0">
                <a:latin typeface="Arial" panose="020B0604020202020204" pitchFamily="34" charset="0"/>
                <a:cs typeface="Arial" panose="020B0604020202020204" pitchFamily="34" charset="0"/>
              </a:rPr>
              <a:t>Problems and pitfalls</a:t>
            </a:r>
          </a:p>
          <a:p>
            <a:pPr lvl="1" eaLnBrk="1" hangingPunct="1">
              <a:spcBef>
                <a:spcPts val="300"/>
              </a:spcBef>
              <a:spcAft>
                <a:spcPts val="600"/>
              </a:spcAft>
              <a:buFont typeface="Arial" panose="020B0604020202020204" pitchFamily="34" charset="0"/>
              <a:buChar char="•"/>
              <a:defRPr/>
            </a:pPr>
            <a:r>
              <a:rPr lang="en-US" dirty="0" smtClean="0">
                <a:latin typeface="Arial" panose="020B0604020202020204" pitchFamily="34" charset="0"/>
                <a:cs typeface="Arial" panose="020B0604020202020204" pitchFamily="34" charset="0"/>
              </a:rPr>
              <a:t>Slow ratification process </a:t>
            </a:r>
          </a:p>
          <a:p>
            <a:pPr lvl="1" eaLnBrk="1" hangingPunct="1">
              <a:spcBef>
                <a:spcPts val="300"/>
              </a:spcBef>
              <a:spcAft>
                <a:spcPts val="600"/>
              </a:spcAft>
              <a:buFont typeface="Arial" panose="020B0604020202020204" pitchFamily="34" charset="0"/>
              <a:buChar char="•"/>
              <a:defRPr/>
            </a:pPr>
            <a:r>
              <a:rPr lang="en-US" dirty="0" smtClean="0">
                <a:latin typeface="Arial" panose="020B0604020202020204" pitchFamily="34" charset="0"/>
                <a:cs typeface="Arial" panose="020B0604020202020204" pitchFamily="34" charset="0"/>
              </a:rPr>
              <a:t>Due to differences, not many conventions are ratified by many states  </a:t>
            </a:r>
          </a:p>
          <a:p>
            <a:pPr lvl="1" eaLnBrk="1" hangingPunct="1">
              <a:spcBef>
                <a:spcPts val="300"/>
              </a:spcBef>
              <a:spcAft>
                <a:spcPts val="600"/>
              </a:spcAft>
              <a:buFont typeface="Arial" panose="020B0604020202020204" pitchFamily="34" charset="0"/>
              <a:buChar char="•"/>
              <a:defRPr/>
            </a:pPr>
            <a:r>
              <a:rPr lang="en-US" dirty="0" smtClean="0">
                <a:latin typeface="Arial" panose="020B0604020202020204" pitchFamily="34" charset="0"/>
                <a:cs typeface="Arial" panose="020B0604020202020204" pitchFamily="34" charset="0"/>
              </a:rPr>
              <a:t>To reach compromise many conventions allow reservations, which limit the unifying effect of a convention</a:t>
            </a: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37</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23368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8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86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8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86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862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386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3862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3862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3862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3862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3862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862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el 1"/>
          <p:cNvSpPr>
            <a:spLocks noGrp="1"/>
          </p:cNvSpPr>
          <p:nvPr>
            <p:ph type="title"/>
          </p:nvPr>
        </p:nvSpPr>
        <p:spPr>
          <a:xfrm>
            <a:off x="107950" y="115888"/>
            <a:ext cx="7127875" cy="814387"/>
          </a:xfrm>
        </p:spPr>
        <p:txBody>
          <a:bodyPr/>
          <a:lstStyle/>
          <a:p>
            <a:pPr eaLnBrk="1" hangingPunct="1"/>
            <a:r>
              <a:rPr lang="de-DE" altLang="de-DE" dirty="0" smtClean="0">
                <a:latin typeface="Arial" panose="020B0604020202020204" pitchFamily="34" charset="0"/>
                <a:cs typeface="Arial" panose="020B0604020202020204" pitchFamily="34" charset="0"/>
              </a:rPr>
              <a:t>Member States </a:t>
            </a:r>
            <a:r>
              <a:rPr lang="de-DE" altLang="de-DE" dirty="0" err="1" smtClean="0">
                <a:latin typeface="Arial" panose="020B0604020202020204" pitchFamily="34" charset="0"/>
                <a:cs typeface="Arial" panose="020B0604020202020204" pitchFamily="34" charset="0"/>
              </a:rPr>
              <a:t>Hague</a:t>
            </a:r>
            <a:r>
              <a:rPr lang="de-DE" altLang="de-DE" dirty="0" smtClean="0">
                <a:latin typeface="Arial" panose="020B0604020202020204" pitchFamily="34" charset="0"/>
                <a:cs typeface="Arial" panose="020B0604020202020204" pitchFamily="34" charset="0"/>
              </a:rPr>
              <a:t> Conf</a:t>
            </a:r>
            <a:r>
              <a:rPr lang="de-DE" altLang="de-DE" dirty="0" smtClean="0"/>
              <a:t>erence</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map</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slightly</a:t>
            </a:r>
            <a:r>
              <a:rPr lang="de-DE" altLang="de-DE" dirty="0" smtClean="0">
                <a:latin typeface="Arial" panose="020B0604020202020204" pitchFamily="34" charset="0"/>
                <a:cs typeface="Arial" panose="020B0604020202020204" pitchFamily="34" charset="0"/>
              </a:rPr>
              <a:t> </a:t>
            </a:r>
            <a:r>
              <a:rPr lang="de-DE" altLang="de-DE" dirty="0" err="1" smtClean="0">
                <a:latin typeface="Arial" panose="020B0604020202020204" pitchFamily="34" charset="0"/>
                <a:cs typeface="Arial" panose="020B0604020202020204" pitchFamily="34" charset="0"/>
              </a:rPr>
              <a:t>outdated</a:t>
            </a:r>
            <a:r>
              <a:rPr lang="de-DE" altLang="de-DE" dirty="0" smtClean="0">
                <a:latin typeface="Arial" panose="020B0604020202020204" pitchFamily="34" charset="0"/>
                <a:cs typeface="Arial" panose="020B0604020202020204" pitchFamily="34" charset="0"/>
              </a:rPr>
              <a:t>) </a:t>
            </a:r>
          </a:p>
        </p:txBody>
      </p:sp>
      <p:sp>
        <p:nvSpPr>
          <p:cNvPr id="44036" name="Foliennummernplatzhalter 12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r>
              <a:rPr lang="de-DE" altLang="de-DE" dirty="0" smtClean="0">
                <a:solidFill>
                  <a:srgbClr val="898989"/>
                </a:solidFill>
                <a:latin typeface="Arial" panose="020B0604020202020204" pitchFamily="34" charset="0"/>
                <a:cs typeface="Arial" panose="020B0604020202020204" pitchFamily="34" charset="0"/>
              </a:rPr>
              <a:t>25</a:t>
            </a:r>
            <a:endParaRPr lang="de-DE" altLang="de-DE" dirty="0">
              <a:solidFill>
                <a:srgbClr val="898989"/>
              </a:solidFill>
              <a:latin typeface="Arial" panose="020B0604020202020204" pitchFamily="34" charset="0"/>
              <a:cs typeface="Arial" panose="020B0604020202020204" pitchFamily="34" charset="0"/>
            </a:endParaRPr>
          </a:p>
        </p:txBody>
      </p:sp>
      <p:grpSp>
        <p:nvGrpSpPr>
          <p:cNvPr id="2" name="Gruppieren 1"/>
          <p:cNvGrpSpPr/>
          <p:nvPr/>
        </p:nvGrpSpPr>
        <p:grpSpPr>
          <a:xfrm>
            <a:off x="0" y="1481138"/>
            <a:ext cx="9036050" cy="4538662"/>
            <a:chOff x="0" y="1481138"/>
            <a:chExt cx="9036050" cy="4538662"/>
          </a:xfrm>
        </p:grpSpPr>
        <p:pic>
          <p:nvPicPr>
            <p:cNvPr id="44040" name="Picture 6" descr="world2"/>
            <p:cNvPicPr>
              <a:picLocks noChangeAspect="1" noChangeArrowheads="1"/>
            </p:cNvPicPr>
            <p:nvPr/>
          </p:nvPicPr>
          <p:blipFill>
            <a:blip r:embed="rId2">
              <a:extLst>
                <a:ext uri="{28A0092B-C50C-407E-A947-70E740481C1C}">
                  <a14:useLocalDpi xmlns:a14="http://schemas.microsoft.com/office/drawing/2010/main" val="0"/>
                </a:ext>
              </a:extLst>
            </a:blip>
            <a:srcRect l="232" t="10057" r="2013" b="5473"/>
            <a:stretch>
              <a:fillRect/>
            </a:stretch>
          </p:blipFill>
          <p:spPr bwMode="auto">
            <a:xfrm>
              <a:off x="0" y="1481138"/>
              <a:ext cx="903605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Freeform 7"/>
            <p:cNvSpPr>
              <a:spLocks/>
            </p:cNvSpPr>
            <p:nvPr/>
          </p:nvSpPr>
          <p:spPr bwMode="auto">
            <a:xfrm>
              <a:off x="7196865" y="3961222"/>
              <a:ext cx="981075" cy="701701"/>
            </a:xfrm>
            <a:custGeom>
              <a:avLst/>
              <a:gdLst>
                <a:gd name="T0" fmla="*/ 0 w 618"/>
                <a:gd name="T1" fmla="*/ 372 h 470"/>
                <a:gd name="T2" fmla="*/ 40 w 618"/>
                <a:gd name="T3" fmla="*/ 408 h 470"/>
                <a:gd name="T4" fmla="*/ 132 w 618"/>
                <a:gd name="T5" fmla="*/ 384 h 470"/>
                <a:gd name="T6" fmla="*/ 196 w 618"/>
                <a:gd name="T7" fmla="*/ 360 h 470"/>
                <a:gd name="T8" fmla="*/ 272 w 618"/>
                <a:gd name="T9" fmla="*/ 356 h 470"/>
                <a:gd name="T10" fmla="*/ 292 w 618"/>
                <a:gd name="T11" fmla="*/ 404 h 470"/>
                <a:gd name="T12" fmla="*/ 328 w 618"/>
                <a:gd name="T13" fmla="*/ 368 h 470"/>
                <a:gd name="T14" fmla="*/ 348 w 618"/>
                <a:gd name="T15" fmla="*/ 360 h 470"/>
                <a:gd name="T16" fmla="*/ 340 w 618"/>
                <a:gd name="T17" fmla="*/ 392 h 470"/>
                <a:gd name="T18" fmla="*/ 324 w 618"/>
                <a:gd name="T19" fmla="*/ 428 h 470"/>
                <a:gd name="T20" fmla="*/ 376 w 618"/>
                <a:gd name="T21" fmla="*/ 460 h 470"/>
                <a:gd name="T22" fmla="*/ 420 w 618"/>
                <a:gd name="T23" fmla="*/ 464 h 470"/>
                <a:gd name="T24" fmla="*/ 472 w 618"/>
                <a:gd name="T25" fmla="*/ 440 h 470"/>
                <a:gd name="T26" fmla="*/ 500 w 618"/>
                <a:gd name="T27" fmla="*/ 412 h 470"/>
                <a:gd name="T28" fmla="*/ 564 w 618"/>
                <a:gd name="T29" fmla="*/ 364 h 470"/>
                <a:gd name="T30" fmla="*/ 588 w 618"/>
                <a:gd name="T31" fmla="*/ 316 h 470"/>
                <a:gd name="T32" fmla="*/ 592 w 618"/>
                <a:gd name="T33" fmla="*/ 292 h 470"/>
                <a:gd name="T34" fmla="*/ 612 w 618"/>
                <a:gd name="T35" fmla="*/ 268 h 470"/>
                <a:gd name="T36" fmla="*/ 616 w 618"/>
                <a:gd name="T37" fmla="*/ 244 h 470"/>
                <a:gd name="T38" fmla="*/ 580 w 618"/>
                <a:gd name="T39" fmla="*/ 184 h 470"/>
                <a:gd name="T40" fmla="*/ 556 w 618"/>
                <a:gd name="T41" fmla="*/ 132 h 470"/>
                <a:gd name="T42" fmla="*/ 536 w 618"/>
                <a:gd name="T43" fmla="*/ 48 h 470"/>
                <a:gd name="T44" fmla="*/ 512 w 618"/>
                <a:gd name="T45" fmla="*/ 0 h 470"/>
                <a:gd name="T46" fmla="*/ 484 w 618"/>
                <a:gd name="T47" fmla="*/ 72 h 470"/>
                <a:gd name="T48" fmla="*/ 472 w 618"/>
                <a:gd name="T49" fmla="*/ 96 h 470"/>
                <a:gd name="T50" fmla="*/ 436 w 618"/>
                <a:gd name="T51" fmla="*/ 112 h 470"/>
                <a:gd name="T52" fmla="*/ 392 w 618"/>
                <a:gd name="T53" fmla="*/ 60 h 470"/>
                <a:gd name="T54" fmla="*/ 400 w 618"/>
                <a:gd name="T55" fmla="*/ 20 h 470"/>
                <a:gd name="T56" fmla="*/ 360 w 618"/>
                <a:gd name="T57" fmla="*/ 4 h 470"/>
                <a:gd name="T58" fmla="*/ 316 w 618"/>
                <a:gd name="T59" fmla="*/ 36 h 470"/>
                <a:gd name="T60" fmla="*/ 280 w 618"/>
                <a:gd name="T61" fmla="*/ 68 h 470"/>
                <a:gd name="T62" fmla="*/ 248 w 618"/>
                <a:gd name="T63" fmla="*/ 44 h 470"/>
                <a:gd name="T64" fmla="*/ 216 w 618"/>
                <a:gd name="T65" fmla="*/ 84 h 470"/>
                <a:gd name="T66" fmla="*/ 164 w 618"/>
                <a:gd name="T67" fmla="*/ 136 h 470"/>
                <a:gd name="T68" fmla="*/ 96 w 618"/>
                <a:gd name="T69" fmla="*/ 156 h 470"/>
                <a:gd name="T70" fmla="*/ 72 w 618"/>
                <a:gd name="T71" fmla="*/ 164 h 470"/>
                <a:gd name="T72" fmla="*/ 60 w 618"/>
                <a:gd name="T73" fmla="*/ 168 h 470"/>
                <a:gd name="T74" fmla="*/ 52 w 618"/>
                <a:gd name="T75" fmla="*/ 180 h 470"/>
                <a:gd name="T76" fmla="*/ 40 w 618"/>
                <a:gd name="T77" fmla="*/ 188 h 470"/>
                <a:gd name="T78" fmla="*/ 28 w 618"/>
                <a:gd name="T79" fmla="*/ 212 h 470"/>
                <a:gd name="T80" fmla="*/ 24 w 618"/>
                <a:gd name="T81" fmla="*/ 232 h 470"/>
                <a:gd name="T82" fmla="*/ 12 w 618"/>
                <a:gd name="T83" fmla="*/ 236 h 470"/>
                <a:gd name="T84" fmla="*/ 16 w 618"/>
                <a:gd name="T85" fmla="*/ 268 h 470"/>
                <a:gd name="T86" fmla="*/ 24 w 618"/>
                <a:gd name="T87" fmla="*/ 292 h 470"/>
                <a:gd name="T88" fmla="*/ 20 w 618"/>
                <a:gd name="T89" fmla="*/ 352 h 470"/>
                <a:gd name="T90" fmla="*/ 0 w 618"/>
                <a:gd name="T91" fmla="*/ 372 h 47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618"/>
                <a:gd name="T139" fmla="*/ 0 h 470"/>
                <a:gd name="T140" fmla="*/ 618 w 618"/>
                <a:gd name="T141" fmla="*/ 470 h 47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618" h="470">
                  <a:moveTo>
                    <a:pt x="0" y="372"/>
                  </a:moveTo>
                  <a:cubicBezTo>
                    <a:pt x="9" y="386"/>
                    <a:pt x="24" y="403"/>
                    <a:pt x="40" y="408"/>
                  </a:cubicBezTo>
                  <a:cubicBezTo>
                    <a:pt x="76" y="396"/>
                    <a:pt x="92" y="388"/>
                    <a:pt x="132" y="384"/>
                  </a:cubicBezTo>
                  <a:cubicBezTo>
                    <a:pt x="140" y="359"/>
                    <a:pt x="174" y="362"/>
                    <a:pt x="196" y="360"/>
                  </a:cubicBezTo>
                  <a:cubicBezTo>
                    <a:pt x="225" y="350"/>
                    <a:pt x="239" y="353"/>
                    <a:pt x="272" y="356"/>
                  </a:cubicBezTo>
                  <a:cubicBezTo>
                    <a:pt x="278" y="375"/>
                    <a:pt x="282" y="388"/>
                    <a:pt x="292" y="404"/>
                  </a:cubicBezTo>
                  <a:cubicBezTo>
                    <a:pt x="310" y="398"/>
                    <a:pt x="311" y="379"/>
                    <a:pt x="328" y="368"/>
                  </a:cubicBezTo>
                  <a:cubicBezTo>
                    <a:pt x="328" y="367"/>
                    <a:pt x="335" y="334"/>
                    <a:pt x="348" y="360"/>
                  </a:cubicBezTo>
                  <a:cubicBezTo>
                    <a:pt x="350" y="364"/>
                    <a:pt x="342" y="386"/>
                    <a:pt x="340" y="392"/>
                  </a:cubicBezTo>
                  <a:cubicBezTo>
                    <a:pt x="350" y="422"/>
                    <a:pt x="356" y="417"/>
                    <a:pt x="324" y="428"/>
                  </a:cubicBezTo>
                  <a:cubicBezTo>
                    <a:pt x="330" y="470"/>
                    <a:pt x="333" y="465"/>
                    <a:pt x="376" y="460"/>
                  </a:cubicBezTo>
                  <a:cubicBezTo>
                    <a:pt x="393" y="448"/>
                    <a:pt x="403" y="453"/>
                    <a:pt x="420" y="464"/>
                  </a:cubicBezTo>
                  <a:cubicBezTo>
                    <a:pt x="435" y="449"/>
                    <a:pt x="452" y="445"/>
                    <a:pt x="472" y="440"/>
                  </a:cubicBezTo>
                  <a:cubicBezTo>
                    <a:pt x="476" y="427"/>
                    <a:pt x="500" y="412"/>
                    <a:pt x="500" y="412"/>
                  </a:cubicBezTo>
                  <a:cubicBezTo>
                    <a:pt x="517" y="387"/>
                    <a:pt x="534" y="374"/>
                    <a:pt x="564" y="364"/>
                  </a:cubicBezTo>
                  <a:cubicBezTo>
                    <a:pt x="573" y="350"/>
                    <a:pt x="584" y="332"/>
                    <a:pt x="588" y="316"/>
                  </a:cubicBezTo>
                  <a:cubicBezTo>
                    <a:pt x="590" y="308"/>
                    <a:pt x="589" y="299"/>
                    <a:pt x="592" y="292"/>
                  </a:cubicBezTo>
                  <a:cubicBezTo>
                    <a:pt x="596" y="282"/>
                    <a:pt x="606" y="277"/>
                    <a:pt x="612" y="268"/>
                  </a:cubicBezTo>
                  <a:cubicBezTo>
                    <a:pt x="613" y="260"/>
                    <a:pt x="618" y="252"/>
                    <a:pt x="616" y="244"/>
                  </a:cubicBezTo>
                  <a:cubicBezTo>
                    <a:pt x="611" y="223"/>
                    <a:pt x="587" y="206"/>
                    <a:pt x="580" y="184"/>
                  </a:cubicBezTo>
                  <a:cubicBezTo>
                    <a:pt x="576" y="155"/>
                    <a:pt x="579" y="147"/>
                    <a:pt x="556" y="132"/>
                  </a:cubicBezTo>
                  <a:cubicBezTo>
                    <a:pt x="538" y="106"/>
                    <a:pt x="554" y="74"/>
                    <a:pt x="536" y="48"/>
                  </a:cubicBezTo>
                  <a:cubicBezTo>
                    <a:pt x="531" y="27"/>
                    <a:pt x="532" y="7"/>
                    <a:pt x="512" y="0"/>
                  </a:cubicBezTo>
                  <a:cubicBezTo>
                    <a:pt x="504" y="25"/>
                    <a:pt x="496" y="49"/>
                    <a:pt x="484" y="72"/>
                  </a:cubicBezTo>
                  <a:cubicBezTo>
                    <a:pt x="479" y="82"/>
                    <a:pt x="482" y="88"/>
                    <a:pt x="472" y="96"/>
                  </a:cubicBezTo>
                  <a:cubicBezTo>
                    <a:pt x="464" y="102"/>
                    <a:pt x="446" y="109"/>
                    <a:pt x="436" y="112"/>
                  </a:cubicBezTo>
                  <a:cubicBezTo>
                    <a:pt x="410" y="105"/>
                    <a:pt x="400" y="85"/>
                    <a:pt x="392" y="60"/>
                  </a:cubicBezTo>
                  <a:cubicBezTo>
                    <a:pt x="398" y="50"/>
                    <a:pt x="412" y="32"/>
                    <a:pt x="400" y="20"/>
                  </a:cubicBezTo>
                  <a:cubicBezTo>
                    <a:pt x="400" y="20"/>
                    <a:pt x="365" y="8"/>
                    <a:pt x="360" y="4"/>
                  </a:cubicBezTo>
                  <a:cubicBezTo>
                    <a:pt x="328" y="12"/>
                    <a:pt x="346" y="29"/>
                    <a:pt x="316" y="36"/>
                  </a:cubicBezTo>
                  <a:cubicBezTo>
                    <a:pt x="311" y="67"/>
                    <a:pt x="309" y="62"/>
                    <a:pt x="280" y="68"/>
                  </a:cubicBezTo>
                  <a:cubicBezTo>
                    <a:pt x="271" y="54"/>
                    <a:pt x="264" y="49"/>
                    <a:pt x="248" y="44"/>
                  </a:cubicBezTo>
                  <a:cubicBezTo>
                    <a:pt x="230" y="56"/>
                    <a:pt x="234" y="72"/>
                    <a:pt x="216" y="84"/>
                  </a:cubicBezTo>
                  <a:cubicBezTo>
                    <a:pt x="183" y="73"/>
                    <a:pt x="205" y="128"/>
                    <a:pt x="164" y="136"/>
                  </a:cubicBezTo>
                  <a:cubicBezTo>
                    <a:pt x="141" y="141"/>
                    <a:pt x="119" y="148"/>
                    <a:pt x="96" y="156"/>
                  </a:cubicBezTo>
                  <a:cubicBezTo>
                    <a:pt x="88" y="159"/>
                    <a:pt x="80" y="161"/>
                    <a:pt x="72" y="164"/>
                  </a:cubicBezTo>
                  <a:cubicBezTo>
                    <a:pt x="68" y="165"/>
                    <a:pt x="60" y="168"/>
                    <a:pt x="60" y="168"/>
                  </a:cubicBezTo>
                  <a:cubicBezTo>
                    <a:pt x="57" y="172"/>
                    <a:pt x="55" y="177"/>
                    <a:pt x="52" y="180"/>
                  </a:cubicBezTo>
                  <a:cubicBezTo>
                    <a:pt x="49" y="183"/>
                    <a:pt x="43" y="184"/>
                    <a:pt x="40" y="188"/>
                  </a:cubicBezTo>
                  <a:cubicBezTo>
                    <a:pt x="34" y="195"/>
                    <a:pt x="33" y="205"/>
                    <a:pt x="28" y="212"/>
                  </a:cubicBezTo>
                  <a:cubicBezTo>
                    <a:pt x="27" y="219"/>
                    <a:pt x="28" y="226"/>
                    <a:pt x="24" y="232"/>
                  </a:cubicBezTo>
                  <a:cubicBezTo>
                    <a:pt x="22" y="236"/>
                    <a:pt x="13" y="232"/>
                    <a:pt x="12" y="236"/>
                  </a:cubicBezTo>
                  <a:cubicBezTo>
                    <a:pt x="10" y="246"/>
                    <a:pt x="14" y="257"/>
                    <a:pt x="16" y="268"/>
                  </a:cubicBezTo>
                  <a:cubicBezTo>
                    <a:pt x="18" y="276"/>
                    <a:pt x="24" y="292"/>
                    <a:pt x="24" y="292"/>
                  </a:cubicBezTo>
                  <a:cubicBezTo>
                    <a:pt x="23" y="312"/>
                    <a:pt x="25" y="333"/>
                    <a:pt x="20" y="352"/>
                  </a:cubicBezTo>
                  <a:cubicBezTo>
                    <a:pt x="12" y="386"/>
                    <a:pt x="9" y="381"/>
                    <a:pt x="0" y="372"/>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42" name="Freeform 8"/>
            <p:cNvSpPr>
              <a:spLocks/>
            </p:cNvSpPr>
            <p:nvPr/>
          </p:nvSpPr>
          <p:spPr bwMode="auto">
            <a:xfrm>
              <a:off x="7742965" y="4691290"/>
              <a:ext cx="101600" cy="95551"/>
            </a:xfrm>
            <a:custGeom>
              <a:avLst/>
              <a:gdLst>
                <a:gd name="T0" fmla="*/ 12 w 64"/>
                <a:gd name="T1" fmla="*/ 7 h 64"/>
                <a:gd name="T2" fmla="*/ 16 w 64"/>
                <a:gd name="T3" fmla="*/ 59 h 64"/>
                <a:gd name="T4" fmla="*/ 32 w 64"/>
                <a:gd name="T5" fmla="*/ 55 h 64"/>
                <a:gd name="T6" fmla="*/ 64 w 64"/>
                <a:gd name="T7" fmla="*/ 23 h 64"/>
                <a:gd name="T8" fmla="*/ 16 w 64"/>
                <a:gd name="T9" fmla="*/ 3 h 64"/>
                <a:gd name="T10" fmla="*/ 12 w 64"/>
                <a:gd name="T11" fmla="*/ 7 h 64"/>
                <a:gd name="T12" fmla="*/ 0 60000 65536"/>
                <a:gd name="T13" fmla="*/ 0 60000 65536"/>
                <a:gd name="T14" fmla="*/ 0 60000 65536"/>
                <a:gd name="T15" fmla="*/ 0 60000 65536"/>
                <a:gd name="T16" fmla="*/ 0 60000 65536"/>
                <a:gd name="T17" fmla="*/ 0 60000 65536"/>
                <a:gd name="T18" fmla="*/ 0 w 64"/>
                <a:gd name="T19" fmla="*/ 0 h 64"/>
                <a:gd name="T20" fmla="*/ 64 w 64"/>
                <a:gd name="T21" fmla="*/ 64 h 64"/>
              </a:gdLst>
              <a:ahLst/>
              <a:cxnLst>
                <a:cxn ang="T12">
                  <a:pos x="T0" y="T1"/>
                </a:cxn>
                <a:cxn ang="T13">
                  <a:pos x="T2" y="T3"/>
                </a:cxn>
                <a:cxn ang="T14">
                  <a:pos x="T4" y="T5"/>
                </a:cxn>
                <a:cxn ang="T15">
                  <a:pos x="T6" y="T7"/>
                </a:cxn>
                <a:cxn ang="T16">
                  <a:pos x="T8" y="T9"/>
                </a:cxn>
                <a:cxn ang="T17">
                  <a:pos x="T10" y="T11"/>
                </a:cxn>
              </a:cxnLst>
              <a:rect l="T18" t="T19" r="T20" b="T21"/>
              <a:pathLst>
                <a:path w="64" h="64">
                  <a:moveTo>
                    <a:pt x="12" y="7"/>
                  </a:moveTo>
                  <a:cubicBezTo>
                    <a:pt x="13" y="24"/>
                    <a:pt x="9" y="43"/>
                    <a:pt x="16" y="59"/>
                  </a:cubicBezTo>
                  <a:cubicBezTo>
                    <a:pt x="18" y="64"/>
                    <a:pt x="27" y="57"/>
                    <a:pt x="32" y="55"/>
                  </a:cubicBezTo>
                  <a:cubicBezTo>
                    <a:pt x="46" y="49"/>
                    <a:pt x="56" y="35"/>
                    <a:pt x="64" y="23"/>
                  </a:cubicBezTo>
                  <a:cubicBezTo>
                    <a:pt x="56" y="0"/>
                    <a:pt x="36" y="10"/>
                    <a:pt x="16" y="3"/>
                  </a:cubicBezTo>
                  <a:cubicBezTo>
                    <a:pt x="1" y="8"/>
                    <a:pt x="0" y="7"/>
                    <a:pt x="12" y="7"/>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43" name="Freeform 9"/>
            <p:cNvSpPr>
              <a:spLocks/>
            </p:cNvSpPr>
            <p:nvPr/>
          </p:nvSpPr>
          <p:spPr bwMode="auto">
            <a:xfrm>
              <a:off x="1370740" y="2195026"/>
              <a:ext cx="61913" cy="53747"/>
            </a:xfrm>
            <a:custGeom>
              <a:avLst/>
              <a:gdLst>
                <a:gd name="T0" fmla="*/ 21 w 39"/>
                <a:gd name="T1" fmla="*/ 25 h 36"/>
                <a:gd name="T2" fmla="*/ 24 w 39"/>
                <a:gd name="T3" fmla="*/ 1 h 36"/>
                <a:gd name="T4" fmla="*/ 6 w 39"/>
                <a:gd name="T5" fmla="*/ 4 h 36"/>
                <a:gd name="T6" fmla="*/ 0 w 39"/>
                <a:gd name="T7" fmla="*/ 22 h 36"/>
                <a:gd name="T8" fmla="*/ 21 w 39"/>
                <a:gd name="T9" fmla="*/ 25 h 36"/>
                <a:gd name="T10" fmla="*/ 0 60000 65536"/>
                <a:gd name="T11" fmla="*/ 0 60000 65536"/>
                <a:gd name="T12" fmla="*/ 0 60000 65536"/>
                <a:gd name="T13" fmla="*/ 0 60000 65536"/>
                <a:gd name="T14" fmla="*/ 0 60000 65536"/>
                <a:gd name="T15" fmla="*/ 0 w 39"/>
                <a:gd name="T16" fmla="*/ 0 h 36"/>
                <a:gd name="T17" fmla="*/ 39 w 39"/>
                <a:gd name="T18" fmla="*/ 36 h 36"/>
              </a:gdLst>
              <a:ahLst/>
              <a:cxnLst>
                <a:cxn ang="T10">
                  <a:pos x="T0" y="T1"/>
                </a:cxn>
                <a:cxn ang="T11">
                  <a:pos x="T2" y="T3"/>
                </a:cxn>
                <a:cxn ang="T12">
                  <a:pos x="T4" y="T5"/>
                </a:cxn>
                <a:cxn ang="T13">
                  <a:pos x="T6" y="T7"/>
                </a:cxn>
                <a:cxn ang="T14">
                  <a:pos x="T8" y="T9"/>
                </a:cxn>
              </a:cxnLst>
              <a:rect l="T15" t="T16" r="T17" b="T18"/>
              <a:pathLst>
                <a:path w="39" h="36">
                  <a:moveTo>
                    <a:pt x="21" y="25"/>
                  </a:moveTo>
                  <a:cubicBezTo>
                    <a:pt x="26" y="11"/>
                    <a:pt x="39" y="11"/>
                    <a:pt x="24" y="1"/>
                  </a:cubicBezTo>
                  <a:cubicBezTo>
                    <a:pt x="18" y="2"/>
                    <a:pt x="11" y="0"/>
                    <a:pt x="6" y="4"/>
                  </a:cubicBezTo>
                  <a:cubicBezTo>
                    <a:pt x="1" y="8"/>
                    <a:pt x="0" y="22"/>
                    <a:pt x="0" y="22"/>
                  </a:cubicBezTo>
                  <a:cubicBezTo>
                    <a:pt x="8" y="27"/>
                    <a:pt x="15" y="36"/>
                    <a:pt x="21" y="25"/>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44" name="Freeform 10"/>
            <p:cNvSpPr>
              <a:spLocks/>
            </p:cNvSpPr>
            <p:nvPr/>
          </p:nvSpPr>
          <p:spPr bwMode="auto">
            <a:xfrm>
              <a:off x="1394553" y="2127842"/>
              <a:ext cx="49213" cy="64198"/>
            </a:xfrm>
            <a:custGeom>
              <a:avLst/>
              <a:gdLst>
                <a:gd name="T0" fmla="*/ 30 w 31"/>
                <a:gd name="T1" fmla="*/ 19 h 43"/>
                <a:gd name="T2" fmla="*/ 0 w 31"/>
                <a:gd name="T3" fmla="*/ 7 h 43"/>
                <a:gd name="T4" fmla="*/ 24 w 31"/>
                <a:gd name="T5" fmla="*/ 43 h 43"/>
                <a:gd name="T6" fmla="*/ 30 w 31"/>
                <a:gd name="T7" fmla="*/ 19 h 43"/>
                <a:gd name="T8" fmla="*/ 0 60000 65536"/>
                <a:gd name="T9" fmla="*/ 0 60000 65536"/>
                <a:gd name="T10" fmla="*/ 0 60000 65536"/>
                <a:gd name="T11" fmla="*/ 0 60000 65536"/>
                <a:gd name="T12" fmla="*/ 0 w 31"/>
                <a:gd name="T13" fmla="*/ 0 h 43"/>
                <a:gd name="T14" fmla="*/ 31 w 31"/>
                <a:gd name="T15" fmla="*/ 43 h 43"/>
              </a:gdLst>
              <a:ahLst/>
              <a:cxnLst>
                <a:cxn ang="T8">
                  <a:pos x="T0" y="T1"/>
                </a:cxn>
                <a:cxn ang="T9">
                  <a:pos x="T2" y="T3"/>
                </a:cxn>
                <a:cxn ang="T10">
                  <a:pos x="T4" y="T5"/>
                </a:cxn>
                <a:cxn ang="T11">
                  <a:pos x="T6" y="T7"/>
                </a:cxn>
              </a:cxnLst>
              <a:rect l="T12" t="T13" r="T14" b="T15"/>
              <a:pathLst>
                <a:path w="31" h="43">
                  <a:moveTo>
                    <a:pt x="30" y="19"/>
                  </a:moveTo>
                  <a:cubicBezTo>
                    <a:pt x="25" y="0"/>
                    <a:pt x="18" y="3"/>
                    <a:pt x="0" y="7"/>
                  </a:cubicBezTo>
                  <a:cubicBezTo>
                    <a:pt x="3" y="24"/>
                    <a:pt x="7" y="37"/>
                    <a:pt x="24" y="43"/>
                  </a:cubicBezTo>
                  <a:cubicBezTo>
                    <a:pt x="31" y="23"/>
                    <a:pt x="30" y="31"/>
                    <a:pt x="30" y="19"/>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45" name="Freeform 11"/>
            <p:cNvSpPr>
              <a:spLocks/>
            </p:cNvSpPr>
            <p:nvPr/>
          </p:nvSpPr>
          <p:spPr bwMode="auto">
            <a:xfrm>
              <a:off x="2480403" y="1942712"/>
              <a:ext cx="130175" cy="56733"/>
            </a:xfrm>
            <a:custGeom>
              <a:avLst/>
              <a:gdLst>
                <a:gd name="T0" fmla="*/ 0 w 82"/>
                <a:gd name="T1" fmla="*/ 26 h 38"/>
                <a:gd name="T2" fmla="*/ 54 w 82"/>
                <a:gd name="T3" fmla="*/ 2 h 38"/>
                <a:gd name="T4" fmla="*/ 78 w 82"/>
                <a:gd name="T5" fmla="*/ 5 h 38"/>
                <a:gd name="T6" fmla="*/ 75 w 82"/>
                <a:gd name="T7" fmla="*/ 20 h 38"/>
                <a:gd name="T8" fmla="*/ 39 w 82"/>
                <a:gd name="T9" fmla="*/ 38 h 38"/>
                <a:gd name="T10" fmla="*/ 0 w 82"/>
                <a:gd name="T11" fmla="*/ 26 h 38"/>
                <a:gd name="T12" fmla="*/ 0 60000 65536"/>
                <a:gd name="T13" fmla="*/ 0 60000 65536"/>
                <a:gd name="T14" fmla="*/ 0 60000 65536"/>
                <a:gd name="T15" fmla="*/ 0 60000 65536"/>
                <a:gd name="T16" fmla="*/ 0 60000 65536"/>
                <a:gd name="T17" fmla="*/ 0 60000 65536"/>
                <a:gd name="T18" fmla="*/ 0 w 82"/>
                <a:gd name="T19" fmla="*/ 0 h 38"/>
                <a:gd name="T20" fmla="*/ 82 w 82"/>
                <a:gd name="T21" fmla="*/ 38 h 38"/>
              </a:gdLst>
              <a:ahLst/>
              <a:cxnLst>
                <a:cxn ang="T12">
                  <a:pos x="T0" y="T1"/>
                </a:cxn>
                <a:cxn ang="T13">
                  <a:pos x="T2" y="T3"/>
                </a:cxn>
                <a:cxn ang="T14">
                  <a:pos x="T4" y="T5"/>
                </a:cxn>
                <a:cxn ang="T15">
                  <a:pos x="T6" y="T7"/>
                </a:cxn>
                <a:cxn ang="T16">
                  <a:pos x="T8" y="T9"/>
                </a:cxn>
                <a:cxn ang="T17">
                  <a:pos x="T10" y="T11"/>
                </a:cxn>
              </a:cxnLst>
              <a:rect l="T18" t="T19" r="T20" b="T21"/>
              <a:pathLst>
                <a:path w="82" h="38">
                  <a:moveTo>
                    <a:pt x="0" y="26"/>
                  </a:moveTo>
                  <a:cubicBezTo>
                    <a:pt x="20" y="16"/>
                    <a:pt x="32" y="6"/>
                    <a:pt x="54" y="2"/>
                  </a:cubicBezTo>
                  <a:cubicBezTo>
                    <a:pt x="62" y="3"/>
                    <a:pt x="72" y="0"/>
                    <a:pt x="78" y="5"/>
                  </a:cubicBezTo>
                  <a:cubicBezTo>
                    <a:pt x="82" y="8"/>
                    <a:pt x="78" y="16"/>
                    <a:pt x="75" y="20"/>
                  </a:cubicBezTo>
                  <a:cubicBezTo>
                    <a:pt x="73" y="24"/>
                    <a:pt x="47" y="35"/>
                    <a:pt x="39" y="38"/>
                  </a:cubicBezTo>
                  <a:cubicBezTo>
                    <a:pt x="33" y="37"/>
                    <a:pt x="0" y="37"/>
                    <a:pt x="0" y="26"/>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46" name="Freeform 12"/>
            <p:cNvSpPr>
              <a:spLocks/>
            </p:cNvSpPr>
            <p:nvPr/>
          </p:nvSpPr>
          <p:spPr bwMode="auto">
            <a:xfrm>
              <a:off x="2585178" y="1960628"/>
              <a:ext cx="239713" cy="107495"/>
            </a:xfrm>
            <a:custGeom>
              <a:avLst/>
              <a:gdLst>
                <a:gd name="T0" fmla="*/ 0 w 151"/>
                <a:gd name="T1" fmla="*/ 23 h 72"/>
                <a:gd name="T2" fmla="*/ 27 w 151"/>
                <a:gd name="T3" fmla="*/ 26 h 72"/>
                <a:gd name="T4" fmla="*/ 45 w 151"/>
                <a:gd name="T5" fmla="*/ 32 h 72"/>
                <a:gd name="T6" fmla="*/ 15 w 151"/>
                <a:gd name="T7" fmla="*/ 47 h 72"/>
                <a:gd name="T8" fmla="*/ 57 w 151"/>
                <a:gd name="T9" fmla="*/ 59 h 72"/>
                <a:gd name="T10" fmla="*/ 87 w 151"/>
                <a:gd name="T11" fmla="*/ 53 h 72"/>
                <a:gd name="T12" fmla="*/ 114 w 151"/>
                <a:gd name="T13" fmla="*/ 41 h 72"/>
                <a:gd name="T14" fmla="*/ 129 w 151"/>
                <a:gd name="T15" fmla="*/ 53 h 72"/>
                <a:gd name="T16" fmla="*/ 132 w 151"/>
                <a:gd name="T17" fmla="*/ 44 h 72"/>
                <a:gd name="T18" fmla="*/ 141 w 151"/>
                <a:gd name="T19" fmla="*/ 41 h 72"/>
                <a:gd name="T20" fmla="*/ 111 w 151"/>
                <a:gd name="T21" fmla="*/ 11 h 72"/>
                <a:gd name="T22" fmla="*/ 75 w 151"/>
                <a:gd name="T23" fmla="*/ 20 h 72"/>
                <a:gd name="T24" fmla="*/ 51 w 151"/>
                <a:gd name="T25" fmla="*/ 2 h 72"/>
                <a:gd name="T26" fmla="*/ 0 w 151"/>
                <a:gd name="T27" fmla="*/ 23 h 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1"/>
                <a:gd name="T43" fmla="*/ 0 h 72"/>
                <a:gd name="T44" fmla="*/ 151 w 151"/>
                <a:gd name="T45" fmla="*/ 72 h 7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1" h="72">
                  <a:moveTo>
                    <a:pt x="0" y="23"/>
                  </a:moveTo>
                  <a:cubicBezTo>
                    <a:pt x="9" y="24"/>
                    <a:pt x="18" y="24"/>
                    <a:pt x="27" y="26"/>
                  </a:cubicBezTo>
                  <a:cubicBezTo>
                    <a:pt x="33" y="27"/>
                    <a:pt x="45" y="32"/>
                    <a:pt x="45" y="32"/>
                  </a:cubicBezTo>
                  <a:cubicBezTo>
                    <a:pt x="40" y="47"/>
                    <a:pt x="31" y="44"/>
                    <a:pt x="15" y="47"/>
                  </a:cubicBezTo>
                  <a:cubicBezTo>
                    <a:pt x="25" y="72"/>
                    <a:pt x="16" y="65"/>
                    <a:pt x="57" y="59"/>
                  </a:cubicBezTo>
                  <a:cubicBezTo>
                    <a:pt x="67" y="58"/>
                    <a:pt x="87" y="53"/>
                    <a:pt x="87" y="53"/>
                  </a:cubicBezTo>
                  <a:cubicBezTo>
                    <a:pt x="97" y="43"/>
                    <a:pt x="100" y="36"/>
                    <a:pt x="114" y="41"/>
                  </a:cubicBezTo>
                  <a:cubicBezTo>
                    <a:pt x="116" y="50"/>
                    <a:pt x="114" y="65"/>
                    <a:pt x="129" y="53"/>
                  </a:cubicBezTo>
                  <a:cubicBezTo>
                    <a:pt x="131" y="51"/>
                    <a:pt x="130" y="46"/>
                    <a:pt x="132" y="44"/>
                  </a:cubicBezTo>
                  <a:cubicBezTo>
                    <a:pt x="134" y="42"/>
                    <a:pt x="138" y="42"/>
                    <a:pt x="141" y="41"/>
                  </a:cubicBezTo>
                  <a:cubicBezTo>
                    <a:pt x="151" y="12"/>
                    <a:pt x="142" y="14"/>
                    <a:pt x="111" y="11"/>
                  </a:cubicBezTo>
                  <a:cubicBezTo>
                    <a:pt x="95" y="1"/>
                    <a:pt x="80" y="0"/>
                    <a:pt x="75" y="20"/>
                  </a:cubicBezTo>
                  <a:cubicBezTo>
                    <a:pt x="68" y="10"/>
                    <a:pt x="63" y="6"/>
                    <a:pt x="51" y="2"/>
                  </a:cubicBezTo>
                  <a:cubicBezTo>
                    <a:pt x="12" y="5"/>
                    <a:pt x="20" y="3"/>
                    <a:pt x="0" y="23"/>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47" name="Freeform 13"/>
            <p:cNvSpPr>
              <a:spLocks/>
            </p:cNvSpPr>
            <p:nvPr/>
          </p:nvSpPr>
          <p:spPr bwMode="auto">
            <a:xfrm>
              <a:off x="3428140" y="1778484"/>
              <a:ext cx="219075" cy="79128"/>
            </a:xfrm>
            <a:custGeom>
              <a:avLst/>
              <a:gdLst>
                <a:gd name="T0" fmla="*/ 24 w 138"/>
                <a:gd name="T1" fmla="*/ 43 h 53"/>
                <a:gd name="T2" fmla="*/ 66 w 138"/>
                <a:gd name="T3" fmla="*/ 34 h 53"/>
                <a:gd name="T4" fmla="*/ 93 w 138"/>
                <a:gd name="T5" fmla="*/ 28 h 53"/>
                <a:gd name="T6" fmla="*/ 96 w 138"/>
                <a:gd name="T7" fmla="*/ 16 h 53"/>
                <a:gd name="T8" fmla="*/ 129 w 138"/>
                <a:gd name="T9" fmla="*/ 10 h 53"/>
                <a:gd name="T10" fmla="*/ 138 w 138"/>
                <a:gd name="T11" fmla="*/ 7 h 53"/>
                <a:gd name="T12" fmla="*/ 129 w 138"/>
                <a:gd name="T13" fmla="*/ 1 h 53"/>
                <a:gd name="T14" fmla="*/ 54 w 138"/>
                <a:gd name="T15" fmla="*/ 4 h 53"/>
                <a:gd name="T16" fmla="*/ 0 w 138"/>
                <a:gd name="T17" fmla="*/ 16 h 53"/>
                <a:gd name="T18" fmla="*/ 24 w 138"/>
                <a:gd name="T19" fmla="*/ 43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8"/>
                <a:gd name="T31" fmla="*/ 0 h 53"/>
                <a:gd name="T32" fmla="*/ 138 w 138"/>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8" h="53">
                  <a:moveTo>
                    <a:pt x="24" y="43"/>
                  </a:moveTo>
                  <a:cubicBezTo>
                    <a:pt x="39" y="39"/>
                    <a:pt x="51" y="36"/>
                    <a:pt x="66" y="34"/>
                  </a:cubicBezTo>
                  <a:cubicBezTo>
                    <a:pt x="75" y="31"/>
                    <a:pt x="85" y="33"/>
                    <a:pt x="93" y="28"/>
                  </a:cubicBezTo>
                  <a:cubicBezTo>
                    <a:pt x="96" y="26"/>
                    <a:pt x="93" y="19"/>
                    <a:pt x="96" y="16"/>
                  </a:cubicBezTo>
                  <a:cubicBezTo>
                    <a:pt x="103" y="7"/>
                    <a:pt x="118" y="11"/>
                    <a:pt x="129" y="10"/>
                  </a:cubicBezTo>
                  <a:cubicBezTo>
                    <a:pt x="132" y="9"/>
                    <a:pt x="138" y="10"/>
                    <a:pt x="138" y="7"/>
                  </a:cubicBezTo>
                  <a:cubicBezTo>
                    <a:pt x="138" y="3"/>
                    <a:pt x="133" y="1"/>
                    <a:pt x="129" y="1"/>
                  </a:cubicBezTo>
                  <a:cubicBezTo>
                    <a:pt x="104" y="0"/>
                    <a:pt x="79" y="3"/>
                    <a:pt x="54" y="4"/>
                  </a:cubicBezTo>
                  <a:cubicBezTo>
                    <a:pt x="32" y="11"/>
                    <a:pt x="24" y="13"/>
                    <a:pt x="0" y="16"/>
                  </a:cubicBezTo>
                  <a:cubicBezTo>
                    <a:pt x="2" y="29"/>
                    <a:pt x="5" y="53"/>
                    <a:pt x="24" y="43"/>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48" name="Freeform 14"/>
            <p:cNvSpPr>
              <a:spLocks/>
            </p:cNvSpPr>
            <p:nvPr/>
          </p:nvSpPr>
          <p:spPr bwMode="auto">
            <a:xfrm>
              <a:off x="3332890" y="1853133"/>
              <a:ext cx="85725" cy="68677"/>
            </a:xfrm>
            <a:custGeom>
              <a:avLst/>
              <a:gdLst>
                <a:gd name="T0" fmla="*/ 27 w 54"/>
                <a:gd name="T1" fmla="*/ 17 h 46"/>
                <a:gd name="T2" fmla="*/ 51 w 54"/>
                <a:gd name="T3" fmla="*/ 14 h 46"/>
                <a:gd name="T4" fmla="*/ 48 w 54"/>
                <a:gd name="T5" fmla="*/ 2 h 46"/>
                <a:gd name="T6" fmla="*/ 30 w 54"/>
                <a:gd name="T7" fmla="*/ 5 h 46"/>
                <a:gd name="T8" fmla="*/ 0 w 54"/>
                <a:gd name="T9" fmla="*/ 8 h 46"/>
                <a:gd name="T10" fmla="*/ 21 w 54"/>
                <a:gd name="T11" fmla="*/ 11 h 46"/>
                <a:gd name="T12" fmla="*/ 27 w 54"/>
                <a:gd name="T13" fmla="*/ 17 h 46"/>
                <a:gd name="T14" fmla="*/ 0 60000 65536"/>
                <a:gd name="T15" fmla="*/ 0 60000 65536"/>
                <a:gd name="T16" fmla="*/ 0 60000 65536"/>
                <a:gd name="T17" fmla="*/ 0 60000 65536"/>
                <a:gd name="T18" fmla="*/ 0 60000 65536"/>
                <a:gd name="T19" fmla="*/ 0 60000 65536"/>
                <a:gd name="T20" fmla="*/ 0 60000 65536"/>
                <a:gd name="T21" fmla="*/ 0 w 54"/>
                <a:gd name="T22" fmla="*/ 0 h 46"/>
                <a:gd name="T23" fmla="*/ 54 w 54"/>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46">
                  <a:moveTo>
                    <a:pt x="27" y="17"/>
                  </a:moveTo>
                  <a:cubicBezTo>
                    <a:pt x="35" y="16"/>
                    <a:pt x="44" y="19"/>
                    <a:pt x="51" y="14"/>
                  </a:cubicBezTo>
                  <a:cubicBezTo>
                    <a:pt x="54" y="12"/>
                    <a:pt x="52" y="4"/>
                    <a:pt x="48" y="2"/>
                  </a:cubicBezTo>
                  <a:cubicBezTo>
                    <a:pt x="42" y="0"/>
                    <a:pt x="36" y="4"/>
                    <a:pt x="30" y="5"/>
                  </a:cubicBezTo>
                  <a:cubicBezTo>
                    <a:pt x="20" y="6"/>
                    <a:pt x="10" y="7"/>
                    <a:pt x="0" y="8"/>
                  </a:cubicBezTo>
                  <a:cubicBezTo>
                    <a:pt x="7" y="9"/>
                    <a:pt x="15" y="7"/>
                    <a:pt x="21" y="11"/>
                  </a:cubicBezTo>
                  <a:cubicBezTo>
                    <a:pt x="28" y="17"/>
                    <a:pt x="27" y="46"/>
                    <a:pt x="27" y="17"/>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49" name="Freeform 15"/>
            <p:cNvSpPr>
              <a:spLocks/>
            </p:cNvSpPr>
            <p:nvPr/>
          </p:nvSpPr>
          <p:spPr bwMode="auto">
            <a:xfrm>
              <a:off x="3290028" y="1865077"/>
              <a:ext cx="52388" cy="55240"/>
            </a:xfrm>
            <a:custGeom>
              <a:avLst/>
              <a:gdLst>
                <a:gd name="T0" fmla="*/ 24 w 33"/>
                <a:gd name="T1" fmla="*/ 30 h 37"/>
                <a:gd name="T2" fmla="*/ 33 w 33"/>
                <a:gd name="T3" fmla="*/ 27 h 37"/>
                <a:gd name="T4" fmla="*/ 24 w 33"/>
                <a:gd name="T5" fmla="*/ 21 h 37"/>
                <a:gd name="T6" fmla="*/ 6 w 33"/>
                <a:gd name="T7" fmla="*/ 0 h 37"/>
                <a:gd name="T8" fmla="*/ 24 w 33"/>
                <a:gd name="T9" fmla="*/ 30 h 37"/>
                <a:gd name="T10" fmla="*/ 0 60000 65536"/>
                <a:gd name="T11" fmla="*/ 0 60000 65536"/>
                <a:gd name="T12" fmla="*/ 0 60000 65536"/>
                <a:gd name="T13" fmla="*/ 0 60000 65536"/>
                <a:gd name="T14" fmla="*/ 0 60000 65536"/>
                <a:gd name="T15" fmla="*/ 0 w 33"/>
                <a:gd name="T16" fmla="*/ 0 h 37"/>
                <a:gd name="T17" fmla="*/ 33 w 33"/>
                <a:gd name="T18" fmla="*/ 37 h 37"/>
              </a:gdLst>
              <a:ahLst/>
              <a:cxnLst>
                <a:cxn ang="T10">
                  <a:pos x="T0" y="T1"/>
                </a:cxn>
                <a:cxn ang="T11">
                  <a:pos x="T2" y="T3"/>
                </a:cxn>
                <a:cxn ang="T12">
                  <a:pos x="T4" y="T5"/>
                </a:cxn>
                <a:cxn ang="T13">
                  <a:pos x="T6" y="T7"/>
                </a:cxn>
                <a:cxn ang="T14">
                  <a:pos x="T8" y="T9"/>
                </a:cxn>
              </a:cxnLst>
              <a:rect l="T15" t="T16" r="T17" b="T18"/>
              <a:pathLst>
                <a:path w="33" h="37">
                  <a:moveTo>
                    <a:pt x="24" y="30"/>
                  </a:moveTo>
                  <a:cubicBezTo>
                    <a:pt x="27" y="29"/>
                    <a:pt x="33" y="30"/>
                    <a:pt x="33" y="27"/>
                  </a:cubicBezTo>
                  <a:cubicBezTo>
                    <a:pt x="33" y="23"/>
                    <a:pt x="27" y="24"/>
                    <a:pt x="24" y="21"/>
                  </a:cubicBezTo>
                  <a:cubicBezTo>
                    <a:pt x="14" y="11"/>
                    <a:pt x="20" y="5"/>
                    <a:pt x="6" y="0"/>
                  </a:cubicBezTo>
                  <a:cubicBezTo>
                    <a:pt x="0" y="19"/>
                    <a:pt x="2" y="37"/>
                    <a:pt x="24" y="3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50" name="Freeform 16"/>
            <p:cNvSpPr>
              <a:spLocks/>
            </p:cNvSpPr>
            <p:nvPr/>
          </p:nvSpPr>
          <p:spPr bwMode="auto">
            <a:xfrm>
              <a:off x="3156678" y="1808344"/>
              <a:ext cx="109538" cy="85100"/>
            </a:xfrm>
            <a:custGeom>
              <a:avLst/>
              <a:gdLst>
                <a:gd name="T0" fmla="*/ 39 w 69"/>
                <a:gd name="T1" fmla="*/ 41 h 57"/>
                <a:gd name="T2" fmla="*/ 51 w 69"/>
                <a:gd name="T3" fmla="*/ 23 h 57"/>
                <a:gd name="T4" fmla="*/ 15 w 69"/>
                <a:gd name="T5" fmla="*/ 5 h 57"/>
                <a:gd name="T6" fmla="*/ 0 w 69"/>
                <a:gd name="T7" fmla="*/ 29 h 57"/>
                <a:gd name="T8" fmla="*/ 39 w 69"/>
                <a:gd name="T9" fmla="*/ 41 h 57"/>
                <a:gd name="T10" fmla="*/ 0 60000 65536"/>
                <a:gd name="T11" fmla="*/ 0 60000 65536"/>
                <a:gd name="T12" fmla="*/ 0 60000 65536"/>
                <a:gd name="T13" fmla="*/ 0 60000 65536"/>
                <a:gd name="T14" fmla="*/ 0 60000 65536"/>
                <a:gd name="T15" fmla="*/ 0 w 69"/>
                <a:gd name="T16" fmla="*/ 0 h 57"/>
                <a:gd name="T17" fmla="*/ 69 w 69"/>
                <a:gd name="T18" fmla="*/ 57 h 57"/>
              </a:gdLst>
              <a:ahLst/>
              <a:cxnLst>
                <a:cxn ang="T10">
                  <a:pos x="T0" y="T1"/>
                </a:cxn>
                <a:cxn ang="T11">
                  <a:pos x="T2" y="T3"/>
                </a:cxn>
                <a:cxn ang="T12">
                  <a:pos x="T4" y="T5"/>
                </a:cxn>
                <a:cxn ang="T13">
                  <a:pos x="T6" y="T7"/>
                </a:cxn>
                <a:cxn ang="T14">
                  <a:pos x="T8" y="T9"/>
                </a:cxn>
              </a:cxnLst>
              <a:rect l="T15" t="T16" r="T17" b="T18"/>
              <a:pathLst>
                <a:path w="69" h="57">
                  <a:moveTo>
                    <a:pt x="39" y="41"/>
                  </a:moveTo>
                  <a:cubicBezTo>
                    <a:pt x="54" y="38"/>
                    <a:pt x="69" y="35"/>
                    <a:pt x="51" y="23"/>
                  </a:cubicBezTo>
                  <a:cubicBezTo>
                    <a:pt x="36" y="0"/>
                    <a:pt x="53" y="1"/>
                    <a:pt x="15" y="5"/>
                  </a:cubicBezTo>
                  <a:cubicBezTo>
                    <a:pt x="11" y="17"/>
                    <a:pt x="4" y="17"/>
                    <a:pt x="0" y="29"/>
                  </a:cubicBezTo>
                  <a:cubicBezTo>
                    <a:pt x="5" y="36"/>
                    <a:pt x="39" y="57"/>
                    <a:pt x="39" y="41"/>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51" name="Freeform 17"/>
            <p:cNvSpPr>
              <a:spLocks/>
            </p:cNvSpPr>
            <p:nvPr/>
          </p:nvSpPr>
          <p:spPr bwMode="auto">
            <a:xfrm>
              <a:off x="3099528" y="1902402"/>
              <a:ext cx="82550" cy="38818"/>
            </a:xfrm>
            <a:custGeom>
              <a:avLst/>
              <a:gdLst>
                <a:gd name="T0" fmla="*/ 30 w 52"/>
                <a:gd name="T1" fmla="*/ 17 h 26"/>
                <a:gd name="T2" fmla="*/ 33 w 52"/>
                <a:gd name="T3" fmla="*/ 2 h 26"/>
                <a:gd name="T4" fmla="*/ 6 w 52"/>
                <a:gd name="T5" fmla="*/ 8 h 26"/>
                <a:gd name="T6" fmla="*/ 30 w 52"/>
                <a:gd name="T7" fmla="*/ 17 h 26"/>
                <a:gd name="T8" fmla="*/ 0 60000 65536"/>
                <a:gd name="T9" fmla="*/ 0 60000 65536"/>
                <a:gd name="T10" fmla="*/ 0 60000 65536"/>
                <a:gd name="T11" fmla="*/ 0 60000 65536"/>
                <a:gd name="T12" fmla="*/ 0 w 52"/>
                <a:gd name="T13" fmla="*/ 0 h 26"/>
                <a:gd name="T14" fmla="*/ 52 w 52"/>
                <a:gd name="T15" fmla="*/ 26 h 26"/>
              </a:gdLst>
              <a:ahLst/>
              <a:cxnLst>
                <a:cxn ang="T8">
                  <a:pos x="T0" y="T1"/>
                </a:cxn>
                <a:cxn ang="T9">
                  <a:pos x="T2" y="T3"/>
                </a:cxn>
                <a:cxn ang="T10">
                  <a:pos x="T4" y="T5"/>
                </a:cxn>
                <a:cxn ang="T11">
                  <a:pos x="T6" y="T7"/>
                </a:cxn>
              </a:cxnLst>
              <a:rect l="T12" t="T13" r="T14" b="T15"/>
              <a:pathLst>
                <a:path w="52" h="26">
                  <a:moveTo>
                    <a:pt x="30" y="17"/>
                  </a:moveTo>
                  <a:cubicBezTo>
                    <a:pt x="31" y="16"/>
                    <a:pt x="52" y="7"/>
                    <a:pt x="33" y="2"/>
                  </a:cubicBezTo>
                  <a:cubicBezTo>
                    <a:pt x="27" y="0"/>
                    <a:pt x="13" y="6"/>
                    <a:pt x="6" y="8"/>
                  </a:cubicBezTo>
                  <a:cubicBezTo>
                    <a:pt x="0" y="26"/>
                    <a:pt x="17" y="19"/>
                    <a:pt x="30" y="17"/>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52" name="Freeform 18"/>
            <p:cNvSpPr>
              <a:spLocks/>
            </p:cNvSpPr>
            <p:nvPr/>
          </p:nvSpPr>
          <p:spPr bwMode="auto">
            <a:xfrm>
              <a:off x="2621690" y="1854626"/>
              <a:ext cx="212725" cy="94058"/>
            </a:xfrm>
            <a:custGeom>
              <a:avLst/>
              <a:gdLst>
                <a:gd name="T0" fmla="*/ 7 w 134"/>
                <a:gd name="T1" fmla="*/ 34 h 63"/>
                <a:gd name="T2" fmla="*/ 67 w 134"/>
                <a:gd name="T3" fmla="*/ 10 h 63"/>
                <a:gd name="T4" fmla="*/ 112 w 134"/>
                <a:gd name="T5" fmla="*/ 10 h 63"/>
                <a:gd name="T6" fmla="*/ 100 w 134"/>
                <a:gd name="T7" fmla="*/ 40 h 63"/>
                <a:gd name="T8" fmla="*/ 73 w 134"/>
                <a:gd name="T9" fmla="*/ 55 h 63"/>
                <a:gd name="T10" fmla="*/ 10 w 134"/>
                <a:gd name="T11" fmla="*/ 43 h 63"/>
                <a:gd name="T12" fmla="*/ 7 w 134"/>
                <a:gd name="T13" fmla="*/ 34 h 63"/>
                <a:gd name="T14" fmla="*/ 0 60000 65536"/>
                <a:gd name="T15" fmla="*/ 0 60000 65536"/>
                <a:gd name="T16" fmla="*/ 0 60000 65536"/>
                <a:gd name="T17" fmla="*/ 0 60000 65536"/>
                <a:gd name="T18" fmla="*/ 0 60000 65536"/>
                <a:gd name="T19" fmla="*/ 0 60000 65536"/>
                <a:gd name="T20" fmla="*/ 0 60000 65536"/>
                <a:gd name="T21" fmla="*/ 0 w 134"/>
                <a:gd name="T22" fmla="*/ 0 h 63"/>
                <a:gd name="T23" fmla="*/ 134 w 134"/>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4" h="63">
                  <a:moveTo>
                    <a:pt x="7" y="34"/>
                  </a:moveTo>
                  <a:cubicBezTo>
                    <a:pt x="15" y="10"/>
                    <a:pt x="47" y="12"/>
                    <a:pt x="67" y="10"/>
                  </a:cubicBezTo>
                  <a:cubicBezTo>
                    <a:pt x="80" y="7"/>
                    <a:pt x="102" y="0"/>
                    <a:pt x="112" y="10"/>
                  </a:cubicBezTo>
                  <a:cubicBezTo>
                    <a:pt x="134" y="32"/>
                    <a:pt x="109" y="37"/>
                    <a:pt x="100" y="40"/>
                  </a:cubicBezTo>
                  <a:cubicBezTo>
                    <a:pt x="108" y="63"/>
                    <a:pt x="96" y="58"/>
                    <a:pt x="73" y="55"/>
                  </a:cubicBezTo>
                  <a:cubicBezTo>
                    <a:pt x="45" y="48"/>
                    <a:pt x="50" y="46"/>
                    <a:pt x="10" y="43"/>
                  </a:cubicBezTo>
                  <a:cubicBezTo>
                    <a:pt x="3" y="33"/>
                    <a:pt x="0" y="34"/>
                    <a:pt x="7" y="34"/>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53" name="Freeform 19"/>
            <p:cNvSpPr>
              <a:spLocks/>
            </p:cNvSpPr>
            <p:nvPr/>
          </p:nvSpPr>
          <p:spPr bwMode="auto">
            <a:xfrm>
              <a:off x="2821715" y="1851640"/>
              <a:ext cx="112713" cy="100030"/>
            </a:xfrm>
            <a:custGeom>
              <a:avLst/>
              <a:gdLst>
                <a:gd name="T0" fmla="*/ 4 w 71"/>
                <a:gd name="T1" fmla="*/ 6 h 67"/>
                <a:gd name="T2" fmla="*/ 55 w 71"/>
                <a:gd name="T3" fmla="*/ 3 h 67"/>
                <a:gd name="T4" fmla="*/ 28 w 71"/>
                <a:gd name="T5" fmla="*/ 30 h 67"/>
                <a:gd name="T6" fmla="*/ 4 w 71"/>
                <a:gd name="T7" fmla="*/ 39 h 67"/>
                <a:gd name="T8" fmla="*/ 7 w 71"/>
                <a:gd name="T9" fmla="*/ 15 h 67"/>
                <a:gd name="T10" fmla="*/ 16 w 71"/>
                <a:gd name="T11" fmla="*/ 9 h 67"/>
                <a:gd name="T12" fmla="*/ 4 w 71"/>
                <a:gd name="T13" fmla="*/ 6 h 67"/>
                <a:gd name="T14" fmla="*/ 0 60000 65536"/>
                <a:gd name="T15" fmla="*/ 0 60000 65536"/>
                <a:gd name="T16" fmla="*/ 0 60000 65536"/>
                <a:gd name="T17" fmla="*/ 0 60000 65536"/>
                <a:gd name="T18" fmla="*/ 0 60000 65536"/>
                <a:gd name="T19" fmla="*/ 0 60000 65536"/>
                <a:gd name="T20" fmla="*/ 0 60000 65536"/>
                <a:gd name="T21" fmla="*/ 0 w 71"/>
                <a:gd name="T22" fmla="*/ 0 h 67"/>
                <a:gd name="T23" fmla="*/ 71 w 71"/>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67">
                  <a:moveTo>
                    <a:pt x="4" y="6"/>
                  </a:moveTo>
                  <a:cubicBezTo>
                    <a:pt x="26" y="0"/>
                    <a:pt x="27" y="0"/>
                    <a:pt x="55" y="3"/>
                  </a:cubicBezTo>
                  <a:cubicBezTo>
                    <a:pt x="71" y="27"/>
                    <a:pt x="47" y="27"/>
                    <a:pt x="28" y="30"/>
                  </a:cubicBezTo>
                  <a:cubicBezTo>
                    <a:pt x="27" y="34"/>
                    <a:pt x="23" y="67"/>
                    <a:pt x="4" y="39"/>
                  </a:cubicBezTo>
                  <a:cubicBezTo>
                    <a:pt x="0" y="32"/>
                    <a:pt x="4" y="22"/>
                    <a:pt x="7" y="15"/>
                  </a:cubicBezTo>
                  <a:cubicBezTo>
                    <a:pt x="8" y="12"/>
                    <a:pt x="17" y="12"/>
                    <a:pt x="16" y="9"/>
                  </a:cubicBezTo>
                  <a:cubicBezTo>
                    <a:pt x="15" y="5"/>
                    <a:pt x="8" y="7"/>
                    <a:pt x="4" y="6"/>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54" name="Freeform 20"/>
            <p:cNvSpPr>
              <a:spLocks/>
            </p:cNvSpPr>
            <p:nvPr/>
          </p:nvSpPr>
          <p:spPr bwMode="auto">
            <a:xfrm>
              <a:off x="2794728" y="1936740"/>
              <a:ext cx="134938" cy="150791"/>
            </a:xfrm>
            <a:custGeom>
              <a:avLst/>
              <a:gdLst>
                <a:gd name="T0" fmla="*/ 0 w 85"/>
                <a:gd name="T1" fmla="*/ 12 h 101"/>
                <a:gd name="T2" fmla="*/ 27 w 85"/>
                <a:gd name="T3" fmla="*/ 27 h 101"/>
                <a:gd name="T4" fmla="*/ 75 w 85"/>
                <a:gd name="T5" fmla="*/ 57 h 101"/>
                <a:gd name="T6" fmla="*/ 78 w 85"/>
                <a:gd name="T7" fmla="*/ 75 h 101"/>
                <a:gd name="T8" fmla="*/ 51 w 85"/>
                <a:gd name="T9" fmla="*/ 87 h 101"/>
                <a:gd name="T10" fmla="*/ 15 w 85"/>
                <a:gd name="T11" fmla="*/ 96 h 101"/>
                <a:gd name="T12" fmla="*/ 21 w 85"/>
                <a:gd name="T13" fmla="*/ 54 h 101"/>
                <a:gd name="T14" fmla="*/ 0 w 85"/>
                <a:gd name="T15" fmla="*/ 12 h 101"/>
                <a:gd name="T16" fmla="*/ 0 60000 65536"/>
                <a:gd name="T17" fmla="*/ 0 60000 65536"/>
                <a:gd name="T18" fmla="*/ 0 60000 65536"/>
                <a:gd name="T19" fmla="*/ 0 60000 65536"/>
                <a:gd name="T20" fmla="*/ 0 60000 65536"/>
                <a:gd name="T21" fmla="*/ 0 60000 65536"/>
                <a:gd name="T22" fmla="*/ 0 60000 65536"/>
                <a:gd name="T23" fmla="*/ 0 60000 65536"/>
                <a:gd name="T24" fmla="*/ 0 w 85"/>
                <a:gd name="T25" fmla="*/ 0 h 101"/>
                <a:gd name="T26" fmla="*/ 85 w 85"/>
                <a:gd name="T27" fmla="*/ 101 h 10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5" h="101">
                  <a:moveTo>
                    <a:pt x="0" y="12"/>
                  </a:moveTo>
                  <a:cubicBezTo>
                    <a:pt x="22" y="5"/>
                    <a:pt x="32" y="0"/>
                    <a:pt x="27" y="27"/>
                  </a:cubicBezTo>
                  <a:cubicBezTo>
                    <a:pt x="33" y="45"/>
                    <a:pt x="60" y="47"/>
                    <a:pt x="75" y="57"/>
                  </a:cubicBezTo>
                  <a:cubicBezTo>
                    <a:pt x="80" y="64"/>
                    <a:pt x="85" y="67"/>
                    <a:pt x="78" y="75"/>
                  </a:cubicBezTo>
                  <a:cubicBezTo>
                    <a:pt x="72" y="83"/>
                    <a:pt x="51" y="87"/>
                    <a:pt x="51" y="87"/>
                  </a:cubicBezTo>
                  <a:cubicBezTo>
                    <a:pt x="37" y="101"/>
                    <a:pt x="35" y="99"/>
                    <a:pt x="15" y="96"/>
                  </a:cubicBezTo>
                  <a:cubicBezTo>
                    <a:pt x="10" y="81"/>
                    <a:pt x="12" y="67"/>
                    <a:pt x="21" y="54"/>
                  </a:cubicBezTo>
                  <a:cubicBezTo>
                    <a:pt x="16" y="25"/>
                    <a:pt x="5" y="33"/>
                    <a:pt x="0" y="12"/>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55" name="Freeform 21"/>
            <p:cNvSpPr>
              <a:spLocks/>
            </p:cNvSpPr>
            <p:nvPr/>
          </p:nvSpPr>
          <p:spPr bwMode="auto">
            <a:xfrm>
              <a:off x="2910615" y="1842682"/>
              <a:ext cx="169863" cy="103016"/>
            </a:xfrm>
            <a:custGeom>
              <a:avLst/>
              <a:gdLst>
                <a:gd name="T0" fmla="*/ 23 w 107"/>
                <a:gd name="T1" fmla="*/ 18 h 69"/>
                <a:gd name="T2" fmla="*/ 44 w 107"/>
                <a:gd name="T3" fmla="*/ 0 h 69"/>
                <a:gd name="T4" fmla="*/ 59 w 107"/>
                <a:gd name="T5" fmla="*/ 24 h 69"/>
                <a:gd name="T6" fmla="*/ 92 w 107"/>
                <a:gd name="T7" fmla="*/ 33 h 69"/>
                <a:gd name="T8" fmla="*/ 98 w 107"/>
                <a:gd name="T9" fmla="*/ 54 h 69"/>
                <a:gd name="T10" fmla="*/ 89 w 107"/>
                <a:gd name="T11" fmla="*/ 57 h 69"/>
                <a:gd name="T12" fmla="*/ 71 w 107"/>
                <a:gd name="T13" fmla="*/ 69 h 69"/>
                <a:gd name="T14" fmla="*/ 29 w 107"/>
                <a:gd name="T15" fmla="*/ 63 h 69"/>
                <a:gd name="T16" fmla="*/ 14 w 107"/>
                <a:gd name="T17" fmla="*/ 48 h 69"/>
                <a:gd name="T18" fmla="*/ 23 w 107"/>
                <a:gd name="T19" fmla="*/ 18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7"/>
                <a:gd name="T31" fmla="*/ 0 h 69"/>
                <a:gd name="T32" fmla="*/ 107 w 107"/>
                <a:gd name="T33" fmla="*/ 69 h 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7" h="69">
                  <a:moveTo>
                    <a:pt x="23" y="18"/>
                  </a:moveTo>
                  <a:cubicBezTo>
                    <a:pt x="35" y="14"/>
                    <a:pt x="33" y="7"/>
                    <a:pt x="44" y="0"/>
                  </a:cubicBezTo>
                  <a:cubicBezTo>
                    <a:pt x="58" y="10"/>
                    <a:pt x="52" y="3"/>
                    <a:pt x="59" y="24"/>
                  </a:cubicBezTo>
                  <a:cubicBezTo>
                    <a:pt x="59" y="25"/>
                    <a:pt x="87" y="31"/>
                    <a:pt x="92" y="33"/>
                  </a:cubicBezTo>
                  <a:cubicBezTo>
                    <a:pt x="99" y="40"/>
                    <a:pt x="107" y="43"/>
                    <a:pt x="98" y="54"/>
                  </a:cubicBezTo>
                  <a:cubicBezTo>
                    <a:pt x="96" y="56"/>
                    <a:pt x="92" y="55"/>
                    <a:pt x="89" y="57"/>
                  </a:cubicBezTo>
                  <a:cubicBezTo>
                    <a:pt x="83" y="61"/>
                    <a:pt x="71" y="69"/>
                    <a:pt x="71" y="69"/>
                  </a:cubicBezTo>
                  <a:cubicBezTo>
                    <a:pt x="57" y="66"/>
                    <a:pt x="42" y="68"/>
                    <a:pt x="29" y="63"/>
                  </a:cubicBezTo>
                  <a:cubicBezTo>
                    <a:pt x="22" y="61"/>
                    <a:pt x="20" y="52"/>
                    <a:pt x="14" y="48"/>
                  </a:cubicBezTo>
                  <a:cubicBezTo>
                    <a:pt x="0" y="26"/>
                    <a:pt x="23" y="38"/>
                    <a:pt x="23" y="18"/>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56" name="Freeform 22"/>
            <p:cNvSpPr>
              <a:spLocks/>
            </p:cNvSpPr>
            <p:nvPr/>
          </p:nvSpPr>
          <p:spPr bwMode="auto">
            <a:xfrm>
              <a:off x="3042378" y="1829245"/>
              <a:ext cx="103188" cy="74649"/>
            </a:xfrm>
            <a:custGeom>
              <a:avLst/>
              <a:gdLst>
                <a:gd name="T0" fmla="*/ 0 w 65"/>
                <a:gd name="T1" fmla="*/ 18 h 50"/>
                <a:gd name="T2" fmla="*/ 21 w 65"/>
                <a:gd name="T3" fmla="*/ 15 h 50"/>
                <a:gd name="T4" fmla="*/ 24 w 65"/>
                <a:gd name="T5" fmla="*/ 6 h 50"/>
                <a:gd name="T6" fmla="*/ 42 w 65"/>
                <a:gd name="T7" fmla="*/ 0 h 50"/>
                <a:gd name="T8" fmla="*/ 63 w 65"/>
                <a:gd name="T9" fmla="*/ 30 h 50"/>
                <a:gd name="T10" fmla="*/ 30 w 65"/>
                <a:gd name="T11" fmla="*/ 45 h 50"/>
                <a:gd name="T12" fmla="*/ 9 w 65"/>
                <a:gd name="T13" fmla="*/ 36 h 50"/>
                <a:gd name="T14" fmla="*/ 0 w 65"/>
                <a:gd name="T15" fmla="*/ 18 h 50"/>
                <a:gd name="T16" fmla="*/ 0 60000 65536"/>
                <a:gd name="T17" fmla="*/ 0 60000 65536"/>
                <a:gd name="T18" fmla="*/ 0 60000 65536"/>
                <a:gd name="T19" fmla="*/ 0 60000 65536"/>
                <a:gd name="T20" fmla="*/ 0 60000 65536"/>
                <a:gd name="T21" fmla="*/ 0 60000 65536"/>
                <a:gd name="T22" fmla="*/ 0 60000 65536"/>
                <a:gd name="T23" fmla="*/ 0 60000 65536"/>
                <a:gd name="T24" fmla="*/ 0 w 65"/>
                <a:gd name="T25" fmla="*/ 0 h 50"/>
                <a:gd name="T26" fmla="*/ 65 w 65"/>
                <a:gd name="T27" fmla="*/ 50 h 5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5" h="50">
                  <a:moveTo>
                    <a:pt x="0" y="18"/>
                  </a:moveTo>
                  <a:cubicBezTo>
                    <a:pt x="7" y="17"/>
                    <a:pt x="15" y="18"/>
                    <a:pt x="21" y="15"/>
                  </a:cubicBezTo>
                  <a:cubicBezTo>
                    <a:pt x="24" y="14"/>
                    <a:pt x="21" y="8"/>
                    <a:pt x="24" y="6"/>
                  </a:cubicBezTo>
                  <a:cubicBezTo>
                    <a:pt x="29" y="2"/>
                    <a:pt x="42" y="0"/>
                    <a:pt x="42" y="0"/>
                  </a:cubicBezTo>
                  <a:cubicBezTo>
                    <a:pt x="50" y="12"/>
                    <a:pt x="51" y="22"/>
                    <a:pt x="63" y="30"/>
                  </a:cubicBezTo>
                  <a:cubicBezTo>
                    <a:pt x="42" y="44"/>
                    <a:pt x="65" y="50"/>
                    <a:pt x="30" y="45"/>
                  </a:cubicBezTo>
                  <a:cubicBezTo>
                    <a:pt x="24" y="41"/>
                    <a:pt x="15" y="41"/>
                    <a:pt x="9" y="36"/>
                  </a:cubicBezTo>
                  <a:cubicBezTo>
                    <a:pt x="4" y="32"/>
                    <a:pt x="4" y="24"/>
                    <a:pt x="0" y="18"/>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57" name="Freeform 23"/>
            <p:cNvSpPr>
              <a:spLocks/>
            </p:cNvSpPr>
            <p:nvPr/>
          </p:nvSpPr>
          <p:spPr bwMode="auto">
            <a:xfrm>
              <a:off x="3170965" y="1891951"/>
              <a:ext cx="119063" cy="62705"/>
            </a:xfrm>
            <a:custGeom>
              <a:avLst/>
              <a:gdLst>
                <a:gd name="T0" fmla="*/ 0 w 75"/>
                <a:gd name="T1" fmla="*/ 12 h 42"/>
                <a:gd name="T2" fmla="*/ 30 w 75"/>
                <a:gd name="T3" fmla="*/ 0 h 42"/>
                <a:gd name="T4" fmla="*/ 57 w 75"/>
                <a:gd name="T5" fmla="*/ 3 h 42"/>
                <a:gd name="T6" fmla="*/ 75 w 75"/>
                <a:gd name="T7" fmla="*/ 30 h 42"/>
                <a:gd name="T8" fmla="*/ 18 w 75"/>
                <a:gd name="T9" fmla="*/ 30 h 42"/>
                <a:gd name="T10" fmla="*/ 0 w 75"/>
                <a:gd name="T11" fmla="*/ 12 h 42"/>
                <a:gd name="T12" fmla="*/ 0 60000 65536"/>
                <a:gd name="T13" fmla="*/ 0 60000 65536"/>
                <a:gd name="T14" fmla="*/ 0 60000 65536"/>
                <a:gd name="T15" fmla="*/ 0 60000 65536"/>
                <a:gd name="T16" fmla="*/ 0 60000 65536"/>
                <a:gd name="T17" fmla="*/ 0 60000 65536"/>
                <a:gd name="T18" fmla="*/ 0 w 75"/>
                <a:gd name="T19" fmla="*/ 0 h 42"/>
                <a:gd name="T20" fmla="*/ 75 w 75"/>
                <a:gd name="T21" fmla="*/ 42 h 42"/>
              </a:gdLst>
              <a:ahLst/>
              <a:cxnLst>
                <a:cxn ang="T12">
                  <a:pos x="T0" y="T1"/>
                </a:cxn>
                <a:cxn ang="T13">
                  <a:pos x="T2" y="T3"/>
                </a:cxn>
                <a:cxn ang="T14">
                  <a:pos x="T4" y="T5"/>
                </a:cxn>
                <a:cxn ang="T15">
                  <a:pos x="T6" y="T7"/>
                </a:cxn>
                <a:cxn ang="T16">
                  <a:pos x="T8" y="T9"/>
                </a:cxn>
                <a:cxn ang="T17">
                  <a:pos x="T10" y="T11"/>
                </a:cxn>
              </a:cxnLst>
              <a:rect l="T18" t="T19" r="T20" b="T21"/>
              <a:pathLst>
                <a:path w="75" h="42">
                  <a:moveTo>
                    <a:pt x="0" y="12"/>
                  </a:moveTo>
                  <a:cubicBezTo>
                    <a:pt x="11" y="8"/>
                    <a:pt x="20" y="7"/>
                    <a:pt x="30" y="0"/>
                  </a:cubicBezTo>
                  <a:cubicBezTo>
                    <a:pt x="39" y="1"/>
                    <a:pt x="48" y="0"/>
                    <a:pt x="57" y="3"/>
                  </a:cubicBezTo>
                  <a:cubicBezTo>
                    <a:pt x="70" y="8"/>
                    <a:pt x="59" y="25"/>
                    <a:pt x="75" y="30"/>
                  </a:cubicBezTo>
                  <a:cubicBezTo>
                    <a:pt x="57" y="42"/>
                    <a:pt x="38" y="35"/>
                    <a:pt x="18" y="30"/>
                  </a:cubicBezTo>
                  <a:cubicBezTo>
                    <a:pt x="5" y="21"/>
                    <a:pt x="11" y="27"/>
                    <a:pt x="0" y="12"/>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58" name="Freeform 24"/>
            <p:cNvSpPr>
              <a:spLocks/>
            </p:cNvSpPr>
            <p:nvPr/>
          </p:nvSpPr>
          <p:spPr bwMode="auto">
            <a:xfrm>
              <a:off x="2999515" y="2111419"/>
              <a:ext cx="161925" cy="165721"/>
            </a:xfrm>
            <a:custGeom>
              <a:avLst/>
              <a:gdLst>
                <a:gd name="T0" fmla="*/ 0 w 102"/>
                <a:gd name="T1" fmla="*/ 57 h 111"/>
                <a:gd name="T2" fmla="*/ 30 w 102"/>
                <a:gd name="T3" fmla="*/ 54 h 111"/>
                <a:gd name="T4" fmla="*/ 51 w 102"/>
                <a:gd name="T5" fmla="*/ 111 h 111"/>
                <a:gd name="T6" fmla="*/ 54 w 102"/>
                <a:gd name="T7" fmla="*/ 75 h 111"/>
                <a:gd name="T8" fmla="*/ 72 w 102"/>
                <a:gd name="T9" fmla="*/ 69 h 111"/>
                <a:gd name="T10" fmla="*/ 84 w 102"/>
                <a:gd name="T11" fmla="*/ 45 h 111"/>
                <a:gd name="T12" fmla="*/ 102 w 102"/>
                <a:gd name="T13" fmla="*/ 39 h 111"/>
                <a:gd name="T14" fmla="*/ 81 w 102"/>
                <a:gd name="T15" fmla="*/ 0 h 111"/>
                <a:gd name="T16" fmla="*/ 18 w 102"/>
                <a:gd name="T17" fmla="*/ 42 h 111"/>
                <a:gd name="T18" fmla="*/ 0 w 102"/>
                <a:gd name="T19" fmla="*/ 57 h 1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2"/>
                <a:gd name="T31" fmla="*/ 0 h 111"/>
                <a:gd name="T32" fmla="*/ 102 w 102"/>
                <a:gd name="T33" fmla="*/ 111 h 1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2" h="111">
                  <a:moveTo>
                    <a:pt x="0" y="57"/>
                  </a:moveTo>
                  <a:cubicBezTo>
                    <a:pt x="12" y="54"/>
                    <a:pt x="18" y="50"/>
                    <a:pt x="30" y="54"/>
                  </a:cubicBezTo>
                  <a:cubicBezTo>
                    <a:pt x="38" y="77"/>
                    <a:pt x="29" y="96"/>
                    <a:pt x="51" y="111"/>
                  </a:cubicBezTo>
                  <a:cubicBezTo>
                    <a:pt x="52" y="99"/>
                    <a:pt x="49" y="86"/>
                    <a:pt x="54" y="75"/>
                  </a:cubicBezTo>
                  <a:cubicBezTo>
                    <a:pt x="57" y="69"/>
                    <a:pt x="72" y="69"/>
                    <a:pt x="72" y="69"/>
                  </a:cubicBezTo>
                  <a:cubicBezTo>
                    <a:pt x="74" y="57"/>
                    <a:pt x="73" y="51"/>
                    <a:pt x="84" y="45"/>
                  </a:cubicBezTo>
                  <a:cubicBezTo>
                    <a:pt x="90" y="42"/>
                    <a:pt x="102" y="39"/>
                    <a:pt x="102" y="39"/>
                  </a:cubicBezTo>
                  <a:cubicBezTo>
                    <a:pt x="98" y="26"/>
                    <a:pt x="85" y="13"/>
                    <a:pt x="81" y="0"/>
                  </a:cubicBezTo>
                  <a:cubicBezTo>
                    <a:pt x="58" y="8"/>
                    <a:pt x="42" y="34"/>
                    <a:pt x="18" y="42"/>
                  </a:cubicBezTo>
                  <a:cubicBezTo>
                    <a:pt x="9" y="45"/>
                    <a:pt x="0" y="46"/>
                    <a:pt x="0" y="57"/>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59" name="Freeform 25"/>
            <p:cNvSpPr>
              <a:spLocks/>
            </p:cNvSpPr>
            <p:nvPr/>
          </p:nvSpPr>
          <p:spPr bwMode="auto">
            <a:xfrm>
              <a:off x="2901090" y="1930768"/>
              <a:ext cx="60325" cy="77635"/>
            </a:xfrm>
            <a:custGeom>
              <a:avLst/>
              <a:gdLst>
                <a:gd name="T0" fmla="*/ 38 w 38"/>
                <a:gd name="T1" fmla="*/ 28 h 52"/>
                <a:gd name="T2" fmla="*/ 6 w 38"/>
                <a:gd name="T3" fmla="*/ 0 h 52"/>
                <a:gd name="T4" fmla="*/ 10 w 38"/>
                <a:gd name="T5" fmla="*/ 52 h 52"/>
                <a:gd name="T6" fmla="*/ 38 w 38"/>
                <a:gd name="T7" fmla="*/ 28 h 52"/>
                <a:gd name="T8" fmla="*/ 0 60000 65536"/>
                <a:gd name="T9" fmla="*/ 0 60000 65536"/>
                <a:gd name="T10" fmla="*/ 0 60000 65536"/>
                <a:gd name="T11" fmla="*/ 0 60000 65536"/>
                <a:gd name="T12" fmla="*/ 0 w 38"/>
                <a:gd name="T13" fmla="*/ 0 h 52"/>
                <a:gd name="T14" fmla="*/ 38 w 38"/>
                <a:gd name="T15" fmla="*/ 52 h 52"/>
              </a:gdLst>
              <a:ahLst/>
              <a:cxnLst>
                <a:cxn ang="T8">
                  <a:pos x="T0" y="T1"/>
                </a:cxn>
                <a:cxn ang="T9">
                  <a:pos x="T2" y="T3"/>
                </a:cxn>
                <a:cxn ang="T10">
                  <a:pos x="T4" y="T5"/>
                </a:cxn>
                <a:cxn ang="T11">
                  <a:pos x="T6" y="T7"/>
                </a:cxn>
              </a:cxnLst>
              <a:rect l="T12" t="T13" r="T14" b="T15"/>
              <a:pathLst>
                <a:path w="38" h="52">
                  <a:moveTo>
                    <a:pt x="38" y="28"/>
                  </a:moveTo>
                  <a:cubicBezTo>
                    <a:pt x="29" y="14"/>
                    <a:pt x="22" y="5"/>
                    <a:pt x="6" y="0"/>
                  </a:cubicBezTo>
                  <a:cubicBezTo>
                    <a:pt x="0" y="18"/>
                    <a:pt x="4" y="34"/>
                    <a:pt x="10" y="52"/>
                  </a:cubicBezTo>
                  <a:cubicBezTo>
                    <a:pt x="19" y="38"/>
                    <a:pt x="27" y="39"/>
                    <a:pt x="38" y="28"/>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60" name="Freeform 26"/>
            <p:cNvSpPr>
              <a:spLocks/>
            </p:cNvSpPr>
            <p:nvPr/>
          </p:nvSpPr>
          <p:spPr bwMode="auto">
            <a:xfrm>
              <a:off x="5122003" y="1862091"/>
              <a:ext cx="2800350" cy="794266"/>
            </a:xfrm>
            <a:custGeom>
              <a:avLst/>
              <a:gdLst>
                <a:gd name="T0" fmla="*/ 1731 w 1764"/>
                <a:gd name="T1" fmla="*/ 150 h 532"/>
                <a:gd name="T2" fmla="*/ 1763 w 1764"/>
                <a:gd name="T3" fmla="*/ 190 h 532"/>
                <a:gd name="T4" fmla="*/ 1699 w 1764"/>
                <a:gd name="T5" fmla="*/ 230 h 532"/>
                <a:gd name="T6" fmla="*/ 1719 w 1764"/>
                <a:gd name="T7" fmla="*/ 334 h 532"/>
                <a:gd name="T8" fmla="*/ 1651 w 1764"/>
                <a:gd name="T9" fmla="*/ 330 h 532"/>
                <a:gd name="T10" fmla="*/ 1647 w 1764"/>
                <a:gd name="T11" fmla="*/ 242 h 532"/>
                <a:gd name="T12" fmla="*/ 1591 w 1764"/>
                <a:gd name="T13" fmla="*/ 238 h 532"/>
                <a:gd name="T14" fmla="*/ 1523 w 1764"/>
                <a:gd name="T15" fmla="*/ 262 h 532"/>
                <a:gd name="T16" fmla="*/ 1451 w 1764"/>
                <a:gd name="T17" fmla="*/ 238 h 532"/>
                <a:gd name="T18" fmla="*/ 1407 w 1764"/>
                <a:gd name="T19" fmla="*/ 282 h 532"/>
                <a:gd name="T20" fmla="*/ 1419 w 1764"/>
                <a:gd name="T21" fmla="*/ 322 h 532"/>
                <a:gd name="T22" fmla="*/ 1503 w 1764"/>
                <a:gd name="T23" fmla="*/ 358 h 532"/>
                <a:gd name="T24" fmla="*/ 1519 w 1764"/>
                <a:gd name="T25" fmla="*/ 418 h 532"/>
                <a:gd name="T26" fmla="*/ 1527 w 1764"/>
                <a:gd name="T27" fmla="*/ 486 h 532"/>
                <a:gd name="T28" fmla="*/ 1459 w 1764"/>
                <a:gd name="T29" fmla="*/ 422 h 532"/>
                <a:gd name="T30" fmla="*/ 1343 w 1764"/>
                <a:gd name="T31" fmla="*/ 398 h 532"/>
                <a:gd name="T32" fmla="*/ 1231 w 1764"/>
                <a:gd name="T33" fmla="*/ 330 h 532"/>
                <a:gd name="T34" fmla="*/ 1139 w 1764"/>
                <a:gd name="T35" fmla="*/ 390 h 532"/>
                <a:gd name="T36" fmla="*/ 1079 w 1764"/>
                <a:gd name="T37" fmla="*/ 386 h 532"/>
                <a:gd name="T38" fmla="*/ 1055 w 1764"/>
                <a:gd name="T39" fmla="*/ 294 h 532"/>
                <a:gd name="T40" fmla="*/ 995 w 1764"/>
                <a:gd name="T41" fmla="*/ 374 h 532"/>
                <a:gd name="T42" fmla="*/ 911 w 1764"/>
                <a:gd name="T43" fmla="*/ 390 h 532"/>
                <a:gd name="T44" fmla="*/ 815 w 1764"/>
                <a:gd name="T45" fmla="*/ 390 h 532"/>
                <a:gd name="T46" fmla="*/ 655 w 1764"/>
                <a:gd name="T47" fmla="*/ 330 h 532"/>
                <a:gd name="T48" fmla="*/ 555 w 1764"/>
                <a:gd name="T49" fmla="*/ 310 h 532"/>
                <a:gd name="T50" fmla="*/ 343 w 1764"/>
                <a:gd name="T51" fmla="*/ 358 h 532"/>
                <a:gd name="T52" fmla="*/ 327 w 1764"/>
                <a:gd name="T53" fmla="*/ 442 h 532"/>
                <a:gd name="T54" fmla="*/ 331 w 1764"/>
                <a:gd name="T55" fmla="*/ 530 h 532"/>
                <a:gd name="T56" fmla="*/ 191 w 1764"/>
                <a:gd name="T57" fmla="*/ 470 h 532"/>
                <a:gd name="T58" fmla="*/ 107 w 1764"/>
                <a:gd name="T59" fmla="*/ 354 h 532"/>
                <a:gd name="T60" fmla="*/ 59 w 1764"/>
                <a:gd name="T61" fmla="*/ 298 h 532"/>
                <a:gd name="T62" fmla="*/ 47 w 1764"/>
                <a:gd name="T63" fmla="*/ 206 h 532"/>
                <a:gd name="T64" fmla="*/ 7 w 1764"/>
                <a:gd name="T65" fmla="*/ 98 h 532"/>
                <a:gd name="T66" fmla="*/ 123 w 1764"/>
                <a:gd name="T67" fmla="*/ 142 h 532"/>
                <a:gd name="T68" fmla="*/ 127 w 1764"/>
                <a:gd name="T69" fmla="*/ 174 h 532"/>
                <a:gd name="T70" fmla="*/ 167 w 1764"/>
                <a:gd name="T71" fmla="*/ 150 h 532"/>
                <a:gd name="T72" fmla="*/ 191 w 1764"/>
                <a:gd name="T73" fmla="*/ 130 h 532"/>
                <a:gd name="T74" fmla="*/ 331 w 1764"/>
                <a:gd name="T75" fmla="*/ 114 h 532"/>
                <a:gd name="T76" fmla="*/ 415 w 1764"/>
                <a:gd name="T77" fmla="*/ 114 h 532"/>
                <a:gd name="T78" fmla="*/ 479 w 1764"/>
                <a:gd name="T79" fmla="*/ 134 h 532"/>
                <a:gd name="T80" fmla="*/ 479 w 1764"/>
                <a:gd name="T81" fmla="*/ 158 h 532"/>
                <a:gd name="T82" fmla="*/ 539 w 1764"/>
                <a:gd name="T83" fmla="*/ 122 h 532"/>
                <a:gd name="T84" fmla="*/ 587 w 1764"/>
                <a:gd name="T85" fmla="*/ 110 h 532"/>
                <a:gd name="T86" fmla="*/ 703 w 1764"/>
                <a:gd name="T87" fmla="*/ 14 h 532"/>
                <a:gd name="T88" fmla="*/ 827 w 1764"/>
                <a:gd name="T89" fmla="*/ 34 h 532"/>
                <a:gd name="T90" fmla="*/ 795 w 1764"/>
                <a:gd name="T91" fmla="*/ 78 h 532"/>
                <a:gd name="T92" fmla="*/ 1079 w 1764"/>
                <a:gd name="T93" fmla="*/ 78 h 532"/>
                <a:gd name="T94" fmla="*/ 1059 w 1764"/>
                <a:gd name="T95" fmla="*/ 34 h 532"/>
                <a:gd name="T96" fmla="*/ 1159 w 1764"/>
                <a:gd name="T97" fmla="*/ 38 h 532"/>
                <a:gd name="T98" fmla="*/ 1287 w 1764"/>
                <a:gd name="T99" fmla="*/ 66 h 532"/>
                <a:gd name="T100" fmla="*/ 1531 w 1764"/>
                <a:gd name="T101" fmla="*/ 98 h 53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764"/>
                <a:gd name="T154" fmla="*/ 0 h 532"/>
                <a:gd name="T155" fmla="*/ 1764 w 1764"/>
                <a:gd name="T156" fmla="*/ 532 h 53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764" h="532">
                  <a:moveTo>
                    <a:pt x="1611" y="90"/>
                  </a:moveTo>
                  <a:cubicBezTo>
                    <a:pt x="1633" y="97"/>
                    <a:pt x="1650" y="113"/>
                    <a:pt x="1671" y="122"/>
                  </a:cubicBezTo>
                  <a:cubicBezTo>
                    <a:pt x="1692" y="131"/>
                    <a:pt x="1712" y="137"/>
                    <a:pt x="1731" y="150"/>
                  </a:cubicBezTo>
                  <a:cubicBezTo>
                    <a:pt x="1725" y="152"/>
                    <a:pt x="1710" y="153"/>
                    <a:pt x="1715" y="166"/>
                  </a:cubicBezTo>
                  <a:cubicBezTo>
                    <a:pt x="1719" y="177"/>
                    <a:pt x="1753" y="178"/>
                    <a:pt x="1755" y="178"/>
                  </a:cubicBezTo>
                  <a:cubicBezTo>
                    <a:pt x="1758" y="182"/>
                    <a:pt x="1764" y="185"/>
                    <a:pt x="1763" y="190"/>
                  </a:cubicBezTo>
                  <a:cubicBezTo>
                    <a:pt x="1762" y="194"/>
                    <a:pt x="1752" y="190"/>
                    <a:pt x="1751" y="194"/>
                  </a:cubicBezTo>
                  <a:cubicBezTo>
                    <a:pt x="1733" y="243"/>
                    <a:pt x="1764" y="228"/>
                    <a:pt x="1735" y="238"/>
                  </a:cubicBezTo>
                  <a:cubicBezTo>
                    <a:pt x="1723" y="236"/>
                    <a:pt x="1711" y="229"/>
                    <a:pt x="1699" y="230"/>
                  </a:cubicBezTo>
                  <a:cubicBezTo>
                    <a:pt x="1691" y="231"/>
                    <a:pt x="1675" y="238"/>
                    <a:pt x="1675" y="238"/>
                  </a:cubicBezTo>
                  <a:cubicBezTo>
                    <a:pt x="1658" y="264"/>
                    <a:pt x="1681" y="262"/>
                    <a:pt x="1699" y="274"/>
                  </a:cubicBezTo>
                  <a:cubicBezTo>
                    <a:pt x="1706" y="294"/>
                    <a:pt x="1712" y="314"/>
                    <a:pt x="1719" y="334"/>
                  </a:cubicBezTo>
                  <a:cubicBezTo>
                    <a:pt x="1722" y="342"/>
                    <a:pt x="1727" y="358"/>
                    <a:pt x="1727" y="358"/>
                  </a:cubicBezTo>
                  <a:cubicBezTo>
                    <a:pt x="1723" y="385"/>
                    <a:pt x="1725" y="395"/>
                    <a:pt x="1699" y="386"/>
                  </a:cubicBezTo>
                  <a:cubicBezTo>
                    <a:pt x="1694" y="354"/>
                    <a:pt x="1682" y="340"/>
                    <a:pt x="1651" y="330"/>
                  </a:cubicBezTo>
                  <a:cubicBezTo>
                    <a:pt x="1632" y="302"/>
                    <a:pt x="1643" y="311"/>
                    <a:pt x="1623" y="298"/>
                  </a:cubicBezTo>
                  <a:cubicBezTo>
                    <a:pt x="1618" y="290"/>
                    <a:pt x="1612" y="282"/>
                    <a:pt x="1607" y="274"/>
                  </a:cubicBezTo>
                  <a:cubicBezTo>
                    <a:pt x="1599" y="262"/>
                    <a:pt x="1640" y="246"/>
                    <a:pt x="1647" y="242"/>
                  </a:cubicBezTo>
                  <a:cubicBezTo>
                    <a:pt x="1663" y="218"/>
                    <a:pt x="1653" y="241"/>
                    <a:pt x="1631" y="234"/>
                  </a:cubicBezTo>
                  <a:cubicBezTo>
                    <a:pt x="1630" y="226"/>
                    <a:pt x="1623" y="174"/>
                    <a:pt x="1611" y="210"/>
                  </a:cubicBezTo>
                  <a:cubicBezTo>
                    <a:pt x="1620" y="238"/>
                    <a:pt x="1622" y="244"/>
                    <a:pt x="1591" y="238"/>
                  </a:cubicBezTo>
                  <a:cubicBezTo>
                    <a:pt x="1584" y="204"/>
                    <a:pt x="1577" y="205"/>
                    <a:pt x="1551" y="222"/>
                  </a:cubicBezTo>
                  <a:cubicBezTo>
                    <a:pt x="1557" y="241"/>
                    <a:pt x="1582" y="256"/>
                    <a:pt x="1551" y="266"/>
                  </a:cubicBezTo>
                  <a:cubicBezTo>
                    <a:pt x="1542" y="265"/>
                    <a:pt x="1532" y="266"/>
                    <a:pt x="1523" y="262"/>
                  </a:cubicBezTo>
                  <a:cubicBezTo>
                    <a:pt x="1492" y="248"/>
                    <a:pt x="1547" y="244"/>
                    <a:pt x="1495" y="254"/>
                  </a:cubicBezTo>
                  <a:cubicBezTo>
                    <a:pt x="1482" y="253"/>
                    <a:pt x="1468" y="255"/>
                    <a:pt x="1455" y="250"/>
                  </a:cubicBezTo>
                  <a:cubicBezTo>
                    <a:pt x="1451" y="249"/>
                    <a:pt x="1455" y="239"/>
                    <a:pt x="1451" y="238"/>
                  </a:cubicBezTo>
                  <a:cubicBezTo>
                    <a:pt x="1445" y="236"/>
                    <a:pt x="1438" y="241"/>
                    <a:pt x="1431" y="242"/>
                  </a:cubicBezTo>
                  <a:cubicBezTo>
                    <a:pt x="1426" y="250"/>
                    <a:pt x="1416" y="254"/>
                    <a:pt x="1411" y="262"/>
                  </a:cubicBezTo>
                  <a:cubicBezTo>
                    <a:pt x="1408" y="268"/>
                    <a:pt x="1409" y="276"/>
                    <a:pt x="1407" y="282"/>
                  </a:cubicBezTo>
                  <a:cubicBezTo>
                    <a:pt x="1405" y="287"/>
                    <a:pt x="1401" y="290"/>
                    <a:pt x="1399" y="294"/>
                  </a:cubicBezTo>
                  <a:cubicBezTo>
                    <a:pt x="1397" y="298"/>
                    <a:pt x="1396" y="302"/>
                    <a:pt x="1395" y="306"/>
                  </a:cubicBezTo>
                  <a:cubicBezTo>
                    <a:pt x="1403" y="311"/>
                    <a:pt x="1411" y="317"/>
                    <a:pt x="1419" y="322"/>
                  </a:cubicBezTo>
                  <a:cubicBezTo>
                    <a:pt x="1423" y="325"/>
                    <a:pt x="1431" y="330"/>
                    <a:pt x="1431" y="330"/>
                  </a:cubicBezTo>
                  <a:cubicBezTo>
                    <a:pt x="1452" y="316"/>
                    <a:pt x="1474" y="320"/>
                    <a:pt x="1495" y="334"/>
                  </a:cubicBezTo>
                  <a:cubicBezTo>
                    <a:pt x="1498" y="342"/>
                    <a:pt x="1500" y="350"/>
                    <a:pt x="1503" y="358"/>
                  </a:cubicBezTo>
                  <a:cubicBezTo>
                    <a:pt x="1504" y="362"/>
                    <a:pt x="1507" y="370"/>
                    <a:pt x="1507" y="370"/>
                  </a:cubicBezTo>
                  <a:cubicBezTo>
                    <a:pt x="1508" y="382"/>
                    <a:pt x="1508" y="394"/>
                    <a:pt x="1511" y="406"/>
                  </a:cubicBezTo>
                  <a:cubicBezTo>
                    <a:pt x="1512" y="411"/>
                    <a:pt x="1517" y="414"/>
                    <a:pt x="1519" y="418"/>
                  </a:cubicBezTo>
                  <a:cubicBezTo>
                    <a:pt x="1522" y="426"/>
                    <a:pt x="1524" y="434"/>
                    <a:pt x="1527" y="442"/>
                  </a:cubicBezTo>
                  <a:cubicBezTo>
                    <a:pt x="1528" y="446"/>
                    <a:pt x="1531" y="454"/>
                    <a:pt x="1531" y="454"/>
                  </a:cubicBezTo>
                  <a:cubicBezTo>
                    <a:pt x="1530" y="465"/>
                    <a:pt x="1531" y="476"/>
                    <a:pt x="1527" y="486"/>
                  </a:cubicBezTo>
                  <a:cubicBezTo>
                    <a:pt x="1522" y="498"/>
                    <a:pt x="1491" y="502"/>
                    <a:pt x="1491" y="502"/>
                  </a:cubicBezTo>
                  <a:cubicBezTo>
                    <a:pt x="1475" y="497"/>
                    <a:pt x="1468" y="494"/>
                    <a:pt x="1463" y="478"/>
                  </a:cubicBezTo>
                  <a:cubicBezTo>
                    <a:pt x="1462" y="459"/>
                    <a:pt x="1474" y="433"/>
                    <a:pt x="1459" y="422"/>
                  </a:cubicBezTo>
                  <a:cubicBezTo>
                    <a:pt x="1439" y="407"/>
                    <a:pt x="1408" y="423"/>
                    <a:pt x="1383" y="418"/>
                  </a:cubicBezTo>
                  <a:cubicBezTo>
                    <a:pt x="1377" y="417"/>
                    <a:pt x="1376" y="409"/>
                    <a:pt x="1371" y="406"/>
                  </a:cubicBezTo>
                  <a:cubicBezTo>
                    <a:pt x="1368" y="404"/>
                    <a:pt x="1345" y="399"/>
                    <a:pt x="1343" y="398"/>
                  </a:cubicBezTo>
                  <a:cubicBezTo>
                    <a:pt x="1330" y="389"/>
                    <a:pt x="1324" y="381"/>
                    <a:pt x="1311" y="374"/>
                  </a:cubicBezTo>
                  <a:cubicBezTo>
                    <a:pt x="1303" y="369"/>
                    <a:pt x="1287" y="358"/>
                    <a:pt x="1287" y="358"/>
                  </a:cubicBezTo>
                  <a:cubicBezTo>
                    <a:pt x="1264" y="323"/>
                    <a:pt x="1281" y="335"/>
                    <a:pt x="1231" y="330"/>
                  </a:cubicBezTo>
                  <a:cubicBezTo>
                    <a:pt x="1199" y="336"/>
                    <a:pt x="1215" y="326"/>
                    <a:pt x="1215" y="358"/>
                  </a:cubicBezTo>
                  <a:cubicBezTo>
                    <a:pt x="1215" y="370"/>
                    <a:pt x="1212" y="382"/>
                    <a:pt x="1211" y="394"/>
                  </a:cubicBezTo>
                  <a:cubicBezTo>
                    <a:pt x="1185" y="390"/>
                    <a:pt x="1165" y="384"/>
                    <a:pt x="1139" y="390"/>
                  </a:cubicBezTo>
                  <a:cubicBezTo>
                    <a:pt x="1131" y="392"/>
                    <a:pt x="1115" y="398"/>
                    <a:pt x="1115" y="398"/>
                  </a:cubicBezTo>
                  <a:cubicBezTo>
                    <a:pt x="1107" y="397"/>
                    <a:pt x="1099" y="397"/>
                    <a:pt x="1091" y="394"/>
                  </a:cubicBezTo>
                  <a:cubicBezTo>
                    <a:pt x="1086" y="392"/>
                    <a:pt x="1084" y="388"/>
                    <a:pt x="1079" y="386"/>
                  </a:cubicBezTo>
                  <a:cubicBezTo>
                    <a:pt x="1069" y="382"/>
                    <a:pt x="1047" y="378"/>
                    <a:pt x="1047" y="378"/>
                  </a:cubicBezTo>
                  <a:cubicBezTo>
                    <a:pt x="1063" y="367"/>
                    <a:pt x="1062" y="360"/>
                    <a:pt x="1067" y="342"/>
                  </a:cubicBezTo>
                  <a:cubicBezTo>
                    <a:pt x="1065" y="320"/>
                    <a:pt x="1065" y="294"/>
                    <a:pt x="1055" y="294"/>
                  </a:cubicBezTo>
                  <a:cubicBezTo>
                    <a:pt x="1050" y="294"/>
                    <a:pt x="1044" y="315"/>
                    <a:pt x="1043" y="318"/>
                  </a:cubicBezTo>
                  <a:cubicBezTo>
                    <a:pt x="1038" y="341"/>
                    <a:pt x="1032" y="358"/>
                    <a:pt x="1019" y="378"/>
                  </a:cubicBezTo>
                  <a:cubicBezTo>
                    <a:pt x="1011" y="377"/>
                    <a:pt x="1003" y="376"/>
                    <a:pt x="995" y="374"/>
                  </a:cubicBezTo>
                  <a:cubicBezTo>
                    <a:pt x="987" y="372"/>
                    <a:pt x="971" y="366"/>
                    <a:pt x="971" y="366"/>
                  </a:cubicBezTo>
                  <a:cubicBezTo>
                    <a:pt x="962" y="367"/>
                    <a:pt x="950" y="364"/>
                    <a:pt x="943" y="370"/>
                  </a:cubicBezTo>
                  <a:cubicBezTo>
                    <a:pt x="910" y="399"/>
                    <a:pt x="980" y="400"/>
                    <a:pt x="911" y="390"/>
                  </a:cubicBezTo>
                  <a:cubicBezTo>
                    <a:pt x="889" y="383"/>
                    <a:pt x="888" y="380"/>
                    <a:pt x="855" y="390"/>
                  </a:cubicBezTo>
                  <a:cubicBezTo>
                    <a:pt x="846" y="393"/>
                    <a:pt x="831" y="406"/>
                    <a:pt x="831" y="406"/>
                  </a:cubicBezTo>
                  <a:cubicBezTo>
                    <a:pt x="799" y="395"/>
                    <a:pt x="836" y="411"/>
                    <a:pt x="815" y="390"/>
                  </a:cubicBezTo>
                  <a:cubicBezTo>
                    <a:pt x="806" y="381"/>
                    <a:pt x="791" y="384"/>
                    <a:pt x="779" y="382"/>
                  </a:cubicBezTo>
                  <a:cubicBezTo>
                    <a:pt x="749" y="362"/>
                    <a:pt x="713" y="378"/>
                    <a:pt x="683" y="358"/>
                  </a:cubicBezTo>
                  <a:cubicBezTo>
                    <a:pt x="679" y="345"/>
                    <a:pt x="655" y="330"/>
                    <a:pt x="655" y="330"/>
                  </a:cubicBezTo>
                  <a:cubicBezTo>
                    <a:pt x="645" y="299"/>
                    <a:pt x="633" y="324"/>
                    <a:pt x="619" y="338"/>
                  </a:cubicBezTo>
                  <a:cubicBezTo>
                    <a:pt x="584" y="315"/>
                    <a:pt x="608" y="327"/>
                    <a:pt x="579" y="318"/>
                  </a:cubicBezTo>
                  <a:cubicBezTo>
                    <a:pt x="571" y="316"/>
                    <a:pt x="555" y="310"/>
                    <a:pt x="555" y="310"/>
                  </a:cubicBezTo>
                  <a:cubicBezTo>
                    <a:pt x="525" y="313"/>
                    <a:pt x="493" y="317"/>
                    <a:pt x="467" y="334"/>
                  </a:cubicBezTo>
                  <a:cubicBezTo>
                    <a:pt x="450" y="386"/>
                    <a:pt x="466" y="369"/>
                    <a:pt x="391" y="374"/>
                  </a:cubicBezTo>
                  <a:cubicBezTo>
                    <a:pt x="372" y="370"/>
                    <a:pt x="361" y="363"/>
                    <a:pt x="343" y="358"/>
                  </a:cubicBezTo>
                  <a:cubicBezTo>
                    <a:pt x="319" y="364"/>
                    <a:pt x="305" y="368"/>
                    <a:pt x="287" y="386"/>
                  </a:cubicBezTo>
                  <a:cubicBezTo>
                    <a:pt x="308" y="418"/>
                    <a:pt x="280" y="379"/>
                    <a:pt x="307" y="406"/>
                  </a:cubicBezTo>
                  <a:cubicBezTo>
                    <a:pt x="317" y="416"/>
                    <a:pt x="320" y="431"/>
                    <a:pt x="327" y="442"/>
                  </a:cubicBezTo>
                  <a:cubicBezTo>
                    <a:pt x="323" y="455"/>
                    <a:pt x="315" y="465"/>
                    <a:pt x="311" y="478"/>
                  </a:cubicBezTo>
                  <a:cubicBezTo>
                    <a:pt x="311" y="480"/>
                    <a:pt x="314" y="510"/>
                    <a:pt x="319" y="518"/>
                  </a:cubicBezTo>
                  <a:cubicBezTo>
                    <a:pt x="322" y="523"/>
                    <a:pt x="336" y="532"/>
                    <a:pt x="331" y="530"/>
                  </a:cubicBezTo>
                  <a:cubicBezTo>
                    <a:pt x="322" y="527"/>
                    <a:pt x="315" y="519"/>
                    <a:pt x="307" y="514"/>
                  </a:cubicBezTo>
                  <a:cubicBezTo>
                    <a:pt x="303" y="512"/>
                    <a:pt x="281" y="507"/>
                    <a:pt x="279" y="506"/>
                  </a:cubicBezTo>
                  <a:cubicBezTo>
                    <a:pt x="248" y="497"/>
                    <a:pt x="218" y="488"/>
                    <a:pt x="191" y="470"/>
                  </a:cubicBezTo>
                  <a:cubicBezTo>
                    <a:pt x="195" y="442"/>
                    <a:pt x="211" y="423"/>
                    <a:pt x="199" y="394"/>
                  </a:cubicBezTo>
                  <a:cubicBezTo>
                    <a:pt x="198" y="391"/>
                    <a:pt x="148" y="384"/>
                    <a:pt x="139" y="382"/>
                  </a:cubicBezTo>
                  <a:cubicBezTo>
                    <a:pt x="130" y="368"/>
                    <a:pt x="123" y="359"/>
                    <a:pt x="107" y="354"/>
                  </a:cubicBezTo>
                  <a:cubicBezTo>
                    <a:pt x="99" y="355"/>
                    <a:pt x="91" y="360"/>
                    <a:pt x="83" y="358"/>
                  </a:cubicBezTo>
                  <a:cubicBezTo>
                    <a:pt x="78" y="357"/>
                    <a:pt x="80" y="333"/>
                    <a:pt x="75" y="322"/>
                  </a:cubicBezTo>
                  <a:cubicBezTo>
                    <a:pt x="71" y="313"/>
                    <a:pt x="64" y="306"/>
                    <a:pt x="59" y="298"/>
                  </a:cubicBezTo>
                  <a:cubicBezTo>
                    <a:pt x="52" y="288"/>
                    <a:pt x="35" y="294"/>
                    <a:pt x="23" y="290"/>
                  </a:cubicBezTo>
                  <a:cubicBezTo>
                    <a:pt x="0" y="256"/>
                    <a:pt x="20" y="253"/>
                    <a:pt x="47" y="246"/>
                  </a:cubicBezTo>
                  <a:cubicBezTo>
                    <a:pt x="67" y="233"/>
                    <a:pt x="67" y="219"/>
                    <a:pt x="47" y="206"/>
                  </a:cubicBezTo>
                  <a:cubicBezTo>
                    <a:pt x="40" y="184"/>
                    <a:pt x="26" y="168"/>
                    <a:pt x="19" y="146"/>
                  </a:cubicBezTo>
                  <a:cubicBezTo>
                    <a:pt x="15" y="134"/>
                    <a:pt x="3" y="110"/>
                    <a:pt x="3" y="110"/>
                  </a:cubicBezTo>
                  <a:cubicBezTo>
                    <a:pt x="4" y="106"/>
                    <a:pt x="3" y="98"/>
                    <a:pt x="7" y="98"/>
                  </a:cubicBezTo>
                  <a:cubicBezTo>
                    <a:pt x="38" y="95"/>
                    <a:pt x="84" y="118"/>
                    <a:pt x="115" y="122"/>
                  </a:cubicBezTo>
                  <a:cubicBezTo>
                    <a:pt x="120" y="124"/>
                    <a:pt x="138" y="127"/>
                    <a:pt x="135" y="138"/>
                  </a:cubicBezTo>
                  <a:cubicBezTo>
                    <a:pt x="134" y="142"/>
                    <a:pt x="127" y="142"/>
                    <a:pt x="123" y="142"/>
                  </a:cubicBezTo>
                  <a:cubicBezTo>
                    <a:pt x="96" y="144"/>
                    <a:pt x="70" y="145"/>
                    <a:pt x="43" y="146"/>
                  </a:cubicBezTo>
                  <a:cubicBezTo>
                    <a:pt x="82" y="159"/>
                    <a:pt x="61" y="164"/>
                    <a:pt x="95" y="186"/>
                  </a:cubicBezTo>
                  <a:cubicBezTo>
                    <a:pt x="142" y="177"/>
                    <a:pt x="93" y="189"/>
                    <a:pt x="127" y="174"/>
                  </a:cubicBezTo>
                  <a:cubicBezTo>
                    <a:pt x="135" y="171"/>
                    <a:pt x="151" y="166"/>
                    <a:pt x="151" y="166"/>
                  </a:cubicBezTo>
                  <a:cubicBezTo>
                    <a:pt x="152" y="162"/>
                    <a:pt x="152" y="157"/>
                    <a:pt x="155" y="154"/>
                  </a:cubicBezTo>
                  <a:cubicBezTo>
                    <a:pt x="158" y="151"/>
                    <a:pt x="166" y="154"/>
                    <a:pt x="167" y="150"/>
                  </a:cubicBezTo>
                  <a:cubicBezTo>
                    <a:pt x="174" y="130"/>
                    <a:pt x="162" y="130"/>
                    <a:pt x="151" y="126"/>
                  </a:cubicBezTo>
                  <a:cubicBezTo>
                    <a:pt x="144" y="105"/>
                    <a:pt x="138" y="100"/>
                    <a:pt x="187" y="118"/>
                  </a:cubicBezTo>
                  <a:cubicBezTo>
                    <a:pt x="191" y="119"/>
                    <a:pt x="189" y="126"/>
                    <a:pt x="191" y="130"/>
                  </a:cubicBezTo>
                  <a:cubicBezTo>
                    <a:pt x="194" y="135"/>
                    <a:pt x="199" y="138"/>
                    <a:pt x="203" y="142"/>
                  </a:cubicBezTo>
                  <a:cubicBezTo>
                    <a:pt x="231" y="133"/>
                    <a:pt x="230" y="127"/>
                    <a:pt x="263" y="138"/>
                  </a:cubicBezTo>
                  <a:cubicBezTo>
                    <a:pt x="280" y="113"/>
                    <a:pt x="307" y="130"/>
                    <a:pt x="331" y="114"/>
                  </a:cubicBezTo>
                  <a:cubicBezTo>
                    <a:pt x="354" y="115"/>
                    <a:pt x="377" y="115"/>
                    <a:pt x="399" y="118"/>
                  </a:cubicBezTo>
                  <a:cubicBezTo>
                    <a:pt x="404" y="119"/>
                    <a:pt x="406" y="127"/>
                    <a:pt x="411" y="126"/>
                  </a:cubicBezTo>
                  <a:cubicBezTo>
                    <a:pt x="415" y="125"/>
                    <a:pt x="414" y="118"/>
                    <a:pt x="415" y="114"/>
                  </a:cubicBezTo>
                  <a:cubicBezTo>
                    <a:pt x="384" y="73"/>
                    <a:pt x="380" y="73"/>
                    <a:pt x="423" y="62"/>
                  </a:cubicBezTo>
                  <a:cubicBezTo>
                    <a:pt x="440" y="68"/>
                    <a:pt x="436" y="76"/>
                    <a:pt x="451" y="86"/>
                  </a:cubicBezTo>
                  <a:cubicBezTo>
                    <a:pt x="462" y="103"/>
                    <a:pt x="473" y="116"/>
                    <a:pt x="479" y="134"/>
                  </a:cubicBezTo>
                  <a:cubicBezTo>
                    <a:pt x="475" y="137"/>
                    <a:pt x="471" y="140"/>
                    <a:pt x="467" y="142"/>
                  </a:cubicBezTo>
                  <a:cubicBezTo>
                    <a:pt x="462" y="144"/>
                    <a:pt x="453" y="141"/>
                    <a:pt x="451" y="146"/>
                  </a:cubicBezTo>
                  <a:cubicBezTo>
                    <a:pt x="449" y="152"/>
                    <a:pt x="467" y="155"/>
                    <a:pt x="479" y="158"/>
                  </a:cubicBezTo>
                  <a:cubicBezTo>
                    <a:pt x="497" y="152"/>
                    <a:pt x="495" y="144"/>
                    <a:pt x="499" y="126"/>
                  </a:cubicBezTo>
                  <a:cubicBezTo>
                    <a:pt x="534" y="132"/>
                    <a:pt x="517" y="137"/>
                    <a:pt x="543" y="146"/>
                  </a:cubicBezTo>
                  <a:cubicBezTo>
                    <a:pt x="573" y="138"/>
                    <a:pt x="556" y="133"/>
                    <a:pt x="539" y="122"/>
                  </a:cubicBezTo>
                  <a:cubicBezTo>
                    <a:pt x="522" y="96"/>
                    <a:pt x="508" y="97"/>
                    <a:pt x="479" y="90"/>
                  </a:cubicBezTo>
                  <a:cubicBezTo>
                    <a:pt x="502" y="67"/>
                    <a:pt x="509" y="75"/>
                    <a:pt x="547" y="78"/>
                  </a:cubicBezTo>
                  <a:cubicBezTo>
                    <a:pt x="553" y="97"/>
                    <a:pt x="569" y="104"/>
                    <a:pt x="587" y="110"/>
                  </a:cubicBezTo>
                  <a:cubicBezTo>
                    <a:pt x="610" y="102"/>
                    <a:pt x="590" y="103"/>
                    <a:pt x="579" y="86"/>
                  </a:cubicBezTo>
                  <a:cubicBezTo>
                    <a:pt x="567" y="39"/>
                    <a:pt x="561" y="47"/>
                    <a:pt x="623" y="42"/>
                  </a:cubicBezTo>
                  <a:cubicBezTo>
                    <a:pt x="646" y="26"/>
                    <a:pt x="676" y="17"/>
                    <a:pt x="703" y="14"/>
                  </a:cubicBezTo>
                  <a:cubicBezTo>
                    <a:pt x="723" y="0"/>
                    <a:pt x="718" y="16"/>
                    <a:pt x="739" y="18"/>
                  </a:cubicBezTo>
                  <a:cubicBezTo>
                    <a:pt x="764" y="20"/>
                    <a:pt x="790" y="21"/>
                    <a:pt x="815" y="22"/>
                  </a:cubicBezTo>
                  <a:cubicBezTo>
                    <a:pt x="819" y="26"/>
                    <a:pt x="830" y="29"/>
                    <a:pt x="827" y="34"/>
                  </a:cubicBezTo>
                  <a:cubicBezTo>
                    <a:pt x="823" y="41"/>
                    <a:pt x="803" y="42"/>
                    <a:pt x="803" y="42"/>
                  </a:cubicBezTo>
                  <a:cubicBezTo>
                    <a:pt x="797" y="60"/>
                    <a:pt x="789" y="52"/>
                    <a:pt x="783" y="70"/>
                  </a:cubicBezTo>
                  <a:cubicBezTo>
                    <a:pt x="787" y="73"/>
                    <a:pt x="790" y="78"/>
                    <a:pt x="795" y="78"/>
                  </a:cubicBezTo>
                  <a:cubicBezTo>
                    <a:pt x="795" y="78"/>
                    <a:pt x="825" y="68"/>
                    <a:pt x="831" y="66"/>
                  </a:cubicBezTo>
                  <a:cubicBezTo>
                    <a:pt x="848" y="60"/>
                    <a:pt x="866" y="61"/>
                    <a:pt x="883" y="58"/>
                  </a:cubicBezTo>
                  <a:cubicBezTo>
                    <a:pt x="950" y="62"/>
                    <a:pt x="1014" y="72"/>
                    <a:pt x="1079" y="78"/>
                  </a:cubicBezTo>
                  <a:cubicBezTo>
                    <a:pt x="1158" y="73"/>
                    <a:pt x="1157" y="75"/>
                    <a:pt x="1107" y="58"/>
                  </a:cubicBezTo>
                  <a:cubicBezTo>
                    <a:pt x="1102" y="43"/>
                    <a:pt x="1107" y="46"/>
                    <a:pt x="1091" y="42"/>
                  </a:cubicBezTo>
                  <a:cubicBezTo>
                    <a:pt x="1080" y="39"/>
                    <a:pt x="1059" y="34"/>
                    <a:pt x="1059" y="34"/>
                  </a:cubicBezTo>
                  <a:cubicBezTo>
                    <a:pt x="1057" y="33"/>
                    <a:pt x="1026" y="17"/>
                    <a:pt x="1059" y="14"/>
                  </a:cubicBezTo>
                  <a:cubicBezTo>
                    <a:pt x="1080" y="12"/>
                    <a:pt x="1102" y="17"/>
                    <a:pt x="1123" y="18"/>
                  </a:cubicBezTo>
                  <a:cubicBezTo>
                    <a:pt x="1135" y="26"/>
                    <a:pt x="1147" y="30"/>
                    <a:pt x="1159" y="38"/>
                  </a:cubicBezTo>
                  <a:cubicBezTo>
                    <a:pt x="1166" y="37"/>
                    <a:pt x="1172" y="36"/>
                    <a:pt x="1179" y="34"/>
                  </a:cubicBezTo>
                  <a:cubicBezTo>
                    <a:pt x="1187" y="32"/>
                    <a:pt x="1203" y="26"/>
                    <a:pt x="1203" y="26"/>
                  </a:cubicBezTo>
                  <a:cubicBezTo>
                    <a:pt x="1229" y="35"/>
                    <a:pt x="1259" y="64"/>
                    <a:pt x="1287" y="66"/>
                  </a:cubicBezTo>
                  <a:cubicBezTo>
                    <a:pt x="1322" y="68"/>
                    <a:pt x="1356" y="69"/>
                    <a:pt x="1391" y="70"/>
                  </a:cubicBezTo>
                  <a:cubicBezTo>
                    <a:pt x="1398" y="91"/>
                    <a:pt x="1415" y="93"/>
                    <a:pt x="1435" y="98"/>
                  </a:cubicBezTo>
                  <a:cubicBezTo>
                    <a:pt x="1457" y="112"/>
                    <a:pt x="1513" y="99"/>
                    <a:pt x="1531" y="98"/>
                  </a:cubicBezTo>
                  <a:cubicBezTo>
                    <a:pt x="1557" y="81"/>
                    <a:pt x="1591" y="110"/>
                    <a:pt x="1611" y="9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61" name="Freeform 27"/>
            <p:cNvSpPr>
              <a:spLocks/>
            </p:cNvSpPr>
            <p:nvPr/>
          </p:nvSpPr>
          <p:spPr bwMode="auto">
            <a:xfrm>
              <a:off x="1807303" y="2442861"/>
              <a:ext cx="1360488" cy="631531"/>
            </a:xfrm>
            <a:custGeom>
              <a:avLst/>
              <a:gdLst>
                <a:gd name="T0" fmla="*/ 95 w 857"/>
                <a:gd name="T1" fmla="*/ 37 h 423"/>
                <a:gd name="T2" fmla="*/ 91 w 857"/>
                <a:gd name="T3" fmla="*/ 81 h 423"/>
                <a:gd name="T4" fmla="*/ 67 w 857"/>
                <a:gd name="T5" fmla="*/ 97 h 423"/>
                <a:gd name="T6" fmla="*/ 39 w 857"/>
                <a:gd name="T7" fmla="*/ 129 h 423"/>
                <a:gd name="T8" fmla="*/ 75 w 857"/>
                <a:gd name="T9" fmla="*/ 269 h 423"/>
                <a:gd name="T10" fmla="*/ 139 w 857"/>
                <a:gd name="T11" fmla="*/ 305 h 423"/>
                <a:gd name="T12" fmla="*/ 251 w 857"/>
                <a:gd name="T13" fmla="*/ 325 h 423"/>
                <a:gd name="T14" fmla="*/ 267 w 857"/>
                <a:gd name="T15" fmla="*/ 337 h 423"/>
                <a:gd name="T16" fmla="*/ 295 w 857"/>
                <a:gd name="T17" fmla="*/ 341 h 423"/>
                <a:gd name="T18" fmla="*/ 323 w 857"/>
                <a:gd name="T19" fmla="*/ 389 h 423"/>
                <a:gd name="T20" fmla="*/ 355 w 857"/>
                <a:gd name="T21" fmla="*/ 357 h 423"/>
                <a:gd name="T22" fmla="*/ 435 w 857"/>
                <a:gd name="T23" fmla="*/ 349 h 423"/>
                <a:gd name="T24" fmla="*/ 539 w 857"/>
                <a:gd name="T25" fmla="*/ 345 h 423"/>
                <a:gd name="T26" fmla="*/ 563 w 857"/>
                <a:gd name="T27" fmla="*/ 421 h 423"/>
                <a:gd name="T28" fmla="*/ 583 w 857"/>
                <a:gd name="T29" fmla="*/ 417 h 423"/>
                <a:gd name="T30" fmla="*/ 571 w 857"/>
                <a:gd name="T31" fmla="*/ 345 h 423"/>
                <a:gd name="T32" fmla="*/ 655 w 857"/>
                <a:gd name="T33" fmla="*/ 269 h 423"/>
                <a:gd name="T34" fmla="*/ 679 w 857"/>
                <a:gd name="T35" fmla="*/ 253 h 423"/>
                <a:gd name="T36" fmla="*/ 687 w 857"/>
                <a:gd name="T37" fmla="*/ 229 h 423"/>
                <a:gd name="T38" fmla="*/ 683 w 857"/>
                <a:gd name="T39" fmla="*/ 177 h 423"/>
                <a:gd name="T40" fmla="*/ 747 w 857"/>
                <a:gd name="T41" fmla="*/ 157 h 423"/>
                <a:gd name="T42" fmla="*/ 799 w 857"/>
                <a:gd name="T43" fmla="*/ 137 h 423"/>
                <a:gd name="T44" fmla="*/ 807 w 857"/>
                <a:gd name="T45" fmla="*/ 109 h 423"/>
                <a:gd name="T46" fmla="*/ 831 w 857"/>
                <a:gd name="T47" fmla="*/ 101 h 423"/>
                <a:gd name="T48" fmla="*/ 835 w 857"/>
                <a:gd name="T49" fmla="*/ 47 h 423"/>
                <a:gd name="T50" fmla="*/ 735 w 857"/>
                <a:gd name="T51" fmla="*/ 93 h 423"/>
                <a:gd name="T52" fmla="*/ 679 w 857"/>
                <a:gd name="T53" fmla="*/ 117 h 423"/>
                <a:gd name="T54" fmla="*/ 639 w 857"/>
                <a:gd name="T55" fmla="*/ 133 h 423"/>
                <a:gd name="T56" fmla="*/ 655 w 857"/>
                <a:gd name="T57" fmla="*/ 129 h 423"/>
                <a:gd name="T58" fmla="*/ 663 w 857"/>
                <a:gd name="T59" fmla="*/ 95 h 423"/>
                <a:gd name="T60" fmla="*/ 619 w 857"/>
                <a:gd name="T61" fmla="*/ 109 h 423"/>
                <a:gd name="T62" fmla="*/ 615 w 857"/>
                <a:gd name="T63" fmla="*/ 61 h 423"/>
                <a:gd name="T64" fmla="*/ 583 w 857"/>
                <a:gd name="T65" fmla="*/ 105 h 423"/>
                <a:gd name="T66" fmla="*/ 579 w 857"/>
                <a:gd name="T67" fmla="*/ 117 h 423"/>
                <a:gd name="T68" fmla="*/ 555 w 857"/>
                <a:gd name="T69" fmla="*/ 125 h 423"/>
                <a:gd name="T70" fmla="*/ 559 w 857"/>
                <a:gd name="T71" fmla="*/ 113 h 423"/>
                <a:gd name="T72" fmla="*/ 583 w 857"/>
                <a:gd name="T73" fmla="*/ 105 h 423"/>
                <a:gd name="T74" fmla="*/ 575 w 857"/>
                <a:gd name="T75" fmla="*/ 57 h 423"/>
                <a:gd name="T76" fmla="*/ 547 w 857"/>
                <a:gd name="T77" fmla="*/ 53 h 423"/>
                <a:gd name="T78" fmla="*/ 519 w 857"/>
                <a:gd name="T79" fmla="*/ 29 h 423"/>
                <a:gd name="T80" fmla="*/ 239 w 857"/>
                <a:gd name="T81" fmla="*/ 21 h 423"/>
                <a:gd name="T82" fmla="*/ 135 w 857"/>
                <a:gd name="T83" fmla="*/ 33 h 423"/>
                <a:gd name="T84" fmla="*/ 131 w 857"/>
                <a:gd name="T85" fmla="*/ 53 h 423"/>
                <a:gd name="T86" fmla="*/ 87 w 857"/>
                <a:gd name="T87" fmla="*/ 41 h 423"/>
                <a:gd name="T88" fmla="*/ 95 w 857"/>
                <a:gd name="T89" fmla="*/ 37 h 42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857"/>
                <a:gd name="T136" fmla="*/ 0 h 423"/>
                <a:gd name="T137" fmla="*/ 857 w 857"/>
                <a:gd name="T138" fmla="*/ 423 h 42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857" h="423">
                  <a:moveTo>
                    <a:pt x="95" y="37"/>
                  </a:moveTo>
                  <a:cubicBezTo>
                    <a:pt x="94" y="52"/>
                    <a:pt x="97" y="68"/>
                    <a:pt x="91" y="81"/>
                  </a:cubicBezTo>
                  <a:cubicBezTo>
                    <a:pt x="87" y="90"/>
                    <a:pt x="67" y="97"/>
                    <a:pt x="67" y="97"/>
                  </a:cubicBezTo>
                  <a:cubicBezTo>
                    <a:pt x="48" y="125"/>
                    <a:pt x="59" y="116"/>
                    <a:pt x="39" y="129"/>
                  </a:cubicBezTo>
                  <a:cubicBezTo>
                    <a:pt x="0" y="188"/>
                    <a:pt x="10" y="253"/>
                    <a:pt x="75" y="269"/>
                  </a:cubicBezTo>
                  <a:cubicBezTo>
                    <a:pt x="81" y="313"/>
                    <a:pt x="89" y="301"/>
                    <a:pt x="139" y="305"/>
                  </a:cubicBezTo>
                  <a:cubicBezTo>
                    <a:pt x="188" y="321"/>
                    <a:pt x="175" y="321"/>
                    <a:pt x="251" y="325"/>
                  </a:cubicBezTo>
                  <a:cubicBezTo>
                    <a:pt x="259" y="364"/>
                    <a:pt x="247" y="339"/>
                    <a:pt x="267" y="337"/>
                  </a:cubicBezTo>
                  <a:cubicBezTo>
                    <a:pt x="276" y="336"/>
                    <a:pt x="286" y="340"/>
                    <a:pt x="295" y="341"/>
                  </a:cubicBezTo>
                  <a:cubicBezTo>
                    <a:pt x="307" y="358"/>
                    <a:pt x="305" y="377"/>
                    <a:pt x="323" y="389"/>
                  </a:cubicBezTo>
                  <a:cubicBezTo>
                    <a:pt x="357" y="380"/>
                    <a:pt x="328" y="365"/>
                    <a:pt x="355" y="357"/>
                  </a:cubicBezTo>
                  <a:cubicBezTo>
                    <a:pt x="368" y="353"/>
                    <a:pt x="432" y="349"/>
                    <a:pt x="435" y="349"/>
                  </a:cubicBezTo>
                  <a:cubicBezTo>
                    <a:pt x="484" y="333"/>
                    <a:pt x="451" y="341"/>
                    <a:pt x="539" y="345"/>
                  </a:cubicBezTo>
                  <a:cubicBezTo>
                    <a:pt x="545" y="371"/>
                    <a:pt x="548" y="399"/>
                    <a:pt x="563" y="421"/>
                  </a:cubicBezTo>
                  <a:cubicBezTo>
                    <a:pt x="570" y="420"/>
                    <a:pt x="580" y="423"/>
                    <a:pt x="583" y="417"/>
                  </a:cubicBezTo>
                  <a:cubicBezTo>
                    <a:pt x="595" y="397"/>
                    <a:pt x="590" y="358"/>
                    <a:pt x="571" y="345"/>
                  </a:cubicBezTo>
                  <a:cubicBezTo>
                    <a:pt x="551" y="284"/>
                    <a:pt x="611" y="275"/>
                    <a:pt x="655" y="269"/>
                  </a:cubicBezTo>
                  <a:cubicBezTo>
                    <a:pt x="666" y="265"/>
                    <a:pt x="672" y="265"/>
                    <a:pt x="679" y="253"/>
                  </a:cubicBezTo>
                  <a:cubicBezTo>
                    <a:pt x="683" y="246"/>
                    <a:pt x="687" y="229"/>
                    <a:pt x="687" y="229"/>
                  </a:cubicBezTo>
                  <a:cubicBezTo>
                    <a:pt x="685" y="218"/>
                    <a:pt x="672" y="188"/>
                    <a:pt x="683" y="177"/>
                  </a:cubicBezTo>
                  <a:cubicBezTo>
                    <a:pt x="693" y="167"/>
                    <a:pt x="733" y="162"/>
                    <a:pt x="747" y="157"/>
                  </a:cubicBezTo>
                  <a:cubicBezTo>
                    <a:pt x="760" y="138"/>
                    <a:pt x="777" y="141"/>
                    <a:pt x="799" y="137"/>
                  </a:cubicBezTo>
                  <a:cubicBezTo>
                    <a:pt x="802" y="128"/>
                    <a:pt x="800" y="115"/>
                    <a:pt x="807" y="109"/>
                  </a:cubicBezTo>
                  <a:cubicBezTo>
                    <a:pt x="813" y="104"/>
                    <a:pt x="831" y="101"/>
                    <a:pt x="831" y="101"/>
                  </a:cubicBezTo>
                  <a:cubicBezTo>
                    <a:pt x="850" y="72"/>
                    <a:pt x="857" y="54"/>
                    <a:pt x="835" y="47"/>
                  </a:cubicBezTo>
                  <a:cubicBezTo>
                    <a:pt x="811" y="55"/>
                    <a:pt x="759" y="85"/>
                    <a:pt x="735" y="93"/>
                  </a:cubicBezTo>
                  <a:cubicBezTo>
                    <a:pt x="715" y="100"/>
                    <a:pt x="701" y="113"/>
                    <a:pt x="679" y="117"/>
                  </a:cubicBezTo>
                  <a:cubicBezTo>
                    <a:pt x="664" y="132"/>
                    <a:pt x="661" y="138"/>
                    <a:pt x="639" y="133"/>
                  </a:cubicBezTo>
                  <a:cubicBezTo>
                    <a:pt x="644" y="132"/>
                    <a:pt x="654" y="134"/>
                    <a:pt x="655" y="129"/>
                  </a:cubicBezTo>
                  <a:cubicBezTo>
                    <a:pt x="655" y="126"/>
                    <a:pt x="669" y="98"/>
                    <a:pt x="663" y="95"/>
                  </a:cubicBezTo>
                  <a:cubicBezTo>
                    <a:pt x="657" y="92"/>
                    <a:pt x="627" y="115"/>
                    <a:pt x="619" y="109"/>
                  </a:cubicBezTo>
                  <a:cubicBezTo>
                    <a:pt x="625" y="85"/>
                    <a:pt x="639" y="77"/>
                    <a:pt x="615" y="61"/>
                  </a:cubicBezTo>
                  <a:cubicBezTo>
                    <a:pt x="603" y="79"/>
                    <a:pt x="606" y="97"/>
                    <a:pt x="583" y="105"/>
                  </a:cubicBezTo>
                  <a:cubicBezTo>
                    <a:pt x="582" y="109"/>
                    <a:pt x="582" y="115"/>
                    <a:pt x="579" y="117"/>
                  </a:cubicBezTo>
                  <a:cubicBezTo>
                    <a:pt x="572" y="122"/>
                    <a:pt x="555" y="125"/>
                    <a:pt x="555" y="125"/>
                  </a:cubicBezTo>
                  <a:cubicBezTo>
                    <a:pt x="556" y="121"/>
                    <a:pt x="556" y="115"/>
                    <a:pt x="559" y="113"/>
                  </a:cubicBezTo>
                  <a:cubicBezTo>
                    <a:pt x="566" y="108"/>
                    <a:pt x="583" y="105"/>
                    <a:pt x="583" y="105"/>
                  </a:cubicBezTo>
                  <a:cubicBezTo>
                    <a:pt x="588" y="85"/>
                    <a:pt x="600" y="65"/>
                    <a:pt x="575" y="57"/>
                  </a:cubicBezTo>
                  <a:cubicBezTo>
                    <a:pt x="568" y="59"/>
                    <a:pt x="512" y="65"/>
                    <a:pt x="547" y="53"/>
                  </a:cubicBezTo>
                  <a:cubicBezTo>
                    <a:pt x="543" y="40"/>
                    <a:pt x="534" y="30"/>
                    <a:pt x="519" y="29"/>
                  </a:cubicBezTo>
                  <a:cubicBezTo>
                    <a:pt x="426" y="25"/>
                    <a:pt x="239" y="21"/>
                    <a:pt x="239" y="21"/>
                  </a:cubicBezTo>
                  <a:cubicBezTo>
                    <a:pt x="204" y="9"/>
                    <a:pt x="157" y="0"/>
                    <a:pt x="135" y="33"/>
                  </a:cubicBezTo>
                  <a:cubicBezTo>
                    <a:pt x="134" y="40"/>
                    <a:pt x="137" y="49"/>
                    <a:pt x="131" y="53"/>
                  </a:cubicBezTo>
                  <a:cubicBezTo>
                    <a:pt x="127" y="56"/>
                    <a:pt x="87" y="41"/>
                    <a:pt x="87" y="41"/>
                  </a:cubicBezTo>
                  <a:cubicBezTo>
                    <a:pt x="84" y="40"/>
                    <a:pt x="92" y="38"/>
                    <a:pt x="95" y="37"/>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62" name="Freeform 28"/>
            <p:cNvSpPr>
              <a:spLocks/>
            </p:cNvSpPr>
            <p:nvPr/>
          </p:nvSpPr>
          <p:spPr bwMode="auto">
            <a:xfrm>
              <a:off x="3334478" y="2426438"/>
              <a:ext cx="136525" cy="111974"/>
            </a:xfrm>
            <a:custGeom>
              <a:avLst/>
              <a:gdLst>
                <a:gd name="T0" fmla="*/ 17 w 86"/>
                <a:gd name="T1" fmla="*/ 60 h 75"/>
                <a:gd name="T2" fmla="*/ 85 w 86"/>
                <a:gd name="T3" fmla="*/ 56 h 75"/>
                <a:gd name="T4" fmla="*/ 53 w 86"/>
                <a:gd name="T5" fmla="*/ 8 h 75"/>
                <a:gd name="T6" fmla="*/ 33 w 86"/>
                <a:gd name="T7" fmla="*/ 40 h 75"/>
                <a:gd name="T8" fmla="*/ 9 w 86"/>
                <a:gd name="T9" fmla="*/ 48 h 75"/>
                <a:gd name="T10" fmla="*/ 1 w 86"/>
                <a:gd name="T11" fmla="*/ 60 h 75"/>
                <a:gd name="T12" fmla="*/ 17 w 86"/>
                <a:gd name="T13" fmla="*/ 60 h 75"/>
                <a:gd name="T14" fmla="*/ 0 60000 65536"/>
                <a:gd name="T15" fmla="*/ 0 60000 65536"/>
                <a:gd name="T16" fmla="*/ 0 60000 65536"/>
                <a:gd name="T17" fmla="*/ 0 60000 65536"/>
                <a:gd name="T18" fmla="*/ 0 60000 65536"/>
                <a:gd name="T19" fmla="*/ 0 60000 65536"/>
                <a:gd name="T20" fmla="*/ 0 60000 65536"/>
                <a:gd name="T21" fmla="*/ 0 w 86"/>
                <a:gd name="T22" fmla="*/ 0 h 75"/>
                <a:gd name="T23" fmla="*/ 86 w 86"/>
                <a:gd name="T24" fmla="*/ 75 h 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75">
                  <a:moveTo>
                    <a:pt x="17" y="60"/>
                  </a:moveTo>
                  <a:cubicBezTo>
                    <a:pt x="40" y="59"/>
                    <a:pt x="65" y="67"/>
                    <a:pt x="85" y="56"/>
                  </a:cubicBezTo>
                  <a:cubicBezTo>
                    <a:pt x="86" y="56"/>
                    <a:pt x="56" y="11"/>
                    <a:pt x="53" y="8"/>
                  </a:cubicBezTo>
                  <a:cubicBezTo>
                    <a:pt x="12" y="18"/>
                    <a:pt x="64" y="0"/>
                    <a:pt x="33" y="40"/>
                  </a:cubicBezTo>
                  <a:cubicBezTo>
                    <a:pt x="28" y="47"/>
                    <a:pt x="9" y="48"/>
                    <a:pt x="9" y="48"/>
                  </a:cubicBezTo>
                  <a:cubicBezTo>
                    <a:pt x="6" y="52"/>
                    <a:pt x="0" y="55"/>
                    <a:pt x="1" y="60"/>
                  </a:cubicBezTo>
                  <a:cubicBezTo>
                    <a:pt x="5" y="75"/>
                    <a:pt x="15" y="62"/>
                    <a:pt x="17" y="6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63" name="Freeform 29"/>
            <p:cNvSpPr>
              <a:spLocks/>
            </p:cNvSpPr>
            <p:nvPr/>
          </p:nvSpPr>
          <p:spPr bwMode="auto">
            <a:xfrm>
              <a:off x="4517165" y="2424945"/>
              <a:ext cx="234950" cy="216482"/>
            </a:xfrm>
            <a:custGeom>
              <a:avLst/>
              <a:gdLst>
                <a:gd name="T0" fmla="*/ 88 w 148"/>
                <a:gd name="T1" fmla="*/ 9 h 145"/>
                <a:gd name="T2" fmla="*/ 48 w 148"/>
                <a:gd name="T3" fmla="*/ 37 h 145"/>
                <a:gd name="T4" fmla="*/ 0 w 148"/>
                <a:gd name="T5" fmla="*/ 41 h 145"/>
                <a:gd name="T6" fmla="*/ 4 w 148"/>
                <a:gd name="T7" fmla="*/ 57 h 145"/>
                <a:gd name="T8" fmla="*/ 28 w 148"/>
                <a:gd name="T9" fmla="*/ 73 h 145"/>
                <a:gd name="T10" fmla="*/ 48 w 148"/>
                <a:gd name="T11" fmla="*/ 121 h 145"/>
                <a:gd name="T12" fmla="*/ 144 w 148"/>
                <a:gd name="T13" fmla="*/ 117 h 145"/>
                <a:gd name="T14" fmla="*/ 140 w 148"/>
                <a:gd name="T15" fmla="*/ 81 h 145"/>
                <a:gd name="T16" fmla="*/ 148 w 148"/>
                <a:gd name="T17" fmla="*/ 49 h 145"/>
                <a:gd name="T18" fmla="*/ 120 w 148"/>
                <a:gd name="T19" fmla="*/ 37 h 145"/>
                <a:gd name="T20" fmla="*/ 88 w 148"/>
                <a:gd name="T21" fmla="*/ 9 h 1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8"/>
                <a:gd name="T34" fmla="*/ 0 h 145"/>
                <a:gd name="T35" fmla="*/ 148 w 148"/>
                <a:gd name="T36" fmla="*/ 145 h 14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8" h="145">
                  <a:moveTo>
                    <a:pt x="88" y="9"/>
                  </a:moveTo>
                  <a:cubicBezTo>
                    <a:pt x="61" y="0"/>
                    <a:pt x="71" y="32"/>
                    <a:pt x="48" y="37"/>
                  </a:cubicBezTo>
                  <a:cubicBezTo>
                    <a:pt x="32" y="40"/>
                    <a:pt x="16" y="40"/>
                    <a:pt x="0" y="41"/>
                  </a:cubicBezTo>
                  <a:cubicBezTo>
                    <a:pt x="1" y="46"/>
                    <a:pt x="0" y="53"/>
                    <a:pt x="4" y="57"/>
                  </a:cubicBezTo>
                  <a:cubicBezTo>
                    <a:pt x="10" y="64"/>
                    <a:pt x="28" y="73"/>
                    <a:pt x="28" y="73"/>
                  </a:cubicBezTo>
                  <a:cubicBezTo>
                    <a:pt x="35" y="93"/>
                    <a:pt x="25" y="113"/>
                    <a:pt x="48" y="121"/>
                  </a:cubicBezTo>
                  <a:cubicBezTo>
                    <a:pt x="72" y="145"/>
                    <a:pt x="113" y="120"/>
                    <a:pt x="144" y="117"/>
                  </a:cubicBezTo>
                  <a:cubicBezTo>
                    <a:pt x="135" y="89"/>
                    <a:pt x="133" y="101"/>
                    <a:pt x="140" y="81"/>
                  </a:cubicBezTo>
                  <a:cubicBezTo>
                    <a:pt x="129" y="64"/>
                    <a:pt x="132" y="60"/>
                    <a:pt x="148" y="49"/>
                  </a:cubicBezTo>
                  <a:cubicBezTo>
                    <a:pt x="140" y="43"/>
                    <a:pt x="128" y="43"/>
                    <a:pt x="120" y="37"/>
                  </a:cubicBezTo>
                  <a:cubicBezTo>
                    <a:pt x="111" y="30"/>
                    <a:pt x="116" y="9"/>
                    <a:pt x="88" y="9"/>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64" name="Freeform 30"/>
            <p:cNvSpPr>
              <a:spLocks/>
            </p:cNvSpPr>
            <p:nvPr/>
          </p:nvSpPr>
          <p:spPr bwMode="auto">
            <a:xfrm>
              <a:off x="4460015" y="2209956"/>
              <a:ext cx="169863" cy="249328"/>
            </a:xfrm>
            <a:custGeom>
              <a:avLst/>
              <a:gdLst>
                <a:gd name="T0" fmla="*/ 100 w 107"/>
                <a:gd name="T1" fmla="*/ 113 h 167"/>
                <a:gd name="T2" fmla="*/ 68 w 107"/>
                <a:gd name="T3" fmla="*/ 89 h 167"/>
                <a:gd name="T4" fmla="*/ 76 w 107"/>
                <a:gd name="T5" fmla="*/ 41 h 167"/>
                <a:gd name="T6" fmla="*/ 8 w 107"/>
                <a:gd name="T7" fmla="*/ 17 h 167"/>
                <a:gd name="T8" fmla="*/ 28 w 107"/>
                <a:gd name="T9" fmla="*/ 77 h 167"/>
                <a:gd name="T10" fmla="*/ 52 w 107"/>
                <a:gd name="T11" fmla="*/ 89 h 167"/>
                <a:gd name="T12" fmla="*/ 40 w 107"/>
                <a:gd name="T13" fmla="*/ 117 h 167"/>
                <a:gd name="T14" fmla="*/ 0 w 107"/>
                <a:gd name="T15" fmla="*/ 157 h 167"/>
                <a:gd name="T16" fmla="*/ 44 w 107"/>
                <a:gd name="T17" fmla="*/ 161 h 167"/>
                <a:gd name="T18" fmla="*/ 76 w 107"/>
                <a:gd name="T19" fmla="*/ 145 h 167"/>
                <a:gd name="T20" fmla="*/ 84 w 107"/>
                <a:gd name="T21" fmla="*/ 133 h 167"/>
                <a:gd name="T22" fmla="*/ 100 w 107"/>
                <a:gd name="T23" fmla="*/ 129 h 167"/>
                <a:gd name="T24" fmla="*/ 100 w 107"/>
                <a:gd name="T25" fmla="*/ 113 h 1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7"/>
                <a:gd name="T40" fmla="*/ 0 h 167"/>
                <a:gd name="T41" fmla="*/ 107 w 107"/>
                <a:gd name="T42" fmla="*/ 167 h 16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7" h="167">
                  <a:moveTo>
                    <a:pt x="100" y="113"/>
                  </a:moveTo>
                  <a:cubicBezTo>
                    <a:pt x="84" y="108"/>
                    <a:pt x="77" y="103"/>
                    <a:pt x="68" y="89"/>
                  </a:cubicBezTo>
                  <a:cubicBezTo>
                    <a:pt x="63" y="69"/>
                    <a:pt x="65" y="58"/>
                    <a:pt x="76" y="41"/>
                  </a:cubicBezTo>
                  <a:cubicBezTo>
                    <a:pt x="68" y="0"/>
                    <a:pt x="53" y="14"/>
                    <a:pt x="8" y="17"/>
                  </a:cubicBezTo>
                  <a:cubicBezTo>
                    <a:pt x="10" y="31"/>
                    <a:pt x="17" y="66"/>
                    <a:pt x="28" y="77"/>
                  </a:cubicBezTo>
                  <a:cubicBezTo>
                    <a:pt x="34" y="83"/>
                    <a:pt x="45" y="84"/>
                    <a:pt x="52" y="89"/>
                  </a:cubicBezTo>
                  <a:cubicBezTo>
                    <a:pt x="63" y="106"/>
                    <a:pt x="58" y="111"/>
                    <a:pt x="40" y="117"/>
                  </a:cubicBezTo>
                  <a:cubicBezTo>
                    <a:pt x="31" y="144"/>
                    <a:pt x="26" y="152"/>
                    <a:pt x="0" y="157"/>
                  </a:cubicBezTo>
                  <a:cubicBezTo>
                    <a:pt x="30" y="167"/>
                    <a:pt x="16" y="167"/>
                    <a:pt x="44" y="161"/>
                  </a:cubicBezTo>
                  <a:cubicBezTo>
                    <a:pt x="53" y="135"/>
                    <a:pt x="40" y="161"/>
                    <a:pt x="76" y="145"/>
                  </a:cubicBezTo>
                  <a:cubicBezTo>
                    <a:pt x="80" y="143"/>
                    <a:pt x="80" y="136"/>
                    <a:pt x="84" y="133"/>
                  </a:cubicBezTo>
                  <a:cubicBezTo>
                    <a:pt x="89" y="130"/>
                    <a:pt x="95" y="130"/>
                    <a:pt x="100" y="129"/>
                  </a:cubicBezTo>
                  <a:cubicBezTo>
                    <a:pt x="105" y="115"/>
                    <a:pt x="107" y="120"/>
                    <a:pt x="100" y="113"/>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65" name="Freeform 31"/>
            <p:cNvSpPr>
              <a:spLocks/>
            </p:cNvSpPr>
            <p:nvPr/>
          </p:nvSpPr>
          <p:spPr bwMode="auto">
            <a:xfrm>
              <a:off x="4402865" y="2315957"/>
              <a:ext cx="92075" cy="132875"/>
            </a:xfrm>
            <a:custGeom>
              <a:avLst/>
              <a:gdLst>
                <a:gd name="T0" fmla="*/ 48 w 58"/>
                <a:gd name="T1" fmla="*/ 54 h 89"/>
                <a:gd name="T2" fmla="*/ 52 w 58"/>
                <a:gd name="T3" fmla="*/ 14 h 89"/>
                <a:gd name="T4" fmla="*/ 20 w 58"/>
                <a:gd name="T5" fmla="*/ 10 h 89"/>
                <a:gd name="T6" fmla="*/ 4 w 58"/>
                <a:gd name="T7" fmla="*/ 46 h 89"/>
                <a:gd name="T8" fmla="*/ 0 w 58"/>
                <a:gd name="T9" fmla="*/ 58 h 89"/>
                <a:gd name="T10" fmla="*/ 48 w 58"/>
                <a:gd name="T11" fmla="*/ 54 h 89"/>
                <a:gd name="T12" fmla="*/ 0 60000 65536"/>
                <a:gd name="T13" fmla="*/ 0 60000 65536"/>
                <a:gd name="T14" fmla="*/ 0 60000 65536"/>
                <a:gd name="T15" fmla="*/ 0 60000 65536"/>
                <a:gd name="T16" fmla="*/ 0 60000 65536"/>
                <a:gd name="T17" fmla="*/ 0 60000 65536"/>
                <a:gd name="T18" fmla="*/ 0 w 58"/>
                <a:gd name="T19" fmla="*/ 0 h 89"/>
                <a:gd name="T20" fmla="*/ 58 w 58"/>
                <a:gd name="T21" fmla="*/ 89 h 89"/>
              </a:gdLst>
              <a:ahLst/>
              <a:cxnLst>
                <a:cxn ang="T12">
                  <a:pos x="T0" y="T1"/>
                </a:cxn>
                <a:cxn ang="T13">
                  <a:pos x="T2" y="T3"/>
                </a:cxn>
                <a:cxn ang="T14">
                  <a:pos x="T4" y="T5"/>
                </a:cxn>
                <a:cxn ang="T15">
                  <a:pos x="T6" y="T7"/>
                </a:cxn>
                <a:cxn ang="T16">
                  <a:pos x="T8" y="T9"/>
                </a:cxn>
                <a:cxn ang="T17">
                  <a:pos x="T10" y="T11"/>
                </a:cxn>
              </a:cxnLst>
              <a:rect l="T18" t="T19" r="T20" b="T21"/>
              <a:pathLst>
                <a:path w="58" h="89">
                  <a:moveTo>
                    <a:pt x="48" y="54"/>
                  </a:moveTo>
                  <a:cubicBezTo>
                    <a:pt x="43" y="38"/>
                    <a:pt x="47" y="29"/>
                    <a:pt x="52" y="14"/>
                  </a:cubicBezTo>
                  <a:cubicBezTo>
                    <a:pt x="40" y="6"/>
                    <a:pt x="37" y="0"/>
                    <a:pt x="20" y="10"/>
                  </a:cubicBezTo>
                  <a:cubicBezTo>
                    <a:pt x="12" y="14"/>
                    <a:pt x="5" y="43"/>
                    <a:pt x="4" y="46"/>
                  </a:cubicBezTo>
                  <a:cubicBezTo>
                    <a:pt x="3" y="50"/>
                    <a:pt x="0" y="58"/>
                    <a:pt x="0" y="58"/>
                  </a:cubicBezTo>
                  <a:cubicBezTo>
                    <a:pt x="10" y="89"/>
                    <a:pt x="58" y="64"/>
                    <a:pt x="48" y="54"/>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66" name="Freeform 32"/>
            <p:cNvSpPr>
              <a:spLocks/>
            </p:cNvSpPr>
            <p:nvPr/>
          </p:nvSpPr>
          <p:spPr bwMode="auto">
            <a:xfrm>
              <a:off x="4739415" y="2516017"/>
              <a:ext cx="285750" cy="226933"/>
            </a:xfrm>
            <a:custGeom>
              <a:avLst/>
              <a:gdLst>
                <a:gd name="T0" fmla="*/ 0 w 180"/>
                <a:gd name="T1" fmla="*/ 20 h 152"/>
                <a:gd name="T2" fmla="*/ 64 w 180"/>
                <a:gd name="T3" fmla="*/ 0 h 152"/>
                <a:gd name="T4" fmla="*/ 72 w 180"/>
                <a:gd name="T5" fmla="*/ 40 h 152"/>
                <a:gd name="T6" fmla="*/ 76 w 180"/>
                <a:gd name="T7" fmla="*/ 64 h 152"/>
                <a:gd name="T8" fmla="*/ 172 w 180"/>
                <a:gd name="T9" fmla="*/ 104 h 152"/>
                <a:gd name="T10" fmla="*/ 148 w 180"/>
                <a:gd name="T11" fmla="*/ 124 h 152"/>
                <a:gd name="T12" fmla="*/ 128 w 180"/>
                <a:gd name="T13" fmla="*/ 152 h 152"/>
                <a:gd name="T14" fmla="*/ 92 w 180"/>
                <a:gd name="T15" fmla="*/ 112 h 152"/>
                <a:gd name="T16" fmla="*/ 68 w 180"/>
                <a:gd name="T17" fmla="*/ 76 h 152"/>
                <a:gd name="T18" fmla="*/ 44 w 180"/>
                <a:gd name="T19" fmla="*/ 64 h 152"/>
                <a:gd name="T20" fmla="*/ 8 w 180"/>
                <a:gd name="T21" fmla="*/ 52 h 152"/>
                <a:gd name="T22" fmla="*/ 0 w 180"/>
                <a:gd name="T23" fmla="*/ 20 h 1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0"/>
                <a:gd name="T37" fmla="*/ 0 h 152"/>
                <a:gd name="T38" fmla="*/ 180 w 180"/>
                <a:gd name="T39" fmla="*/ 152 h 1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0" h="152">
                  <a:moveTo>
                    <a:pt x="0" y="20"/>
                  </a:moveTo>
                  <a:cubicBezTo>
                    <a:pt x="63" y="13"/>
                    <a:pt x="14" y="8"/>
                    <a:pt x="64" y="0"/>
                  </a:cubicBezTo>
                  <a:cubicBezTo>
                    <a:pt x="99" y="9"/>
                    <a:pt x="80" y="17"/>
                    <a:pt x="72" y="40"/>
                  </a:cubicBezTo>
                  <a:cubicBezTo>
                    <a:pt x="73" y="48"/>
                    <a:pt x="71" y="57"/>
                    <a:pt x="76" y="64"/>
                  </a:cubicBezTo>
                  <a:cubicBezTo>
                    <a:pt x="95" y="92"/>
                    <a:pt x="143" y="101"/>
                    <a:pt x="172" y="104"/>
                  </a:cubicBezTo>
                  <a:cubicBezTo>
                    <a:pt x="180" y="129"/>
                    <a:pt x="174" y="128"/>
                    <a:pt x="148" y="124"/>
                  </a:cubicBezTo>
                  <a:cubicBezTo>
                    <a:pt x="139" y="152"/>
                    <a:pt x="148" y="145"/>
                    <a:pt x="128" y="152"/>
                  </a:cubicBezTo>
                  <a:cubicBezTo>
                    <a:pt x="115" y="132"/>
                    <a:pt x="117" y="120"/>
                    <a:pt x="92" y="112"/>
                  </a:cubicBezTo>
                  <a:cubicBezTo>
                    <a:pt x="84" y="99"/>
                    <a:pt x="81" y="85"/>
                    <a:pt x="68" y="76"/>
                  </a:cubicBezTo>
                  <a:cubicBezTo>
                    <a:pt x="61" y="71"/>
                    <a:pt x="51" y="69"/>
                    <a:pt x="44" y="64"/>
                  </a:cubicBezTo>
                  <a:cubicBezTo>
                    <a:pt x="37" y="43"/>
                    <a:pt x="30" y="58"/>
                    <a:pt x="8" y="52"/>
                  </a:cubicBezTo>
                  <a:cubicBezTo>
                    <a:pt x="3" y="36"/>
                    <a:pt x="12" y="32"/>
                    <a:pt x="0" y="2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67" name="Freeform 33"/>
            <p:cNvSpPr>
              <a:spLocks/>
            </p:cNvSpPr>
            <p:nvPr/>
          </p:nvSpPr>
          <p:spPr bwMode="auto">
            <a:xfrm>
              <a:off x="4385403" y="2627990"/>
              <a:ext cx="87313" cy="132875"/>
            </a:xfrm>
            <a:custGeom>
              <a:avLst/>
              <a:gdLst>
                <a:gd name="T0" fmla="*/ 15 w 55"/>
                <a:gd name="T1" fmla="*/ 1 h 89"/>
                <a:gd name="T2" fmla="*/ 51 w 55"/>
                <a:gd name="T3" fmla="*/ 5 h 89"/>
                <a:gd name="T4" fmla="*/ 47 w 55"/>
                <a:gd name="T5" fmla="*/ 17 h 89"/>
                <a:gd name="T6" fmla="*/ 35 w 55"/>
                <a:gd name="T7" fmla="*/ 21 h 89"/>
                <a:gd name="T8" fmla="*/ 35 w 55"/>
                <a:gd name="T9" fmla="*/ 57 h 89"/>
                <a:gd name="T10" fmla="*/ 39 w 55"/>
                <a:gd name="T11" fmla="*/ 69 h 89"/>
                <a:gd name="T12" fmla="*/ 35 w 55"/>
                <a:gd name="T13" fmla="*/ 81 h 89"/>
                <a:gd name="T14" fmla="*/ 11 w 55"/>
                <a:gd name="T15" fmla="*/ 89 h 89"/>
                <a:gd name="T16" fmla="*/ 11 w 55"/>
                <a:gd name="T17" fmla="*/ 41 h 89"/>
                <a:gd name="T18" fmla="*/ 15 w 55"/>
                <a:gd name="T19" fmla="*/ 1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5"/>
                <a:gd name="T31" fmla="*/ 0 h 89"/>
                <a:gd name="T32" fmla="*/ 55 w 55"/>
                <a:gd name="T33" fmla="*/ 89 h 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5" h="89">
                  <a:moveTo>
                    <a:pt x="15" y="1"/>
                  </a:moveTo>
                  <a:cubicBezTo>
                    <a:pt x="27" y="2"/>
                    <a:pt x="40" y="0"/>
                    <a:pt x="51" y="5"/>
                  </a:cubicBezTo>
                  <a:cubicBezTo>
                    <a:pt x="55" y="7"/>
                    <a:pt x="50" y="14"/>
                    <a:pt x="47" y="17"/>
                  </a:cubicBezTo>
                  <a:cubicBezTo>
                    <a:pt x="44" y="20"/>
                    <a:pt x="39" y="20"/>
                    <a:pt x="35" y="21"/>
                  </a:cubicBezTo>
                  <a:cubicBezTo>
                    <a:pt x="22" y="40"/>
                    <a:pt x="25" y="28"/>
                    <a:pt x="35" y="57"/>
                  </a:cubicBezTo>
                  <a:cubicBezTo>
                    <a:pt x="36" y="61"/>
                    <a:pt x="39" y="69"/>
                    <a:pt x="39" y="69"/>
                  </a:cubicBezTo>
                  <a:cubicBezTo>
                    <a:pt x="38" y="73"/>
                    <a:pt x="38" y="79"/>
                    <a:pt x="35" y="81"/>
                  </a:cubicBezTo>
                  <a:cubicBezTo>
                    <a:pt x="28" y="86"/>
                    <a:pt x="11" y="89"/>
                    <a:pt x="11" y="89"/>
                  </a:cubicBezTo>
                  <a:cubicBezTo>
                    <a:pt x="0" y="72"/>
                    <a:pt x="5" y="60"/>
                    <a:pt x="11" y="41"/>
                  </a:cubicBezTo>
                  <a:cubicBezTo>
                    <a:pt x="15" y="6"/>
                    <a:pt x="15" y="20"/>
                    <a:pt x="15" y="1"/>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68" name="Freeform 34"/>
            <p:cNvSpPr>
              <a:spLocks/>
            </p:cNvSpPr>
            <p:nvPr/>
          </p:nvSpPr>
          <p:spPr bwMode="auto">
            <a:xfrm>
              <a:off x="4377465" y="2577229"/>
              <a:ext cx="319088" cy="195581"/>
            </a:xfrm>
            <a:custGeom>
              <a:avLst/>
              <a:gdLst>
                <a:gd name="T0" fmla="*/ 120 w 201"/>
                <a:gd name="T1" fmla="*/ 11 h 131"/>
                <a:gd name="T2" fmla="*/ 20 w 201"/>
                <a:gd name="T3" fmla="*/ 7 h 131"/>
                <a:gd name="T4" fmla="*/ 56 w 201"/>
                <a:gd name="T5" fmla="*/ 35 h 131"/>
                <a:gd name="T6" fmla="*/ 48 w 201"/>
                <a:gd name="T7" fmla="*/ 55 h 131"/>
                <a:gd name="T8" fmla="*/ 52 w 201"/>
                <a:gd name="T9" fmla="*/ 111 h 131"/>
                <a:gd name="T10" fmla="*/ 84 w 201"/>
                <a:gd name="T11" fmla="*/ 131 h 131"/>
                <a:gd name="T12" fmla="*/ 128 w 201"/>
                <a:gd name="T13" fmla="*/ 115 h 131"/>
                <a:gd name="T14" fmla="*/ 132 w 201"/>
                <a:gd name="T15" fmla="*/ 75 h 131"/>
                <a:gd name="T16" fmla="*/ 180 w 201"/>
                <a:gd name="T17" fmla="*/ 51 h 131"/>
                <a:gd name="T18" fmla="*/ 132 w 201"/>
                <a:gd name="T19" fmla="*/ 23 h 131"/>
                <a:gd name="T20" fmla="*/ 120 w 201"/>
                <a:gd name="T21" fmla="*/ 11 h 1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1"/>
                <a:gd name="T34" fmla="*/ 0 h 131"/>
                <a:gd name="T35" fmla="*/ 201 w 201"/>
                <a:gd name="T36" fmla="*/ 131 h 1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1" h="131">
                  <a:moveTo>
                    <a:pt x="120" y="11"/>
                  </a:moveTo>
                  <a:cubicBezTo>
                    <a:pt x="99" y="10"/>
                    <a:pt x="48" y="0"/>
                    <a:pt x="20" y="7"/>
                  </a:cubicBezTo>
                  <a:cubicBezTo>
                    <a:pt x="0" y="37"/>
                    <a:pt x="26" y="32"/>
                    <a:pt x="56" y="35"/>
                  </a:cubicBezTo>
                  <a:cubicBezTo>
                    <a:pt x="71" y="79"/>
                    <a:pt x="53" y="14"/>
                    <a:pt x="48" y="55"/>
                  </a:cubicBezTo>
                  <a:cubicBezTo>
                    <a:pt x="46" y="74"/>
                    <a:pt x="49" y="93"/>
                    <a:pt x="52" y="111"/>
                  </a:cubicBezTo>
                  <a:cubicBezTo>
                    <a:pt x="54" y="123"/>
                    <a:pt x="84" y="131"/>
                    <a:pt x="84" y="131"/>
                  </a:cubicBezTo>
                  <a:cubicBezTo>
                    <a:pt x="99" y="121"/>
                    <a:pt x="110" y="119"/>
                    <a:pt x="128" y="115"/>
                  </a:cubicBezTo>
                  <a:cubicBezTo>
                    <a:pt x="133" y="101"/>
                    <a:pt x="123" y="88"/>
                    <a:pt x="132" y="75"/>
                  </a:cubicBezTo>
                  <a:cubicBezTo>
                    <a:pt x="141" y="62"/>
                    <a:pt x="166" y="60"/>
                    <a:pt x="180" y="51"/>
                  </a:cubicBezTo>
                  <a:cubicBezTo>
                    <a:pt x="201" y="20"/>
                    <a:pt x="152" y="25"/>
                    <a:pt x="132" y="23"/>
                  </a:cubicBezTo>
                  <a:cubicBezTo>
                    <a:pt x="123" y="10"/>
                    <a:pt x="129" y="11"/>
                    <a:pt x="120" y="11"/>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69" name="Freeform 35"/>
            <p:cNvSpPr>
              <a:spLocks/>
            </p:cNvSpPr>
            <p:nvPr/>
          </p:nvSpPr>
          <p:spPr bwMode="auto">
            <a:xfrm>
              <a:off x="4648928" y="2366719"/>
              <a:ext cx="112713" cy="125410"/>
            </a:xfrm>
            <a:custGeom>
              <a:avLst/>
              <a:gdLst>
                <a:gd name="T0" fmla="*/ 5 w 71"/>
                <a:gd name="T1" fmla="*/ 44 h 84"/>
                <a:gd name="T2" fmla="*/ 33 w 71"/>
                <a:gd name="T3" fmla="*/ 16 h 84"/>
                <a:gd name="T4" fmla="*/ 57 w 71"/>
                <a:gd name="T5" fmla="*/ 0 h 84"/>
                <a:gd name="T6" fmla="*/ 49 w 71"/>
                <a:gd name="T7" fmla="*/ 52 h 84"/>
                <a:gd name="T8" fmla="*/ 61 w 71"/>
                <a:gd name="T9" fmla="*/ 84 h 84"/>
                <a:gd name="T10" fmla="*/ 5 w 71"/>
                <a:gd name="T11" fmla="*/ 44 h 84"/>
                <a:gd name="T12" fmla="*/ 0 60000 65536"/>
                <a:gd name="T13" fmla="*/ 0 60000 65536"/>
                <a:gd name="T14" fmla="*/ 0 60000 65536"/>
                <a:gd name="T15" fmla="*/ 0 60000 65536"/>
                <a:gd name="T16" fmla="*/ 0 60000 65536"/>
                <a:gd name="T17" fmla="*/ 0 60000 65536"/>
                <a:gd name="T18" fmla="*/ 0 w 71"/>
                <a:gd name="T19" fmla="*/ 0 h 84"/>
                <a:gd name="T20" fmla="*/ 71 w 71"/>
                <a:gd name="T21" fmla="*/ 84 h 84"/>
              </a:gdLst>
              <a:ahLst/>
              <a:cxnLst>
                <a:cxn ang="T12">
                  <a:pos x="T0" y="T1"/>
                </a:cxn>
                <a:cxn ang="T13">
                  <a:pos x="T2" y="T3"/>
                </a:cxn>
                <a:cxn ang="T14">
                  <a:pos x="T4" y="T5"/>
                </a:cxn>
                <a:cxn ang="T15">
                  <a:pos x="T6" y="T7"/>
                </a:cxn>
                <a:cxn ang="T16">
                  <a:pos x="T8" y="T9"/>
                </a:cxn>
                <a:cxn ang="T17">
                  <a:pos x="T10" y="T11"/>
                </a:cxn>
              </a:cxnLst>
              <a:rect l="T18" t="T19" r="T20" b="T21"/>
              <a:pathLst>
                <a:path w="71" h="84">
                  <a:moveTo>
                    <a:pt x="5" y="44"/>
                  </a:moveTo>
                  <a:cubicBezTo>
                    <a:pt x="13" y="6"/>
                    <a:pt x="0" y="38"/>
                    <a:pt x="33" y="16"/>
                  </a:cubicBezTo>
                  <a:cubicBezTo>
                    <a:pt x="41" y="11"/>
                    <a:pt x="57" y="0"/>
                    <a:pt x="57" y="0"/>
                  </a:cubicBezTo>
                  <a:cubicBezTo>
                    <a:pt x="71" y="21"/>
                    <a:pt x="56" y="31"/>
                    <a:pt x="49" y="52"/>
                  </a:cubicBezTo>
                  <a:cubicBezTo>
                    <a:pt x="68" y="58"/>
                    <a:pt x="66" y="66"/>
                    <a:pt x="61" y="84"/>
                  </a:cubicBezTo>
                  <a:cubicBezTo>
                    <a:pt x="26" y="72"/>
                    <a:pt x="35" y="44"/>
                    <a:pt x="5" y="44"/>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70" name="Freeform 36"/>
            <p:cNvSpPr>
              <a:spLocks/>
            </p:cNvSpPr>
            <p:nvPr/>
          </p:nvSpPr>
          <p:spPr bwMode="auto">
            <a:xfrm>
              <a:off x="4706078" y="2348803"/>
              <a:ext cx="204788" cy="185130"/>
            </a:xfrm>
            <a:custGeom>
              <a:avLst/>
              <a:gdLst>
                <a:gd name="T0" fmla="*/ 25 w 129"/>
                <a:gd name="T1" fmla="*/ 16 h 124"/>
                <a:gd name="T2" fmla="*/ 73 w 129"/>
                <a:gd name="T3" fmla="*/ 4 h 124"/>
                <a:gd name="T4" fmla="*/ 85 w 129"/>
                <a:gd name="T5" fmla="*/ 0 h 124"/>
                <a:gd name="T6" fmla="*/ 117 w 129"/>
                <a:gd name="T7" fmla="*/ 24 h 124"/>
                <a:gd name="T8" fmla="*/ 125 w 129"/>
                <a:gd name="T9" fmla="*/ 48 h 124"/>
                <a:gd name="T10" fmla="*/ 129 w 129"/>
                <a:gd name="T11" fmla="*/ 60 h 124"/>
                <a:gd name="T12" fmla="*/ 117 w 129"/>
                <a:gd name="T13" fmla="*/ 104 h 124"/>
                <a:gd name="T14" fmla="*/ 89 w 129"/>
                <a:gd name="T15" fmla="*/ 112 h 124"/>
                <a:gd name="T16" fmla="*/ 41 w 129"/>
                <a:gd name="T17" fmla="*/ 124 h 124"/>
                <a:gd name="T18" fmla="*/ 25 w 129"/>
                <a:gd name="T19" fmla="*/ 100 h 124"/>
                <a:gd name="T20" fmla="*/ 17 w 129"/>
                <a:gd name="T21" fmla="*/ 52 h 124"/>
                <a:gd name="T22" fmla="*/ 25 w 129"/>
                <a:gd name="T23" fmla="*/ 16 h 1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9"/>
                <a:gd name="T37" fmla="*/ 0 h 124"/>
                <a:gd name="T38" fmla="*/ 129 w 129"/>
                <a:gd name="T39" fmla="*/ 124 h 1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9" h="124">
                  <a:moveTo>
                    <a:pt x="25" y="16"/>
                  </a:moveTo>
                  <a:cubicBezTo>
                    <a:pt x="57" y="11"/>
                    <a:pt x="41" y="15"/>
                    <a:pt x="73" y="4"/>
                  </a:cubicBezTo>
                  <a:cubicBezTo>
                    <a:pt x="77" y="3"/>
                    <a:pt x="85" y="0"/>
                    <a:pt x="85" y="0"/>
                  </a:cubicBezTo>
                  <a:cubicBezTo>
                    <a:pt x="98" y="8"/>
                    <a:pt x="110" y="9"/>
                    <a:pt x="117" y="24"/>
                  </a:cubicBezTo>
                  <a:cubicBezTo>
                    <a:pt x="120" y="32"/>
                    <a:pt x="122" y="40"/>
                    <a:pt x="125" y="48"/>
                  </a:cubicBezTo>
                  <a:cubicBezTo>
                    <a:pt x="126" y="52"/>
                    <a:pt x="129" y="60"/>
                    <a:pt x="129" y="60"/>
                  </a:cubicBezTo>
                  <a:cubicBezTo>
                    <a:pt x="124" y="74"/>
                    <a:pt x="125" y="91"/>
                    <a:pt x="117" y="104"/>
                  </a:cubicBezTo>
                  <a:cubicBezTo>
                    <a:pt x="112" y="112"/>
                    <a:pt x="98" y="110"/>
                    <a:pt x="89" y="112"/>
                  </a:cubicBezTo>
                  <a:cubicBezTo>
                    <a:pt x="67" y="97"/>
                    <a:pt x="63" y="117"/>
                    <a:pt x="41" y="124"/>
                  </a:cubicBezTo>
                  <a:cubicBezTo>
                    <a:pt x="20" y="121"/>
                    <a:pt x="0" y="116"/>
                    <a:pt x="25" y="100"/>
                  </a:cubicBezTo>
                  <a:cubicBezTo>
                    <a:pt x="31" y="81"/>
                    <a:pt x="28" y="68"/>
                    <a:pt x="17" y="52"/>
                  </a:cubicBezTo>
                  <a:cubicBezTo>
                    <a:pt x="24" y="42"/>
                    <a:pt x="36" y="27"/>
                    <a:pt x="25" y="16"/>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71" name="Freeform 37"/>
            <p:cNvSpPr>
              <a:spLocks/>
            </p:cNvSpPr>
            <p:nvPr/>
          </p:nvSpPr>
          <p:spPr bwMode="auto">
            <a:xfrm>
              <a:off x="2972528" y="4229959"/>
              <a:ext cx="396875" cy="818154"/>
            </a:xfrm>
            <a:custGeom>
              <a:avLst/>
              <a:gdLst>
                <a:gd name="T0" fmla="*/ 233 w 250"/>
                <a:gd name="T1" fmla="*/ 64 h 548"/>
                <a:gd name="T2" fmla="*/ 177 w 250"/>
                <a:gd name="T3" fmla="*/ 76 h 548"/>
                <a:gd name="T4" fmla="*/ 145 w 250"/>
                <a:gd name="T5" fmla="*/ 52 h 548"/>
                <a:gd name="T6" fmla="*/ 65 w 250"/>
                <a:gd name="T7" fmla="*/ 0 h 548"/>
                <a:gd name="T8" fmla="*/ 29 w 250"/>
                <a:gd name="T9" fmla="*/ 4 h 548"/>
                <a:gd name="T10" fmla="*/ 25 w 250"/>
                <a:gd name="T11" fmla="*/ 16 h 548"/>
                <a:gd name="T12" fmla="*/ 5 w 250"/>
                <a:gd name="T13" fmla="*/ 116 h 548"/>
                <a:gd name="T14" fmla="*/ 21 w 250"/>
                <a:gd name="T15" fmla="*/ 148 h 548"/>
                <a:gd name="T16" fmla="*/ 33 w 250"/>
                <a:gd name="T17" fmla="*/ 196 h 548"/>
                <a:gd name="T18" fmla="*/ 33 w 250"/>
                <a:gd name="T19" fmla="*/ 320 h 548"/>
                <a:gd name="T20" fmla="*/ 41 w 250"/>
                <a:gd name="T21" fmla="*/ 344 h 548"/>
                <a:gd name="T22" fmla="*/ 53 w 250"/>
                <a:gd name="T23" fmla="*/ 396 h 548"/>
                <a:gd name="T24" fmla="*/ 61 w 250"/>
                <a:gd name="T25" fmla="*/ 420 h 548"/>
                <a:gd name="T26" fmla="*/ 65 w 250"/>
                <a:gd name="T27" fmla="*/ 464 h 548"/>
                <a:gd name="T28" fmla="*/ 77 w 250"/>
                <a:gd name="T29" fmla="*/ 472 h 548"/>
                <a:gd name="T30" fmla="*/ 101 w 250"/>
                <a:gd name="T31" fmla="*/ 500 h 548"/>
                <a:gd name="T32" fmla="*/ 113 w 250"/>
                <a:gd name="T33" fmla="*/ 512 h 548"/>
                <a:gd name="T34" fmla="*/ 129 w 250"/>
                <a:gd name="T35" fmla="*/ 508 h 548"/>
                <a:gd name="T36" fmla="*/ 121 w 250"/>
                <a:gd name="T37" fmla="*/ 532 h 548"/>
                <a:gd name="T38" fmla="*/ 201 w 250"/>
                <a:gd name="T39" fmla="*/ 532 h 548"/>
                <a:gd name="T40" fmla="*/ 145 w 250"/>
                <a:gd name="T41" fmla="*/ 508 h 548"/>
                <a:gd name="T42" fmla="*/ 125 w 250"/>
                <a:gd name="T43" fmla="*/ 476 h 548"/>
                <a:gd name="T44" fmla="*/ 137 w 250"/>
                <a:gd name="T45" fmla="*/ 440 h 548"/>
                <a:gd name="T46" fmla="*/ 145 w 250"/>
                <a:gd name="T47" fmla="*/ 416 h 548"/>
                <a:gd name="T48" fmla="*/ 141 w 250"/>
                <a:gd name="T49" fmla="*/ 404 h 548"/>
                <a:gd name="T50" fmla="*/ 125 w 250"/>
                <a:gd name="T51" fmla="*/ 400 h 548"/>
                <a:gd name="T52" fmla="*/ 133 w 250"/>
                <a:gd name="T53" fmla="*/ 348 h 548"/>
                <a:gd name="T54" fmla="*/ 129 w 250"/>
                <a:gd name="T55" fmla="*/ 328 h 548"/>
                <a:gd name="T56" fmla="*/ 117 w 250"/>
                <a:gd name="T57" fmla="*/ 320 h 548"/>
                <a:gd name="T58" fmla="*/ 145 w 250"/>
                <a:gd name="T59" fmla="*/ 312 h 548"/>
                <a:gd name="T60" fmla="*/ 205 w 250"/>
                <a:gd name="T61" fmla="*/ 268 h 548"/>
                <a:gd name="T62" fmla="*/ 213 w 250"/>
                <a:gd name="T63" fmla="*/ 228 h 548"/>
                <a:gd name="T64" fmla="*/ 189 w 250"/>
                <a:gd name="T65" fmla="*/ 220 h 548"/>
                <a:gd name="T66" fmla="*/ 193 w 250"/>
                <a:gd name="T67" fmla="*/ 136 h 548"/>
                <a:gd name="T68" fmla="*/ 213 w 250"/>
                <a:gd name="T69" fmla="*/ 116 h 548"/>
                <a:gd name="T70" fmla="*/ 233 w 250"/>
                <a:gd name="T71" fmla="*/ 64 h 54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50"/>
                <a:gd name="T109" fmla="*/ 0 h 548"/>
                <a:gd name="T110" fmla="*/ 250 w 250"/>
                <a:gd name="T111" fmla="*/ 548 h 54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50" h="548">
                  <a:moveTo>
                    <a:pt x="233" y="64"/>
                  </a:moveTo>
                  <a:cubicBezTo>
                    <a:pt x="180" y="77"/>
                    <a:pt x="250" y="84"/>
                    <a:pt x="177" y="76"/>
                  </a:cubicBezTo>
                  <a:cubicBezTo>
                    <a:pt x="185" y="53"/>
                    <a:pt x="164" y="55"/>
                    <a:pt x="145" y="52"/>
                  </a:cubicBezTo>
                  <a:cubicBezTo>
                    <a:pt x="131" y="31"/>
                    <a:pt x="89" y="8"/>
                    <a:pt x="65" y="0"/>
                  </a:cubicBezTo>
                  <a:cubicBezTo>
                    <a:pt x="53" y="1"/>
                    <a:pt x="40" y="0"/>
                    <a:pt x="29" y="4"/>
                  </a:cubicBezTo>
                  <a:cubicBezTo>
                    <a:pt x="25" y="6"/>
                    <a:pt x="25" y="12"/>
                    <a:pt x="25" y="16"/>
                  </a:cubicBezTo>
                  <a:cubicBezTo>
                    <a:pt x="21" y="57"/>
                    <a:pt x="26" y="84"/>
                    <a:pt x="5" y="116"/>
                  </a:cubicBezTo>
                  <a:cubicBezTo>
                    <a:pt x="14" y="168"/>
                    <a:pt x="0" y="122"/>
                    <a:pt x="21" y="148"/>
                  </a:cubicBezTo>
                  <a:cubicBezTo>
                    <a:pt x="30" y="160"/>
                    <a:pt x="28" y="182"/>
                    <a:pt x="33" y="196"/>
                  </a:cubicBezTo>
                  <a:cubicBezTo>
                    <a:pt x="30" y="247"/>
                    <a:pt x="26" y="271"/>
                    <a:pt x="33" y="320"/>
                  </a:cubicBezTo>
                  <a:cubicBezTo>
                    <a:pt x="34" y="328"/>
                    <a:pt x="41" y="344"/>
                    <a:pt x="41" y="344"/>
                  </a:cubicBezTo>
                  <a:cubicBezTo>
                    <a:pt x="46" y="380"/>
                    <a:pt x="42" y="363"/>
                    <a:pt x="53" y="396"/>
                  </a:cubicBezTo>
                  <a:cubicBezTo>
                    <a:pt x="56" y="404"/>
                    <a:pt x="61" y="420"/>
                    <a:pt x="61" y="420"/>
                  </a:cubicBezTo>
                  <a:cubicBezTo>
                    <a:pt x="62" y="435"/>
                    <a:pt x="61" y="450"/>
                    <a:pt x="65" y="464"/>
                  </a:cubicBezTo>
                  <a:cubicBezTo>
                    <a:pt x="66" y="469"/>
                    <a:pt x="74" y="469"/>
                    <a:pt x="77" y="472"/>
                  </a:cubicBezTo>
                  <a:cubicBezTo>
                    <a:pt x="90" y="485"/>
                    <a:pt x="82" y="494"/>
                    <a:pt x="101" y="500"/>
                  </a:cubicBezTo>
                  <a:cubicBezTo>
                    <a:pt x="105" y="504"/>
                    <a:pt x="108" y="510"/>
                    <a:pt x="113" y="512"/>
                  </a:cubicBezTo>
                  <a:cubicBezTo>
                    <a:pt x="118" y="514"/>
                    <a:pt x="127" y="503"/>
                    <a:pt x="129" y="508"/>
                  </a:cubicBezTo>
                  <a:cubicBezTo>
                    <a:pt x="132" y="516"/>
                    <a:pt x="121" y="532"/>
                    <a:pt x="121" y="532"/>
                  </a:cubicBezTo>
                  <a:cubicBezTo>
                    <a:pt x="146" y="548"/>
                    <a:pt x="174" y="539"/>
                    <a:pt x="201" y="532"/>
                  </a:cubicBezTo>
                  <a:cubicBezTo>
                    <a:pt x="181" y="519"/>
                    <a:pt x="163" y="526"/>
                    <a:pt x="145" y="508"/>
                  </a:cubicBezTo>
                  <a:cubicBezTo>
                    <a:pt x="140" y="493"/>
                    <a:pt x="130" y="491"/>
                    <a:pt x="125" y="476"/>
                  </a:cubicBezTo>
                  <a:cubicBezTo>
                    <a:pt x="134" y="422"/>
                    <a:pt x="122" y="474"/>
                    <a:pt x="137" y="440"/>
                  </a:cubicBezTo>
                  <a:cubicBezTo>
                    <a:pt x="140" y="432"/>
                    <a:pt x="145" y="416"/>
                    <a:pt x="145" y="416"/>
                  </a:cubicBezTo>
                  <a:cubicBezTo>
                    <a:pt x="144" y="412"/>
                    <a:pt x="144" y="407"/>
                    <a:pt x="141" y="404"/>
                  </a:cubicBezTo>
                  <a:cubicBezTo>
                    <a:pt x="137" y="401"/>
                    <a:pt x="126" y="405"/>
                    <a:pt x="125" y="400"/>
                  </a:cubicBezTo>
                  <a:cubicBezTo>
                    <a:pt x="120" y="383"/>
                    <a:pt x="128" y="364"/>
                    <a:pt x="133" y="348"/>
                  </a:cubicBezTo>
                  <a:cubicBezTo>
                    <a:pt x="132" y="341"/>
                    <a:pt x="132" y="334"/>
                    <a:pt x="129" y="328"/>
                  </a:cubicBezTo>
                  <a:cubicBezTo>
                    <a:pt x="127" y="324"/>
                    <a:pt x="117" y="325"/>
                    <a:pt x="117" y="320"/>
                  </a:cubicBezTo>
                  <a:cubicBezTo>
                    <a:pt x="117" y="319"/>
                    <a:pt x="134" y="315"/>
                    <a:pt x="145" y="312"/>
                  </a:cubicBezTo>
                  <a:cubicBezTo>
                    <a:pt x="156" y="278"/>
                    <a:pt x="170" y="277"/>
                    <a:pt x="205" y="268"/>
                  </a:cubicBezTo>
                  <a:cubicBezTo>
                    <a:pt x="211" y="259"/>
                    <a:pt x="226" y="239"/>
                    <a:pt x="213" y="228"/>
                  </a:cubicBezTo>
                  <a:cubicBezTo>
                    <a:pt x="207" y="223"/>
                    <a:pt x="189" y="220"/>
                    <a:pt x="189" y="220"/>
                  </a:cubicBezTo>
                  <a:cubicBezTo>
                    <a:pt x="190" y="192"/>
                    <a:pt x="188" y="164"/>
                    <a:pt x="193" y="136"/>
                  </a:cubicBezTo>
                  <a:cubicBezTo>
                    <a:pt x="195" y="127"/>
                    <a:pt x="209" y="125"/>
                    <a:pt x="213" y="116"/>
                  </a:cubicBezTo>
                  <a:cubicBezTo>
                    <a:pt x="220" y="101"/>
                    <a:pt x="229" y="80"/>
                    <a:pt x="233" y="64"/>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72" name="Freeform 38"/>
            <p:cNvSpPr>
              <a:spLocks/>
            </p:cNvSpPr>
            <p:nvPr/>
          </p:nvSpPr>
          <p:spPr bwMode="auto">
            <a:xfrm>
              <a:off x="2896328" y="4101562"/>
              <a:ext cx="263525" cy="943564"/>
            </a:xfrm>
            <a:custGeom>
              <a:avLst/>
              <a:gdLst>
                <a:gd name="T0" fmla="*/ 21 w 166"/>
                <a:gd name="T1" fmla="*/ 10 h 632"/>
                <a:gd name="T2" fmla="*/ 57 w 166"/>
                <a:gd name="T3" fmla="*/ 70 h 632"/>
                <a:gd name="T4" fmla="*/ 49 w 166"/>
                <a:gd name="T5" fmla="*/ 190 h 632"/>
                <a:gd name="T6" fmla="*/ 61 w 166"/>
                <a:gd name="T7" fmla="*/ 230 h 632"/>
                <a:gd name="T8" fmla="*/ 97 w 166"/>
                <a:gd name="T9" fmla="*/ 474 h 632"/>
                <a:gd name="T10" fmla="*/ 121 w 166"/>
                <a:gd name="T11" fmla="*/ 550 h 632"/>
                <a:gd name="T12" fmla="*/ 157 w 166"/>
                <a:gd name="T13" fmla="*/ 606 h 632"/>
                <a:gd name="T14" fmla="*/ 117 w 166"/>
                <a:gd name="T15" fmla="*/ 618 h 632"/>
                <a:gd name="T16" fmla="*/ 97 w 166"/>
                <a:gd name="T17" fmla="*/ 586 h 632"/>
                <a:gd name="T18" fmla="*/ 73 w 166"/>
                <a:gd name="T19" fmla="*/ 558 h 632"/>
                <a:gd name="T20" fmla="*/ 81 w 166"/>
                <a:gd name="T21" fmla="*/ 458 h 632"/>
                <a:gd name="T22" fmla="*/ 53 w 166"/>
                <a:gd name="T23" fmla="*/ 430 h 632"/>
                <a:gd name="T24" fmla="*/ 37 w 166"/>
                <a:gd name="T25" fmla="*/ 326 h 632"/>
                <a:gd name="T26" fmla="*/ 33 w 166"/>
                <a:gd name="T27" fmla="*/ 130 h 632"/>
                <a:gd name="T28" fmla="*/ 17 w 166"/>
                <a:gd name="T29" fmla="*/ 82 h 632"/>
                <a:gd name="T30" fmla="*/ 9 w 166"/>
                <a:gd name="T31" fmla="*/ 58 h 632"/>
                <a:gd name="T32" fmla="*/ 21 w 166"/>
                <a:gd name="T33" fmla="*/ 10 h 6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6"/>
                <a:gd name="T52" fmla="*/ 0 h 632"/>
                <a:gd name="T53" fmla="*/ 166 w 166"/>
                <a:gd name="T54" fmla="*/ 632 h 6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6" h="632">
                  <a:moveTo>
                    <a:pt x="21" y="10"/>
                  </a:moveTo>
                  <a:cubicBezTo>
                    <a:pt x="50" y="0"/>
                    <a:pt x="42" y="48"/>
                    <a:pt x="57" y="70"/>
                  </a:cubicBezTo>
                  <a:cubicBezTo>
                    <a:pt x="67" y="109"/>
                    <a:pt x="88" y="164"/>
                    <a:pt x="49" y="190"/>
                  </a:cubicBezTo>
                  <a:cubicBezTo>
                    <a:pt x="43" y="208"/>
                    <a:pt x="41" y="223"/>
                    <a:pt x="61" y="230"/>
                  </a:cubicBezTo>
                  <a:cubicBezTo>
                    <a:pt x="106" y="298"/>
                    <a:pt x="49" y="401"/>
                    <a:pt x="97" y="474"/>
                  </a:cubicBezTo>
                  <a:cubicBezTo>
                    <a:pt x="103" y="497"/>
                    <a:pt x="102" y="538"/>
                    <a:pt x="121" y="550"/>
                  </a:cubicBezTo>
                  <a:cubicBezTo>
                    <a:pt x="127" y="568"/>
                    <a:pt x="141" y="595"/>
                    <a:pt x="157" y="606"/>
                  </a:cubicBezTo>
                  <a:cubicBezTo>
                    <a:pt x="166" y="632"/>
                    <a:pt x="133" y="620"/>
                    <a:pt x="117" y="618"/>
                  </a:cubicBezTo>
                  <a:cubicBezTo>
                    <a:pt x="107" y="589"/>
                    <a:pt x="116" y="599"/>
                    <a:pt x="97" y="586"/>
                  </a:cubicBezTo>
                  <a:cubicBezTo>
                    <a:pt x="88" y="572"/>
                    <a:pt x="89" y="563"/>
                    <a:pt x="73" y="558"/>
                  </a:cubicBezTo>
                  <a:cubicBezTo>
                    <a:pt x="67" y="497"/>
                    <a:pt x="64" y="510"/>
                    <a:pt x="81" y="458"/>
                  </a:cubicBezTo>
                  <a:cubicBezTo>
                    <a:pt x="76" y="437"/>
                    <a:pt x="70" y="441"/>
                    <a:pt x="53" y="430"/>
                  </a:cubicBezTo>
                  <a:cubicBezTo>
                    <a:pt x="41" y="395"/>
                    <a:pt x="58" y="357"/>
                    <a:pt x="37" y="326"/>
                  </a:cubicBezTo>
                  <a:cubicBezTo>
                    <a:pt x="36" y="261"/>
                    <a:pt x="37" y="195"/>
                    <a:pt x="33" y="130"/>
                  </a:cubicBezTo>
                  <a:cubicBezTo>
                    <a:pt x="32" y="117"/>
                    <a:pt x="21" y="95"/>
                    <a:pt x="17" y="82"/>
                  </a:cubicBezTo>
                  <a:cubicBezTo>
                    <a:pt x="14" y="74"/>
                    <a:pt x="9" y="58"/>
                    <a:pt x="9" y="58"/>
                  </a:cubicBezTo>
                  <a:cubicBezTo>
                    <a:pt x="13" y="11"/>
                    <a:pt x="0" y="21"/>
                    <a:pt x="21" y="1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73" name="Freeform 39"/>
            <p:cNvSpPr>
              <a:spLocks/>
            </p:cNvSpPr>
            <p:nvPr/>
          </p:nvSpPr>
          <p:spPr bwMode="auto">
            <a:xfrm>
              <a:off x="2631215" y="3698458"/>
              <a:ext cx="336550" cy="412063"/>
            </a:xfrm>
            <a:custGeom>
              <a:avLst/>
              <a:gdLst>
                <a:gd name="T0" fmla="*/ 12 w 212"/>
                <a:gd name="T1" fmla="*/ 44 h 276"/>
                <a:gd name="T2" fmla="*/ 0 w 212"/>
                <a:gd name="T3" fmla="*/ 68 h 276"/>
                <a:gd name="T4" fmla="*/ 32 w 212"/>
                <a:gd name="T5" fmla="*/ 104 h 276"/>
                <a:gd name="T6" fmla="*/ 68 w 212"/>
                <a:gd name="T7" fmla="*/ 192 h 276"/>
                <a:gd name="T8" fmla="*/ 80 w 212"/>
                <a:gd name="T9" fmla="*/ 216 h 276"/>
                <a:gd name="T10" fmla="*/ 132 w 212"/>
                <a:gd name="T11" fmla="*/ 252 h 276"/>
                <a:gd name="T12" fmla="*/ 176 w 212"/>
                <a:gd name="T13" fmla="*/ 276 h 276"/>
                <a:gd name="T14" fmla="*/ 212 w 212"/>
                <a:gd name="T15" fmla="*/ 244 h 276"/>
                <a:gd name="T16" fmla="*/ 208 w 212"/>
                <a:gd name="T17" fmla="*/ 196 h 276"/>
                <a:gd name="T18" fmla="*/ 176 w 212"/>
                <a:gd name="T19" fmla="*/ 168 h 276"/>
                <a:gd name="T20" fmla="*/ 128 w 212"/>
                <a:gd name="T21" fmla="*/ 136 h 276"/>
                <a:gd name="T22" fmla="*/ 168 w 212"/>
                <a:gd name="T23" fmla="*/ 68 h 276"/>
                <a:gd name="T24" fmla="*/ 128 w 212"/>
                <a:gd name="T25" fmla="*/ 32 h 276"/>
                <a:gd name="T26" fmla="*/ 108 w 212"/>
                <a:gd name="T27" fmla="*/ 0 h 276"/>
                <a:gd name="T28" fmla="*/ 80 w 212"/>
                <a:gd name="T29" fmla="*/ 32 h 276"/>
                <a:gd name="T30" fmla="*/ 56 w 212"/>
                <a:gd name="T31" fmla="*/ 48 h 276"/>
                <a:gd name="T32" fmla="*/ 48 w 212"/>
                <a:gd name="T33" fmla="*/ 72 h 276"/>
                <a:gd name="T34" fmla="*/ 20 w 212"/>
                <a:gd name="T35" fmla="*/ 56 h 276"/>
                <a:gd name="T36" fmla="*/ 8 w 212"/>
                <a:gd name="T37" fmla="*/ 52 h 276"/>
                <a:gd name="T38" fmla="*/ 12 w 212"/>
                <a:gd name="T39" fmla="*/ 44 h 27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12"/>
                <a:gd name="T61" fmla="*/ 0 h 276"/>
                <a:gd name="T62" fmla="*/ 212 w 212"/>
                <a:gd name="T63" fmla="*/ 276 h 27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12" h="276">
                  <a:moveTo>
                    <a:pt x="12" y="44"/>
                  </a:moveTo>
                  <a:cubicBezTo>
                    <a:pt x="9" y="52"/>
                    <a:pt x="0" y="59"/>
                    <a:pt x="0" y="68"/>
                  </a:cubicBezTo>
                  <a:cubicBezTo>
                    <a:pt x="0" y="92"/>
                    <a:pt x="13" y="98"/>
                    <a:pt x="32" y="104"/>
                  </a:cubicBezTo>
                  <a:cubicBezTo>
                    <a:pt x="42" y="135"/>
                    <a:pt x="38" y="172"/>
                    <a:pt x="68" y="192"/>
                  </a:cubicBezTo>
                  <a:cubicBezTo>
                    <a:pt x="83" y="236"/>
                    <a:pt x="59" y="169"/>
                    <a:pt x="80" y="216"/>
                  </a:cubicBezTo>
                  <a:cubicBezTo>
                    <a:pt x="95" y="250"/>
                    <a:pt x="88" y="246"/>
                    <a:pt x="132" y="252"/>
                  </a:cubicBezTo>
                  <a:cubicBezTo>
                    <a:pt x="144" y="270"/>
                    <a:pt x="159" y="265"/>
                    <a:pt x="176" y="276"/>
                  </a:cubicBezTo>
                  <a:cubicBezTo>
                    <a:pt x="212" y="271"/>
                    <a:pt x="203" y="272"/>
                    <a:pt x="212" y="244"/>
                  </a:cubicBezTo>
                  <a:cubicBezTo>
                    <a:pt x="211" y="228"/>
                    <a:pt x="211" y="212"/>
                    <a:pt x="208" y="196"/>
                  </a:cubicBezTo>
                  <a:cubicBezTo>
                    <a:pt x="205" y="182"/>
                    <a:pt x="176" y="168"/>
                    <a:pt x="176" y="168"/>
                  </a:cubicBezTo>
                  <a:cubicBezTo>
                    <a:pt x="166" y="126"/>
                    <a:pt x="140" y="172"/>
                    <a:pt x="128" y="136"/>
                  </a:cubicBezTo>
                  <a:cubicBezTo>
                    <a:pt x="134" y="59"/>
                    <a:pt x="125" y="97"/>
                    <a:pt x="168" y="68"/>
                  </a:cubicBezTo>
                  <a:cubicBezTo>
                    <a:pt x="189" y="37"/>
                    <a:pt x="152" y="35"/>
                    <a:pt x="128" y="32"/>
                  </a:cubicBezTo>
                  <a:cubicBezTo>
                    <a:pt x="121" y="4"/>
                    <a:pt x="116" y="24"/>
                    <a:pt x="108" y="0"/>
                  </a:cubicBezTo>
                  <a:cubicBezTo>
                    <a:pt x="96" y="18"/>
                    <a:pt x="103" y="26"/>
                    <a:pt x="80" y="32"/>
                  </a:cubicBezTo>
                  <a:cubicBezTo>
                    <a:pt x="72" y="37"/>
                    <a:pt x="64" y="43"/>
                    <a:pt x="56" y="48"/>
                  </a:cubicBezTo>
                  <a:cubicBezTo>
                    <a:pt x="49" y="53"/>
                    <a:pt x="48" y="72"/>
                    <a:pt x="48" y="72"/>
                  </a:cubicBezTo>
                  <a:cubicBezTo>
                    <a:pt x="14" y="64"/>
                    <a:pt x="49" y="75"/>
                    <a:pt x="20" y="56"/>
                  </a:cubicBezTo>
                  <a:cubicBezTo>
                    <a:pt x="16" y="54"/>
                    <a:pt x="10" y="56"/>
                    <a:pt x="8" y="52"/>
                  </a:cubicBezTo>
                  <a:cubicBezTo>
                    <a:pt x="6" y="50"/>
                    <a:pt x="11" y="47"/>
                    <a:pt x="12" y="44"/>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74" name="Freeform 40"/>
            <p:cNvSpPr>
              <a:spLocks/>
            </p:cNvSpPr>
            <p:nvPr/>
          </p:nvSpPr>
          <p:spPr bwMode="auto">
            <a:xfrm>
              <a:off x="2823303" y="3555131"/>
              <a:ext cx="925513" cy="974917"/>
            </a:xfrm>
            <a:custGeom>
              <a:avLst/>
              <a:gdLst>
                <a:gd name="T0" fmla="*/ 299 w 583"/>
                <a:gd name="T1" fmla="*/ 580 h 653"/>
                <a:gd name="T2" fmla="*/ 327 w 583"/>
                <a:gd name="T3" fmla="*/ 608 h 653"/>
                <a:gd name="T4" fmla="*/ 351 w 583"/>
                <a:gd name="T5" fmla="*/ 624 h 653"/>
                <a:gd name="T6" fmla="*/ 367 w 583"/>
                <a:gd name="T7" fmla="*/ 596 h 653"/>
                <a:gd name="T8" fmla="*/ 403 w 583"/>
                <a:gd name="T9" fmla="*/ 580 h 653"/>
                <a:gd name="T10" fmla="*/ 423 w 583"/>
                <a:gd name="T11" fmla="*/ 496 h 653"/>
                <a:gd name="T12" fmla="*/ 471 w 583"/>
                <a:gd name="T13" fmla="*/ 476 h 653"/>
                <a:gd name="T14" fmla="*/ 495 w 583"/>
                <a:gd name="T15" fmla="*/ 468 h 653"/>
                <a:gd name="T16" fmla="*/ 511 w 583"/>
                <a:gd name="T17" fmla="*/ 452 h 653"/>
                <a:gd name="T18" fmla="*/ 523 w 583"/>
                <a:gd name="T19" fmla="*/ 428 h 653"/>
                <a:gd name="T20" fmla="*/ 535 w 583"/>
                <a:gd name="T21" fmla="*/ 392 h 653"/>
                <a:gd name="T22" fmla="*/ 539 w 583"/>
                <a:gd name="T23" fmla="*/ 380 h 653"/>
                <a:gd name="T24" fmla="*/ 527 w 583"/>
                <a:gd name="T25" fmla="*/ 348 h 653"/>
                <a:gd name="T26" fmla="*/ 567 w 583"/>
                <a:gd name="T27" fmla="*/ 268 h 653"/>
                <a:gd name="T28" fmla="*/ 583 w 583"/>
                <a:gd name="T29" fmla="*/ 232 h 653"/>
                <a:gd name="T30" fmla="*/ 579 w 583"/>
                <a:gd name="T31" fmla="*/ 196 h 653"/>
                <a:gd name="T32" fmla="*/ 531 w 583"/>
                <a:gd name="T33" fmla="*/ 164 h 653"/>
                <a:gd name="T34" fmla="*/ 443 w 583"/>
                <a:gd name="T35" fmla="*/ 128 h 653"/>
                <a:gd name="T36" fmla="*/ 411 w 583"/>
                <a:gd name="T37" fmla="*/ 100 h 653"/>
                <a:gd name="T38" fmla="*/ 387 w 583"/>
                <a:gd name="T39" fmla="*/ 92 h 653"/>
                <a:gd name="T40" fmla="*/ 359 w 583"/>
                <a:gd name="T41" fmla="*/ 120 h 653"/>
                <a:gd name="T42" fmla="*/ 323 w 583"/>
                <a:gd name="T43" fmla="*/ 108 h 653"/>
                <a:gd name="T44" fmla="*/ 347 w 583"/>
                <a:gd name="T45" fmla="*/ 68 h 653"/>
                <a:gd name="T46" fmla="*/ 335 w 583"/>
                <a:gd name="T47" fmla="*/ 36 h 653"/>
                <a:gd name="T48" fmla="*/ 223 w 583"/>
                <a:gd name="T49" fmla="*/ 48 h 653"/>
                <a:gd name="T50" fmla="*/ 203 w 583"/>
                <a:gd name="T51" fmla="*/ 0 h 653"/>
                <a:gd name="T52" fmla="*/ 151 w 583"/>
                <a:gd name="T53" fmla="*/ 24 h 653"/>
                <a:gd name="T54" fmla="*/ 127 w 583"/>
                <a:gd name="T55" fmla="*/ 68 h 653"/>
                <a:gd name="T56" fmla="*/ 75 w 583"/>
                <a:gd name="T57" fmla="*/ 60 h 653"/>
                <a:gd name="T58" fmla="*/ 51 w 583"/>
                <a:gd name="T59" fmla="*/ 160 h 653"/>
                <a:gd name="T60" fmla="*/ 23 w 583"/>
                <a:gd name="T61" fmla="*/ 176 h 653"/>
                <a:gd name="T62" fmla="*/ 7 w 583"/>
                <a:gd name="T63" fmla="*/ 200 h 653"/>
                <a:gd name="T64" fmla="*/ 47 w 583"/>
                <a:gd name="T65" fmla="*/ 248 h 653"/>
                <a:gd name="T66" fmla="*/ 75 w 583"/>
                <a:gd name="T67" fmla="*/ 276 h 653"/>
                <a:gd name="T68" fmla="*/ 103 w 583"/>
                <a:gd name="T69" fmla="*/ 252 h 653"/>
                <a:gd name="T70" fmla="*/ 123 w 583"/>
                <a:gd name="T71" fmla="*/ 256 h 653"/>
                <a:gd name="T72" fmla="*/ 143 w 583"/>
                <a:gd name="T73" fmla="*/ 292 h 653"/>
                <a:gd name="T74" fmla="*/ 191 w 583"/>
                <a:gd name="T75" fmla="*/ 308 h 653"/>
                <a:gd name="T76" fmla="*/ 215 w 583"/>
                <a:gd name="T77" fmla="*/ 316 h 653"/>
                <a:gd name="T78" fmla="*/ 255 w 583"/>
                <a:gd name="T79" fmla="*/ 352 h 653"/>
                <a:gd name="T80" fmla="*/ 251 w 583"/>
                <a:gd name="T81" fmla="*/ 420 h 653"/>
                <a:gd name="T82" fmla="*/ 295 w 583"/>
                <a:gd name="T83" fmla="*/ 440 h 653"/>
                <a:gd name="T84" fmla="*/ 311 w 583"/>
                <a:gd name="T85" fmla="*/ 476 h 653"/>
                <a:gd name="T86" fmla="*/ 315 w 583"/>
                <a:gd name="T87" fmla="*/ 512 h 653"/>
                <a:gd name="T88" fmla="*/ 335 w 583"/>
                <a:gd name="T89" fmla="*/ 516 h 653"/>
                <a:gd name="T90" fmla="*/ 343 w 583"/>
                <a:gd name="T91" fmla="*/ 528 h 653"/>
                <a:gd name="T92" fmla="*/ 307 w 583"/>
                <a:gd name="T93" fmla="*/ 548 h 653"/>
                <a:gd name="T94" fmla="*/ 299 w 583"/>
                <a:gd name="T95" fmla="*/ 580 h 65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83"/>
                <a:gd name="T145" fmla="*/ 0 h 653"/>
                <a:gd name="T146" fmla="*/ 583 w 583"/>
                <a:gd name="T147" fmla="*/ 653 h 65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83" h="653">
                  <a:moveTo>
                    <a:pt x="299" y="580"/>
                  </a:moveTo>
                  <a:cubicBezTo>
                    <a:pt x="306" y="601"/>
                    <a:pt x="299" y="590"/>
                    <a:pt x="327" y="608"/>
                  </a:cubicBezTo>
                  <a:cubicBezTo>
                    <a:pt x="335" y="613"/>
                    <a:pt x="351" y="624"/>
                    <a:pt x="351" y="624"/>
                  </a:cubicBezTo>
                  <a:cubicBezTo>
                    <a:pt x="370" y="653"/>
                    <a:pt x="358" y="607"/>
                    <a:pt x="367" y="596"/>
                  </a:cubicBezTo>
                  <a:cubicBezTo>
                    <a:pt x="375" y="586"/>
                    <a:pt x="392" y="587"/>
                    <a:pt x="403" y="580"/>
                  </a:cubicBezTo>
                  <a:cubicBezTo>
                    <a:pt x="420" y="554"/>
                    <a:pt x="398" y="516"/>
                    <a:pt x="423" y="496"/>
                  </a:cubicBezTo>
                  <a:cubicBezTo>
                    <a:pt x="434" y="487"/>
                    <a:pt x="459" y="480"/>
                    <a:pt x="471" y="476"/>
                  </a:cubicBezTo>
                  <a:cubicBezTo>
                    <a:pt x="479" y="473"/>
                    <a:pt x="495" y="468"/>
                    <a:pt x="495" y="468"/>
                  </a:cubicBezTo>
                  <a:cubicBezTo>
                    <a:pt x="506" y="436"/>
                    <a:pt x="490" y="473"/>
                    <a:pt x="511" y="452"/>
                  </a:cubicBezTo>
                  <a:cubicBezTo>
                    <a:pt x="517" y="446"/>
                    <a:pt x="519" y="436"/>
                    <a:pt x="523" y="428"/>
                  </a:cubicBezTo>
                  <a:cubicBezTo>
                    <a:pt x="523" y="428"/>
                    <a:pt x="533" y="398"/>
                    <a:pt x="535" y="392"/>
                  </a:cubicBezTo>
                  <a:cubicBezTo>
                    <a:pt x="536" y="388"/>
                    <a:pt x="539" y="380"/>
                    <a:pt x="539" y="380"/>
                  </a:cubicBezTo>
                  <a:cubicBezTo>
                    <a:pt x="537" y="369"/>
                    <a:pt x="528" y="359"/>
                    <a:pt x="527" y="348"/>
                  </a:cubicBezTo>
                  <a:cubicBezTo>
                    <a:pt x="524" y="304"/>
                    <a:pt x="535" y="289"/>
                    <a:pt x="567" y="268"/>
                  </a:cubicBezTo>
                  <a:cubicBezTo>
                    <a:pt x="574" y="257"/>
                    <a:pt x="583" y="232"/>
                    <a:pt x="583" y="232"/>
                  </a:cubicBezTo>
                  <a:cubicBezTo>
                    <a:pt x="582" y="220"/>
                    <a:pt x="583" y="207"/>
                    <a:pt x="579" y="196"/>
                  </a:cubicBezTo>
                  <a:cubicBezTo>
                    <a:pt x="571" y="173"/>
                    <a:pt x="548" y="173"/>
                    <a:pt x="531" y="164"/>
                  </a:cubicBezTo>
                  <a:cubicBezTo>
                    <a:pt x="484" y="138"/>
                    <a:pt x="499" y="134"/>
                    <a:pt x="443" y="128"/>
                  </a:cubicBezTo>
                  <a:cubicBezTo>
                    <a:pt x="430" y="108"/>
                    <a:pt x="439" y="119"/>
                    <a:pt x="411" y="100"/>
                  </a:cubicBezTo>
                  <a:cubicBezTo>
                    <a:pt x="404" y="95"/>
                    <a:pt x="387" y="92"/>
                    <a:pt x="387" y="92"/>
                  </a:cubicBezTo>
                  <a:cubicBezTo>
                    <a:pt x="359" y="110"/>
                    <a:pt x="366" y="99"/>
                    <a:pt x="359" y="120"/>
                  </a:cubicBezTo>
                  <a:cubicBezTo>
                    <a:pt x="358" y="120"/>
                    <a:pt x="325" y="118"/>
                    <a:pt x="323" y="108"/>
                  </a:cubicBezTo>
                  <a:cubicBezTo>
                    <a:pt x="318" y="88"/>
                    <a:pt x="331" y="73"/>
                    <a:pt x="347" y="68"/>
                  </a:cubicBezTo>
                  <a:cubicBezTo>
                    <a:pt x="353" y="51"/>
                    <a:pt x="353" y="42"/>
                    <a:pt x="335" y="36"/>
                  </a:cubicBezTo>
                  <a:cubicBezTo>
                    <a:pt x="322" y="75"/>
                    <a:pt x="245" y="49"/>
                    <a:pt x="223" y="48"/>
                  </a:cubicBezTo>
                  <a:cubicBezTo>
                    <a:pt x="220" y="27"/>
                    <a:pt x="224" y="7"/>
                    <a:pt x="203" y="0"/>
                  </a:cubicBezTo>
                  <a:cubicBezTo>
                    <a:pt x="188" y="23"/>
                    <a:pt x="180" y="20"/>
                    <a:pt x="151" y="24"/>
                  </a:cubicBezTo>
                  <a:cubicBezTo>
                    <a:pt x="170" y="61"/>
                    <a:pt x="183" y="62"/>
                    <a:pt x="127" y="68"/>
                  </a:cubicBezTo>
                  <a:cubicBezTo>
                    <a:pt x="106" y="82"/>
                    <a:pt x="96" y="67"/>
                    <a:pt x="75" y="60"/>
                  </a:cubicBezTo>
                  <a:cubicBezTo>
                    <a:pt x="68" y="93"/>
                    <a:pt x="74" y="144"/>
                    <a:pt x="51" y="160"/>
                  </a:cubicBezTo>
                  <a:cubicBezTo>
                    <a:pt x="25" y="199"/>
                    <a:pt x="67" y="141"/>
                    <a:pt x="23" y="176"/>
                  </a:cubicBezTo>
                  <a:cubicBezTo>
                    <a:pt x="15" y="182"/>
                    <a:pt x="7" y="200"/>
                    <a:pt x="7" y="200"/>
                  </a:cubicBezTo>
                  <a:cubicBezTo>
                    <a:pt x="14" y="243"/>
                    <a:pt x="0" y="242"/>
                    <a:pt x="47" y="248"/>
                  </a:cubicBezTo>
                  <a:cubicBezTo>
                    <a:pt x="51" y="261"/>
                    <a:pt x="75" y="276"/>
                    <a:pt x="75" y="276"/>
                  </a:cubicBezTo>
                  <a:cubicBezTo>
                    <a:pt x="92" y="270"/>
                    <a:pt x="88" y="262"/>
                    <a:pt x="103" y="252"/>
                  </a:cubicBezTo>
                  <a:cubicBezTo>
                    <a:pt x="110" y="253"/>
                    <a:pt x="118" y="252"/>
                    <a:pt x="123" y="256"/>
                  </a:cubicBezTo>
                  <a:cubicBezTo>
                    <a:pt x="137" y="267"/>
                    <a:pt x="120" y="284"/>
                    <a:pt x="143" y="292"/>
                  </a:cubicBezTo>
                  <a:cubicBezTo>
                    <a:pt x="162" y="298"/>
                    <a:pt x="173" y="300"/>
                    <a:pt x="191" y="308"/>
                  </a:cubicBezTo>
                  <a:cubicBezTo>
                    <a:pt x="199" y="311"/>
                    <a:pt x="215" y="316"/>
                    <a:pt x="215" y="316"/>
                  </a:cubicBezTo>
                  <a:cubicBezTo>
                    <a:pt x="234" y="344"/>
                    <a:pt x="219" y="343"/>
                    <a:pt x="255" y="352"/>
                  </a:cubicBezTo>
                  <a:cubicBezTo>
                    <a:pt x="283" y="371"/>
                    <a:pt x="259" y="396"/>
                    <a:pt x="251" y="420"/>
                  </a:cubicBezTo>
                  <a:cubicBezTo>
                    <a:pt x="259" y="454"/>
                    <a:pt x="247" y="424"/>
                    <a:pt x="295" y="440"/>
                  </a:cubicBezTo>
                  <a:cubicBezTo>
                    <a:pt x="307" y="444"/>
                    <a:pt x="311" y="476"/>
                    <a:pt x="311" y="476"/>
                  </a:cubicBezTo>
                  <a:cubicBezTo>
                    <a:pt x="312" y="488"/>
                    <a:pt x="309" y="502"/>
                    <a:pt x="315" y="512"/>
                  </a:cubicBezTo>
                  <a:cubicBezTo>
                    <a:pt x="318" y="518"/>
                    <a:pt x="329" y="513"/>
                    <a:pt x="335" y="516"/>
                  </a:cubicBezTo>
                  <a:cubicBezTo>
                    <a:pt x="339" y="518"/>
                    <a:pt x="340" y="524"/>
                    <a:pt x="343" y="528"/>
                  </a:cubicBezTo>
                  <a:cubicBezTo>
                    <a:pt x="331" y="536"/>
                    <a:pt x="319" y="540"/>
                    <a:pt x="307" y="548"/>
                  </a:cubicBezTo>
                  <a:cubicBezTo>
                    <a:pt x="304" y="558"/>
                    <a:pt x="299" y="569"/>
                    <a:pt x="299" y="58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75" name="Freeform 41"/>
            <p:cNvSpPr>
              <a:spLocks/>
            </p:cNvSpPr>
            <p:nvPr/>
          </p:nvSpPr>
          <p:spPr bwMode="auto">
            <a:xfrm>
              <a:off x="3266215" y="4427032"/>
              <a:ext cx="120650" cy="131382"/>
            </a:xfrm>
            <a:custGeom>
              <a:avLst/>
              <a:gdLst>
                <a:gd name="T0" fmla="*/ 8 w 76"/>
                <a:gd name="T1" fmla="*/ 0 h 88"/>
                <a:gd name="T2" fmla="*/ 4 w 76"/>
                <a:gd name="T3" fmla="*/ 88 h 88"/>
                <a:gd name="T4" fmla="*/ 52 w 76"/>
                <a:gd name="T5" fmla="*/ 80 h 88"/>
                <a:gd name="T6" fmla="*/ 76 w 76"/>
                <a:gd name="T7" fmla="*/ 72 h 88"/>
                <a:gd name="T8" fmla="*/ 36 w 76"/>
                <a:gd name="T9" fmla="*/ 36 h 88"/>
                <a:gd name="T10" fmla="*/ 8 w 76"/>
                <a:gd name="T11" fmla="*/ 0 h 88"/>
                <a:gd name="T12" fmla="*/ 0 60000 65536"/>
                <a:gd name="T13" fmla="*/ 0 60000 65536"/>
                <a:gd name="T14" fmla="*/ 0 60000 65536"/>
                <a:gd name="T15" fmla="*/ 0 60000 65536"/>
                <a:gd name="T16" fmla="*/ 0 60000 65536"/>
                <a:gd name="T17" fmla="*/ 0 60000 65536"/>
                <a:gd name="T18" fmla="*/ 0 w 76"/>
                <a:gd name="T19" fmla="*/ 0 h 88"/>
                <a:gd name="T20" fmla="*/ 76 w 76"/>
                <a:gd name="T21" fmla="*/ 88 h 88"/>
              </a:gdLst>
              <a:ahLst/>
              <a:cxnLst>
                <a:cxn ang="T12">
                  <a:pos x="T0" y="T1"/>
                </a:cxn>
                <a:cxn ang="T13">
                  <a:pos x="T2" y="T3"/>
                </a:cxn>
                <a:cxn ang="T14">
                  <a:pos x="T4" y="T5"/>
                </a:cxn>
                <a:cxn ang="T15">
                  <a:pos x="T6" y="T7"/>
                </a:cxn>
                <a:cxn ang="T16">
                  <a:pos x="T8" y="T9"/>
                </a:cxn>
                <a:cxn ang="T17">
                  <a:pos x="T10" y="T11"/>
                </a:cxn>
              </a:cxnLst>
              <a:rect l="T18" t="T19" r="T20" b="T21"/>
              <a:pathLst>
                <a:path w="76" h="88">
                  <a:moveTo>
                    <a:pt x="8" y="0"/>
                  </a:moveTo>
                  <a:cubicBezTo>
                    <a:pt x="4" y="38"/>
                    <a:pt x="0" y="50"/>
                    <a:pt x="4" y="88"/>
                  </a:cubicBezTo>
                  <a:cubicBezTo>
                    <a:pt x="20" y="85"/>
                    <a:pt x="37" y="85"/>
                    <a:pt x="52" y="80"/>
                  </a:cubicBezTo>
                  <a:cubicBezTo>
                    <a:pt x="60" y="77"/>
                    <a:pt x="76" y="72"/>
                    <a:pt x="76" y="72"/>
                  </a:cubicBezTo>
                  <a:cubicBezTo>
                    <a:pt x="68" y="49"/>
                    <a:pt x="58" y="43"/>
                    <a:pt x="36" y="36"/>
                  </a:cubicBezTo>
                  <a:cubicBezTo>
                    <a:pt x="26" y="21"/>
                    <a:pt x="16" y="17"/>
                    <a:pt x="8" y="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76" name="Freeform 42"/>
            <p:cNvSpPr>
              <a:spLocks/>
            </p:cNvSpPr>
            <p:nvPr/>
          </p:nvSpPr>
          <p:spPr bwMode="auto">
            <a:xfrm>
              <a:off x="2834415" y="3344621"/>
              <a:ext cx="330200" cy="306061"/>
            </a:xfrm>
            <a:custGeom>
              <a:avLst/>
              <a:gdLst>
                <a:gd name="T0" fmla="*/ 200 w 208"/>
                <a:gd name="T1" fmla="*/ 141 h 205"/>
                <a:gd name="T2" fmla="*/ 208 w 208"/>
                <a:gd name="T3" fmla="*/ 89 h 205"/>
                <a:gd name="T4" fmla="*/ 184 w 208"/>
                <a:gd name="T5" fmla="*/ 77 h 205"/>
                <a:gd name="T6" fmla="*/ 176 w 208"/>
                <a:gd name="T7" fmla="*/ 53 h 205"/>
                <a:gd name="T8" fmla="*/ 172 w 208"/>
                <a:gd name="T9" fmla="*/ 41 h 205"/>
                <a:gd name="T10" fmla="*/ 140 w 208"/>
                <a:gd name="T11" fmla="*/ 45 h 205"/>
                <a:gd name="T12" fmla="*/ 116 w 208"/>
                <a:gd name="T13" fmla="*/ 49 h 205"/>
                <a:gd name="T14" fmla="*/ 72 w 208"/>
                <a:gd name="T15" fmla="*/ 49 h 205"/>
                <a:gd name="T16" fmla="*/ 52 w 208"/>
                <a:gd name="T17" fmla="*/ 21 h 205"/>
                <a:gd name="T18" fmla="*/ 16 w 208"/>
                <a:gd name="T19" fmla="*/ 17 h 205"/>
                <a:gd name="T20" fmla="*/ 0 w 208"/>
                <a:gd name="T21" fmla="*/ 65 h 205"/>
                <a:gd name="T22" fmla="*/ 16 w 208"/>
                <a:gd name="T23" fmla="*/ 105 h 205"/>
                <a:gd name="T24" fmla="*/ 64 w 208"/>
                <a:gd name="T25" fmla="*/ 125 h 205"/>
                <a:gd name="T26" fmla="*/ 108 w 208"/>
                <a:gd name="T27" fmla="*/ 205 h 205"/>
                <a:gd name="T28" fmla="*/ 152 w 208"/>
                <a:gd name="T29" fmla="*/ 193 h 205"/>
                <a:gd name="T30" fmla="*/ 144 w 208"/>
                <a:gd name="T31" fmla="*/ 169 h 205"/>
                <a:gd name="T32" fmla="*/ 176 w 208"/>
                <a:gd name="T33" fmla="*/ 157 h 205"/>
                <a:gd name="T34" fmla="*/ 200 w 208"/>
                <a:gd name="T35" fmla="*/ 141 h 20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8"/>
                <a:gd name="T55" fmla="*/ 0 h 205"/>
                <a:gd name="T56" fmla="*/ 208 w 208"/>
                <a:gd name="T57" fmla="*/ 205 h 20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8" h="205">
                  <a:moveTo>
                    <a:pt x="200" y="141"/>
                  </a:moveTo>
                  <a:cubicBezTo>
                    <a:pt x="193" y="121"/>
                    <a:pt x="197" y="106"/>
                    <a:pt x="208" y="89"/>
                  </a:cubicBezTo>
                  <a:cubicBezTo>
                    <a:pt x="201" y="84"/>
                    <a:pt x="189" y="84"/>
                    <a:pt x="184" y="77"/>
                  </a:cubicBezTo>
                  <a:cubicBezTo>
                    <a:pt x="179" y="70"/>
                    <a:pt x="179" y="61"/>
                    <a:pt x="176" y="53"/>
                  </a:cubicBezTo>
                  <a:cubicBezTo>
                    <a:pt x="175" y="49"/>
                    <a:pt x="172" y="41"/>
                    <a:pt x="172" y="41"/>
                  </a:cubicBezTo>
                  <a:cubicBezTo>
                    <a:pt x="161" y="42"/>
                    <a:pt x="150" y="41"/>
                    <a:pt x="140" y="45"/>
                  </a:cubicBezTo>
                  <a:cubicBezTo>
                    <a:pt x="115" y="54"/>
                    <a:pt x="141" y="66"/>
                    <a:pt x="116" y="49"/>
                  </a:cubicBezTo>
                  <a:cubicBezTo>
                    <a:pt x="109" y="50"/>
                    <a:pt x="80" y="58"/>
                    <a:pt x="72" y="49"/>
                  </a:cubicBezTo>
                  <a:cubicBezTo>
                    <a:pt x="41" y="13"/>
                    <a:pt x="93" y="31"/>
                    <a:pt x="52" y="21"/>
                  </a:cubicBezTo>
                  <a:cubicBezTo>
                    <a:pt x="45" y="0"/>
                    <a:pt x="33" y="11"/>
                    <a:pt x="16" y="17"/>
                  </a:cubicBezTo>
                  <a:cubicBezTo>
                    <a:pt x="10" y="34"/>
                    <a:pt x="10" y="50"/>
                    <a:pt x="0" y="65"/>
                  </a:cubicBezTo>
                  <a:cubicBezTo>
                    <a:pt x="4" y="80"/>
                    <a:pt x="11" y="90"/>
                    <a:pt x="16" y="105"/>
                  </a:cubicBezTo>
                  <a:cubicBezTo>
                    <a:pt x="42" y="88"/>
                    <a:pt x="45" y="111"/>
                    <a:pt x="64" y="125"/>
                  </a:cubicBezTo>
                  <a:cubicBezTo>
                    <a:pt x="130" y="112"/>
                    <a:pt x="54" y="187"/>
                    <a:pt x="108" y="205"/>
                  </a:cubicBezTo>
                  <a:cubicBezTo>
                    <a:pt x="123" y="203"/>
                    <a:pt x="151" y="203"/>
                    <a:pt x="152" y="193"/>
                  </a:cubicBezTo>
                  <a:cubicBezTo>
                    <a:pt x="153" y="185"/>
                    <a:pt x="144" y="169"/>
                    <a:pt x="144" y="169"/>
                  </a:cubicBezTo>
                  <a:cubicBezTo>
                    <a:pt x="154" y="164"/>
                    <a:pt x="167" y="164"/>
                    <a:pt x="176" y="157"/>
                  </a:cubicBezTo>
                  <a:cubicBezTo>
                    <a:pt x="186" y="149"/>
                    <a:pt x="181" y="131"/>
                    <a:pt x="200" y="141"/>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77" name="Freeform 43"/>
            <p:cNvSpPr>
              <a:spLocks/>
            </p:cNvSpPr>
            <p:nvPr/>
          </p:nvSpPr>
          <p:spPr bwMode="auto">
            <a:xfrm>
              <a:off x="3207478" y="3523779"/>
              <a:ext cx="131763" cy="146312"/>
            </a:xfrm>
            <a:custGeom>
              <a:avLst/>
              <a:gdLst>
                <a:gd name="T0" fmla="*/ 13 w 83"/>
                <a:gd name="T1" fmla="*/ 13 h 98"/>
                <a:gd name="T2" fmla="*/ 21 w 83"/>
                <a:gd name="T3" fmla="*/ 1 h 98"/>
                <a:gd name="T4" fmla="*/ 53 w 83"/>
                <a:gd name="T5" fmla="*/ 9 h 98"/>
                <a:gd name="T6" fmla="*/ 73 w 83"/>
                <a:gd name="T7" fmla="*/ 65 h 98"/>
                <a:gd name="T8" fmla="*/ 13 w 83"/>
                <a:gd name="T9" fmla="*/ 77 h 98"/>
                <a:gd name="T10" fmla="*/ 21 w 83"/>
                <a:gd name="T11" fmla="*/ 53 h 98"/>
                <a:gd name="T12" fmla="*/ 13 w 83"/>
                <a:gd name="T13" fmla="*/ 29 h 98"/>
                <a:gd name="T14" fmla="*/ 17 w 83"/>
                <a:gd name="T15" fmla="*/ 13 h 98"/>
                <a:gd name="T16" fmla="*/ 29 w 83"/>
                <a:gd name="T17" fmla="*/ 9 h 98"/>
                <a:gd name="T18" fmla="*/ 13 w 83"/>
                <a:gd name="T19" fmla="*/ 13 h 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3"/>
                <a:gd name="T31" fmla="*/ 0 h 98"/>
                <a:gd name="T32" fmla="*/ 83 w 83"/>
                <a:gd name="T33" fmla="*/ 98 h 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3" h="98">
                  <a:moveTo>
                    <a:pt x="13" y="13"/>
                  </a:moveTo>
                  <a:cubicBezTo>
                    <a:pt x="16" y="9"/>
                    <a:pt x="16" y="1"/>
                    <a:pt x="21" y="1"/>
                  </a:cubicBezTo>
                  <a:cubicBezTo>
                    <a:pt x="32" y="0"/>
                    <a:pt x="53" y="9"/>
                    <a:pt x="53" y="9"/>
                  </a:cubicBezTo>
                  <a:cubicBezTo>
                    <a:pt x="49" y="46"/>
                    <a:pt x="38" y="58"/>
                    <a:pt x="73" y="65"/>
                  </a:cubicBezTo>
                  <a:cubicBezTo>
                    <a:pt x="83" y="96"/>
                    <a:pt x="29" y="78"/>
                    <a:pt x="13" y="77"/>
                  </a:cubicBezTo>
                  <a:cubicBezTo>
                    <a:pt x="0" y="37"/>
                    <a:pt x="16" y="98"/>
                    <a:pt x="21" y="53"/>
                  </a:cubicBezTo>
                  <a:cubicBezTo>
                    <a:pt x="22" y="45"/>
                    <a:pt x="13" y="29"/>
                    <a:pt x="13" y="29"/>
                  </a:cubicBezTo>
                  <a:cubicBezTo>
                    <a:pt x="14" y="24"/>
                    <a:pt x="14" y="17"/>
                    <a:pt x="17" y="13"/>
                  </a:cubicBezTo>
                  <a:cubicBezTo>
                    <a:pt x="20" y="10"/>
                    <a:pt x="33" y="9"/>
                    <a:pt x="29" y="9"/>
                  </a:cubicBezTo>
                  <a:cubicBezTo>
                    <a:pt x="24" y="9"/>
                    <a:pt x="18" y="12"/>
                    <a:pt x="13" y="13"/>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78" name="Freeform 44"/>
            <p:cNvSpPr>
              <a:spLocks/>
            </p:cNvSpPr>
            <p:nvPr/>
          </p:nvSpPr>
          <p:spPr bwMode="auto">
            <a:xfrm>
              <a:off x="1918428" y="2884783"/>
              <a:ext cx="642938" cy="467303"/>
            </a:xfrm>
            <a:custGeom>
              <a:avLst/>
              <a:gdLst>
                <a:gd name="T0" fmla="*/ 261 w 405"/>
                <a:gd name="T1" fmla="*/ 93 h 313"/>
                <a:gd name="T2" fmla="*/ 241 w 405"/>
                <a:gd name="T3" fmla="*/ 153 h 313"/>
                <a:gd name="T4" fmla="*/ 281 w 405"/>
                <a:gd name="T5" fmla="*/ 233 h 313"/>
                <a:gd name="T6" fmla="*/ 325 w 405"/>
                <a:gd name="T7" fmla="*/ 229 h 313"/>
                <a:gd name="T8" fmla="*/ 345 w 405"/>
                <a:gd name="T9" fmla="*/ 173 h 313"/>
                <a:gd name="T10" fmla="*/ 373 w 405"/>
                <a:gd name="T11" fmla="*/ 165 h 313"/>
                <a:gd name="T12" fmla="*/ 373 w 405"/>
                <a:gd name="T13" fmla="*/ 241 h 313"/>
                <a:gd name="T14" fmla="*/ 325 w 405"/>
                <a:gd name="T15" fmla="*/ 265 h 313"/>
                <a:gd name="T16" fmla="*/ 301 w 405"/>
                <a:gd name="T17" fmla="*/ 273 h 313"/>
                <a:gd name="T18" fmla="*/ 269 w 405"/>
                <a:gd name="T19" fmla="*/ 265 h 313"/>
                <a:gd name="T20" fmla="*/ 257 w 405"/>
                <a:gd name="T21" fmla="*/ 261 h 313"/>
                <a:gd name="T22" fmla="*/ 193 w 405"/>
                <a:gd name="T23" fmla="*/ 269 h 313"/>
                <a:gd name="T24" fmla="*/ 145 w 405"/>
                <a:gd name="T25" fmla="*/ 237 h 313"/>
                <a:gd name="T26" fmla="*/ 121 w 405"/>
                <a:gd name="T27" fmla="*/ 201 h 313"/>
                <a:gd name="T28" fmla="*/ 101 w 405"/>
                <a:gd name="T29" fmla="*/ 133 h 313"/>
                <a:gd name="T30" fmla="*/ 41 w 405"/>
                <a:gd name="T31" fmla="*/ 29 h 313"/>
                <a:gd name="T32" fmla="*/ 25 w 405"/>
                <a:gd name="T33" fmla="*/ 33 h 313"/>
                <a:gd name="T34" fmla="*/ 17 w 405"/>
                <a:gd name="T35" fmla="*/ 57 h 313"/>
                <a:gd name="T36" fmla="*/ 41 w 405"/>
                <a:gd name="T37" fmla="*/ 93 h 313"/>
                <a:gd name="T38" fmla="*/ 65 w 405"/>
                <a:gd name="T39" fmla="*/ 141 h 313"/>
                <a:gd name="T40" fmla="*/ 69 w 405"/>
                <a:gd name="T41" fmla="*/ 153 h 313"/>
                <a:gd name="T42" fmla="*/ 33 w 405"/>
                <a:gd name="T43" fmla="*/ 149 h 313"/>
                <a:gd name="T44" fmla="*/ 1 w 405"/>
                <a:gd name="T45" fmla="*/ 85 h 313"/>
                <a:gd name="T46" fmla="*/ 5 w 405"/>
                <a:gd name="T47" fmla="*/ 9 h 313"/>
                <a:gd name="T48" fmla="*/ 17 w 405"/>
                <a:gd name="T49" fmla="*/ 1 h 313"/>
                <a:gd name="T50" fmla="*/ 41 w 405"/>
                <a:gd name="T51" fmla="*/ 17 h 313"/>
                <a:gd name="T52" fmla="*/ 177 w 405"/>
                <a:gd name="T53" fmla="*/ 37 h 313"/>
                <a:gd name="T54" fmla="*/ 205 w 405"/>
                <a:gd name="T55" fmla="*/ 49 h 313"/>
                <a:gd name="T56" fmla="*/ 217 w 405"/>
                <a:gd name="T57" fmla="*/ 53 h 313"/>
                <a:gd name="T58" fmla="*/ 253 w 405"/>
                <a:gd name="T59" fmla="*/ 105 h 313"/>
                <a:gd name="T60" fmla="*/ 261 w 405"/>
                <a:gd name="T61" fmla="*/ 93 h 31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05"/>
                <a:gd name="T94" fmla="*/ 0 h 313"/>
                <a:gd name="T95" fmla="*/ 405 w 405"/>
                <a:gd name="T96" fmla="*/ 313 h 31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05" h="313">
                  <a:moveTo>
                    <a:pt x="261" y="93"/>
                  </a:moveTo>
                  <a:cubicBezTo>
                    <a:pt x="256" y="119"/>
                    <a:pt x="245" y="124"/>
                    <a:pt x="241" y="153"/>
                  </a:cubicBezTo>
                  <a:cubicBezTo>
                    <a:pt x="244" y="183"/>
                    <a:pt x="248" y="222"/>
                    <a:pt x="281" y="233"/>
                  </a:cubicBezTo>
                  <a:cubicBezTo>
                    <a:pt x="296" y="232"/>
                    <a:pt x="311" y="232"/>
                    <a:pt x="325" y="229"/>
                  </a:cubicBezTo>
                  <a:cubicBezTo>
                    <a:pt x="350" y="224"/>
                    <a:pt x="337" y="187"/>
                    <a:pt x="345" y="173"/>
                  </a:cubicBezTo>
                  <a:cubicBezTo>
                    <a:pt x="350" y="165"/>
                    <a:pt x="364" y="168"/>
                    <a:pt x="373" y="165"/>
                  </a:cubicBezTo>
                  <a:cubicBezTo>
                    <a:pt x="401" y="174"/>
                    <a:pt x="405" y="230"/>
                    <a:pt x="373" y="241"/>
                  </a:cubicBezTo>
                  <a:cubicBezTo>
                    <a:pt x="338" y="229"/>
                    <a:pt x="336" y="233"/>
                    <a:pt x="325" y="265"/>
                  </a:cubicBezTo>
                  <a:cubicBezTo>
                    <a:pt x="322" y="273"/>
                    <a:pt x="301" y="273"/>
                    <a:pt x="301" y="273"/>
                  </a:cubicBezTo>
                  <a:cubicBezTo>
                    <a:pt x="293" y="313"/>
                    <a:pt x="284" y="288"/>
                    <a:pt x="269" y="265"/>
                  </a:cubicBezTo>
                  <a:cubicBezTo>
                    <a:pt x="267" y="261"/>
                    <a:pt x="261" y="262"/>
                    <a:pt x="257" y="261"/>
                  </a:cubicBezTo>
                  <a:cubicBezTo>
                    <a:pt x="226" y="267"/>
                    <a:pt x="229" y="274"/>
                    <a:pt x="193" y="269"/>
                  </a:cubicBezTo>
                  <a:cubicBezTo>
                    <a:pt x="179" y="259"/>
                    <a:pt x="161" y="242"/>
                    <a:pt x="145" y="237"/>
                  </a:cubicBezTo>
                  <a:cubicBezTo>
                    <a:pt x="133" y="225"/>
                    <a:pt x="130" y="215"/>
                    <a:pt x="121" y="201"/>
                  </a:cubicBezTo>
                  <a:cubicBezTo>
                    <a:pt x="118" y="169"/>
                    <a:pt x="126" y="150"/>
                    <a:pt x="101" y="133"/>
                  </a:cubicBezTo>
                  <a:cubicBezTo>
                    <a:pt x="90" y="100"/>
                    <a:pt x="71" y="49"/>
                    <a:pt x="41" y="29"/>
                  </a:cubicBezTo>
                  <a:cubicBezTo>
                    <a:pt x="36" y="30"/>
                    <a:pt x="29" y="29"/>
                    <a:pt x="25" y="33"/>
                  </a:cubicBezTo>
                  <a:cubicBezTo>
                    <a:pt x="20" y="39"/>
                    <a:pt x="17" y="57"/>
                    <a:pt x="17" y="57"/>
                  </a:cubicBezTo>
                  <a:cubicBezTo>
                    <a:pt x="22" y="73"/>
                    <a:pt x="29" y="81"/>
                    <a:pt x="41" y="93"/>
                  </a:cubicBezTo>
                  <a:cubicBezTo>
                    <a:pt x="52" y="126"/>
                    <a:pt x="44" y="110"/>
                    <a:pt x="65" y="141"/>
                  </a:cubicBezTo>
                  <a:cubicBezTo>
                    <a:pt x="67" y="145"/>
                    <a:pt x="73" y="152"/>
                    <a:pt x="69" y="153"/>
                  </a:cubicBezTo>
                  <a:cubicBezTo>
                    <a:pt x="57" y="156"/>
                    <a:pt x="45" y="150"/>
                    <a:pt x="33" y="149"/>
                  </a:cubicBezTo>
                  <a:cubicBezTo>
                    <a:pt x="26" y="128"/>
                    <a:pt x="24" y="93"/>
                    <a:pt x="1" y="85"/>
                  </a:cubicBezTo>
                  <a:cubicBezTo>
                    <a:pt x="2" y="60"/>
                    <a:pt x="0" y="34"/>
                    <a:pt x="5" y="9"/>
                  </a:cubicBezTo>
                  <a:cubicBezTo>
                    <a:pt x="6" y="4"/>
                    <a:pt x="12" y="0"/>
                    <a:pt x="17" y="1"/>
                  </a:cubicBezTo>
                  <a:cubicBezTo>
                    <a:pt x="26" y="3"/>
                    <a:pt x="41" y="17"/>
                    <a:pt x="41" y="17"/>
                  </a:cubicBezTo>
                  <a:cubicBezTo>
                    <a:pt x="73" y="6"/>
                    <a:pt x="143" y="26"/>
                    <a:pt x="177" y="37"/>
                  </a:cubicBezTo>
                  <a:cubicBezTo>
                    <a:pt x="183" y="54"/>
                    <a:pt x="188" y="55"/>
                    <a:pt x="205" y="49"/>
                  </a:cubicBezTo>
                  <a:cubicBezTo>
                    <a:pt x="209" y="50"/>
                    <a:pt x="214" y="50"/>
                    <a:pt x="217" y="53"/>
                  </a:cubicBezTo>
                  <a:cubicBezTo>
                    <a:pt x="225" y="59"/>
                    <a:pt x="235" y="112"/>
                    <a:pt x="253" y="105"/>
                  </a:cubicBezTo>
                  <a:cubicBezTo>
                    <a:pt x="257" y="103"/>
                    <a:pt x="258" y="97"/>
                    <a:pt x="261" y="93"/>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79" name="Freeform 45"/>
            <p:cNvSpPr>
              <a:spLocks/>
            </p:cNvSpPr>
            <p:nvPr/>
          </p:nvSpPr>
          <p:spPr bwMode="auto">
            <a:xfrm>
              <a:off x="4720365" y="1977051"/>
              <a:ext cx="412750" cy="300089"/>
            </a:xfrm>
            <a:custGeom>
              <a:avLst/>
              <a:gdLst>
                <a:gd name="T0" fmla="*/ 260 w 260"/>
                <a:gd name="T1" fmla="*/ 13 h 201"/>
                <a:gd name="T2" fmla="*/ 160 w 260"/>
                <a:gd name="T3" fmla="*/ 5 h 201"/>
                <a:gd name="T4" fmla="*/ 88 w 260"/>
                <a:gd name="T5" fmla="*/ 13 h 201"/>
                <a:gd name="T6" fmla="*/ 84 w 260"/>
                <a:gd name="T7" fmla="*/ 45 h 201"/>
                <a:gd name="T8" fmla="*/ 72 w 260"/>
                <a:gd name="T9" fmla="*/ 49 h 201"/>
                <a:gd name="T10" fmla="*/ 24 w 260"/>
                <a:gd name="T11" fmla="*/ 89 h 201"/>
                <a:gd name="T12" fmla="*/ 16 w 260"/>
                <a:gd name="T13" fmla="*/ 113 h 201"/>
                <a:gd name="T14" fmla="*/ 8 w 260"/>
                <a:gd name="T15" fmla="*/ 125 h 201"/>
                <a:gd name="T16" fmla="*/ 0 w 260"/>
                <a:gd name="T17" fmla="*/ 149 h 201"/>
                <a:gd name="T18" fmla="*/ 20 w 260"/>
                <a:gd name="T19" fmla="*/ 197 h 201"/>
                <a:gd name="T20" fmla="*/ 68 w 260"/>
                <a:gd name="T21" fmla="*/ 193 h 201"/>
                <a:gd name="T22" fmla="*/ 72 w 260"/>
                <a:gd name="T23" fmla="*/ 165 h 201"/>
                <a:gd name="T24" fmla="*/ 84 w 260"/>
                <a:gd name="T25" fmla="*/ 161 h 201"/>
                <a:gd name="T26" fmla="*/ 76 w 260"/>
                <a:gd name="T27" fmla="*/ 121 h 201"/>
                <a:gd name="T28" fmla="*/ 100 w 260"/>
                <a:gd name="T29" fmla="*/ 85 h 201"/>
                <a:gd name="T30" fmla="*/ 152 w 260"/>
                <a:gd name="T31" fmla="*/ 53 h 201"/>
                <a:gd name="T32" fmla="*/ 232 w 260"/>
                <a:gd name="T33" fmla="*/ 29 h 201"/>
                <a:gd name="T34" fmla="*/ 260 w 260"/>
                <a:gd name="T35" fmla="*/ 13 h 20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60"/>
                <a:gd name="T55" fmla="*/ 0 h 201"/>
                <a:gd name="T56" fmla="*/ 260 w 260"/>
                <a:gd name="T57" fmla="*/ 201 h 20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60" h="201">
                  <a:moveTo>
                    <a:pt x="260" y="13"/>
                  </a:moveTo>
                  <a:cubicBezTo>
                    <a:pt x="209" y="5"/>
                    <a:pt x="232" y="0"/>
                    <a:pt x="160" y="5"/>
                  </a:cubicBezTo>
                  <a:cubicBezTo>
                    <a:pt x="137" y="13"/>
                    <a:pt x="109" y="1"/>
                    <a:pt x="88" y="13"/>
                  </a:cubicBezTo>
                  <a:cubicBezTo>
                    <a:pt x="79" y="18"/>
                    <a:pt x="88" y="35"/>
                    <a:pt x="84" y="45"/>
                  </a:cubicBezTo>
                  <a:cubicBezTo>
                    <a:pt x="82" y="49"/>
                    <a:pt x="76" y="48"/>
                    <a:pt x="72" y="49"/>
                  </a:cubicBezTo>
                  <a:cubicBezTo>
                    <a:pt x="52" y="79"/>
                    <a:pt x="58" y="83"/>
                    <a:pt x="24" y="89"/>
                  </a:cubicBezTo>
                  <a:cubicBezTo>
                    <a:pt x="21" y="97"/>
                    <a:pt x="21" y="106"/>
                    <a:pt x="16" y="113"/>
                  </a:cubicBezTo>
                  <a:cubicBezTo>
                    <a:pt x="13" y="117"/>
                    <a:pt x="10" y="121"/>
                    <a:pt x="8" y="125"/>
                  </a:cubicBezTo>
                  <a:cubicBezTo>
                    <a:pt x="5" y="133"/>
                    <a:pt x="0" y="149"/>
                    <a:pt x="0" y="149"/>
                  </a:cubicBezTo>
                  <a:cubicBezTo>
                    <a:pt x="7" y="169"/>
                    <a:pt x="1" y="185"/>
                    <a:pt x="20" y="197"/>
                  </a:cubicBezTo>
                  <a:cubicBezTo>
                    <a:pt x="36" y="196"/>
                    <a:pt x="54" y="201"/>
                    <a:pt x="68" y="193"/>
                  </a:cubicBezTo>
                  <a:cubicBezTo>
                    <a:pt x="76" y="188"/>
                    <a:pt x="68" y="173"/>
                    <a:pt x="72" y="165"/>
                  </a:cubicBezTo>
                  <a:cubicBezTo>
                    <a:pt x="74" y="161"/>
                    <a:pt x="80" y="162"/>
                    <a:pt x="84" y="161"/>
                  </a:cubicBezTo>
                  <a:cubicBezTo>
                    <a:pt x="90" y="144"/>
                    <a:pt x="86" y="136"/>
                    <a:pt x="76" y="121"/>
                  </a:cubicBezTo>
                  <a:cubicBezTo>
                    <a:pt x="81" y="101"/>
                    <a:pt x="91" y="103"/>
                    <a:pt x="100" y="85"/>
                  </a:cubicBezTo>
                  <a:cubicBezTo>
                    <a:pt x="108" y="69"/>
                    <a:pt x="134" y="59"/>
                    <a:pt x="152" y="53"/>
                  </a:cubicBezTo>
                  <a:cubicBezTo>
                    <a:pt x="218" y="58"/>
                    <a:pt x="180" y="46"/>
                    <a:pt x="232" y="29"/>
                  </a:cubicBezTo>
                  <a:cubicBezTo>
                    <a:pt x="243" y="25"/>
                    <a:pt x="260" y="26"/>
                    <a:pt x="260" y="13"/>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80" name="Freeform 46"/>
            <p:cNvSpPr>
              <a:spLocks/>
            </p:cNvSpPr>
            <p:nvPr/>
          </p:nvSpPr>
          <p:spPr bwMode="auto">
            <a:xfrm>
              <a:off x="4737828" y="2283112"/>
              <a:ext cx="82550" cy="47775"/>
            </a:xfrm>
            <a:custGeom>
              <a:avLst/>
              <a:gdLst>
                <a:gd name="T0" fmla="*/ 21 w 52"/>
                <a:gd name="T1" fmla="*/ 0 h 32"/>
                <a:gd name="T2" fmla="*/ 37 w 52"/>
                <a:gd name="T3" fmla="*/ 32 h 32"/>
                <a:gd name="T4" fmla="*/ 49 w 52"/>
                <a:gd name="T5" fmla="*/ 28 h 32"/>
                <a:gd name="T6" fmla="*/ 21 w 52"/>
                <a:gd name="T7" fmla="*/ 0 h 32"/>
                <a:gd name="T8" fmla="*/ 0 60000 65536"/>
                <a:gd name="T9" fmla="*/ 0 60000 65536"/>
                <a:gd name="T10" fmla="*/ 0 60000 65536"/>
                <a:gd name="T11" fmla="*/ 0 60000 65536"/>
                <a:gd name="T12" fmla="*/ 0 w 52"/>
                <a:gd name="T13" fmla="*/ 0 h 32"/>
                <a:gd name="T14" fmla="*/ 52 w 52"/>
                <a:gd name="T15" fmla="*/ 32 h 32"/>
              </a:gdLst>
              <a:ahLst/>
              <a:cxnLst>
                <a:cxn ang="T8">
                  <a:pos x="T0" y="T1"/>
                </a:cxn>
                <a:cxn ang="T9">
                  <a:pos x="T2" y="T3"/>
                </a:cxn>
                <a:cxn ang="T10">
                  <a:pos x="T4" y="T5"/>
                </a:cxn>
                <a:cxn ang="T11">
                  <a:pos x="T6" y="T7"/>
                </a:cxn>
              </a:cxnLst>
              <a:rect l="T12" t="T13" r="T14" b="T15"/>
              <a:pathLst>
                <a:path w="52" h="32">
                  <a:moveTo>
                    <a:pt x="21" y="0"/>
                  </a:moveTo>
                  <a:cubicBezTo>
                    <a:pt x="0" y="31"/>
                    <a:pt x="8" y="22"/>
                    <a:pt x="37" y="32"/>
                  </a:cubicBezTo>
                  <a:cubicBezTo>
                    <a:pt x="41" y="31"/>
                    <a:pt x="48" y="32"/>
                    <a:pt x="49" y="28"/>
                  </a:cubicBezTo>
                  <a:cubicBezTo>
                    <a:pt x="52" y="4"/>
                    <a:pt x="38" y="0"/>
                    <a:pt x="21" y="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81" name="Freeform 47"/>
            <p:cNvSpPr>
              <a:spLocks/>
            </p:cNvSpPr>
            <p:nvPr/>
          </p:nvSpPr>
          <p:spPr bwMode="auto">
            <a:xfrm>
              <a:off x="5164865" y="2898220"/>
              <a:ext cx="311150" cy="250821"/>
            </a:xfrm>
            <a:custGeom>
              <a:avLst/>
              <a:gdLst>
                <a:gd name="T0" fmla="*/ 112 w 196"/>
                <a:gd name="T1" fmla="*/ 12 h 168"/>
                <a:gd name="T2" fmla="*/ 76 w 196"/>
                <a:gd name="T3" fmla="*/ 16 h 168"/>
                <a:gd name="T4" fmla="*/ 8 w 196"/>
                <a:gd name="T5" fmla="*/ 0 h 168"/>
                <a:gd name="T6" fmla="*/ 16 w 196"/>
                <a:gd name="T7" fmla="*/ 52 h 168"/>
                <a:gd name="T8" fmla="*/ 108 w 196"/>
                <a:gd name="T9" fmla="*/ 156 h 168"/>
                <a:gd name="T10" fmla="*/ 148 w 196"/>
                <a:gd name="T11" fmla="*/ 168 h 168"/>
                <a:gd name="T12" fmla="*/ 152 w 196"/>
                <a:gd name="T13" fmla="*/ 100 h 168"/>
                <a:gd name="T14" fmla="*/ 112 w 196"/>
                <a:gd name="T15" fmla="*/ 12 h 168"/>
                <a:gd name="T16" fmla="*/ 0 60000 65536"/>
                <a:gd name="T17" fmla="*/ 0 60000 65536"/>
                <a:gd name="T18" fmla="*/ 0 60000 65536"/>
                <a:gd name="T19" fmla="*/ 0 60000 65536"/>
                <a:gd name="T20" fmla="*/ 0 60000 65536"/>
                <a:gd name="T21" fmla="*/ 0 60000 65536"/>
                <a:gd name="T22" fmla="*/ 0 60000 65536"/>
                <a:gd name="T23" fmla="*/ 0 60000 65536"/>
                <a:gd name="T24" fmla="*/ 0 w 196"/>
                <a:gd name="T25" fmla="*/ 0 h 168"/>
                <a:gd name="T26" fmla="*/ 196 w 196"/>
                <a:gd name="T27" fmla="*/ 168 h 16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6" h="168">
                  <a:moveTo>
                    <a:pt x="112" y="12"/>
                  </a:moveTo>
                  <a:cubicBezTo>
                    <a:pt x="95" y="1"/>
                    <a:pt x="92" y="5"/>
                    <a:pt x="76" y="16"/>
                  </a:cubicBezTo>
                  <a:cubicBezTo>
                    <a:pt x="43" y="13"/>
                    <a:pt x="32" y="16"/>
                    <a:pt x="8" y="0"/>
                  </a:cubicBezTo>
                  <a:cubicBezTo>
                    <a:pt x="4" y="27"/>
                    <a:pt x="2" y="31"/>
                    <a:pt x="16" y="52"/>
                  </a:cubicBezTo>
                  <a:cubicBezTo>
                    <a:pt x="21" y="168"/>
                    <a:pt x="0" y="150"/>
                    <a:pt x="108" y="156"/>
                  </a:cubicBezTo>
                  <a:cubicBezTo>
                    <a:pt x="122" y="159"/>
                    <a:pt x="148" y="168"/>
                    <a:pt x="148" y="168"/>
                  </a:cubicBezTo>
                  <a:cubicBezTo>
                    <a:pt x="163" y="145"/>
                    <a:pt x="196" y="129"/>
                    <a:pt x="152" y="100"/>
                  </a:cubicBezTo>
                  <a:cubicBezTo>
                    <a:pt x="131" y="69"/>
                    <a:pt x="118" y="51"/>
                    <a:pt x="112" y="12"/>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82" name="Freeform 48"/>
            <p:cNvSpPr>
              <a:spLocks/>
            </p:cNvSpPr>
            <p:nvPr/>
          </p:nvSpPr>
          <p:spPr bwMode="auto">
            <a:xfrm>
              <a:off x="4841015" y="2026319"/>
              <a:ext cx="247650" cy="332935"/>
            </a:xfrm>
            <a:custGeom>
              <a:avLst/>
              <a:gdLst>
                <a:gd name="T0" fmla="*/ 156 w 156"/>
                <a:gd name="T1" fmla="*/ 0 h 223"/>
                <a:gd name="T2" fmla="*/ 128 w 156"/>
                <a:gd name="T3" fmla="*/ 4 h 223"/>
                <a:gd name="T4" fmla="*/ 92 w 156"/>
                <a:gd name="T5" fmla="*/ 56 h 223"/>
                <a:gd name="T6" fmla="*/ 64 w 156"/>
                <a:gd name="T7" fmla="*/ 100 h 223"/>
                <a:gd name="T8" fmla="*/ 60 w 156"/>
                <a:gd name="T9" fmla="*/ 176 h 223"/>
                <a:gd name="T10" fmla="*/ 36 w 156"/>
                <a:gd name="T11" fmla="*/ 184 h 223"/>
                <a:gd name="T12" fmla="*/ 32 w 156"/>
                <a:gd name="T13" fmla="*/ 200 h 223"/>
                <a:gd name="T14" fmla="*/ 8 w 156"/>
                <a:gd name="T15" fmla="*/ 160 h 223"/>
                <a:gd name="T16" fmla="*/ 0 w 156"/>
                <a:gd name="T17" fmla="*/ 148 h 223"/>
                <a:gd name="T18" fmla="*/ 24 w 156"/>
                <a:gd name="T19" fmla="*/ 112 h 223"/>
                <a:gd name="T20" fmla="*/ 4 w 156"/>
                <a:gd name="T21" fmla="*/ 80 h 223"/>
                <a:gd name="T22" fmla="*/ 32 w 156"/>
                <a:gd name="T23" fmla="*/ 52 h 223"/>
                <a:gd name="T24" fmla="*/ 92 w 156"/>
                <a:gd name="T25" fmla="*/ 20 h 223"/>
                <a:gd name="T26" fmla="*/ 156 w 156"/>
                <a:gd name="T27" fmla="*/ 0 h 2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6"/>
                <a:gd name="T43" fmla="*/ 0 h 223"/>
                <a:gd name="T44" fmla="*/ 156 w 156"/>
                <a:gd name="T45" fmla="*/ 223 h 2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6" h="223">
                  <a:moveTo>
                    <a:pt x="156" y="0"/>
                  </a:moveTo>
                  <a:cubicBezTo>
                    <a:pt x="147" y="1"/>
                    <a:pt x="137" y="0"/>
                    <a:pt x="128" y="4"/>
                  </a:cubicBezTo>
                  <a:cubicBezTo>
                    <a:pt x="109" y="12"/>
                    <a:pt x="122" y="46"/>
                    <a:pt x="92" y="56"/>
                  </a:cubicBezTo>
                  <a:cubicBezTo>
                    <a:pt x="87" y="77"/>
                    <a:pt x="71" y="78"/>
                    <a:pt x="64" y="100"/>
                  </a:cubicBezTo>
                  <a:cubicBezTo>
                    <a:pt x="63" y="111"/>
                    <a:pt x="65" y="170"/>
                    <a:pt x="60" y="176"/>
                  </a:cubicBezTo>
                  <a:cubicBezTo>
                    <a:pt x="54" y="182"/>
                    <a:pt x="36" y="184"/>
                    <a:pt x="36" y="184"/>
                  </a:cubicBezTo>
                  <a:cubicBezTo>
                    <a:pt x="35" y="189"/>
                    <a:pt x="35" y="196"/>
                    <a:pt x="32" y="200"/>
                  </a:cubicBezTo>
                  <a:cubicBezTo>
                    <a:pt x="13" y="223"/>
                    <a:pt x="11" y="167"/>
                    <a:pt x="8" y="160"/>
                  </a:cubicBezTo>
                  <a:cubicBezTo>
                    <a:pt x="6" y="155"/>
                    <a:pt x="3" y="152"/>
                    <a:pt x="0" y="148"/>
                  </a:cubicBezTo>
                  <a:cubicBezTo>
                    <a:pt x="5" y="129"/>
                    <a:pt x="13" y="128"/>
                    <a:pt x="24" y="112"/>
                  </a:cubicBezTo>
                  <a:cubicBezTo>
                    <a:pt x="19" y="97"/>
                    <a:pt x="9" y="95"/>
                    <a:pt x="4" y="80"/>
                  </a:cubicBezTo>
                  <a:cubicBezTo>
                    <a:pt x="8" y="67"/>
                    <a:pt x="32" y="52"/>
                    <a:pt x="32" y="52"/>
                  </a:cubicBezTo>
                  <a:cubicBezTo>
                    <a:pt x="54" y="20"/>
                    <a:pt x="50" y="25"/>
                    <a:pt x="92" y="20"/>
                  </a:cubicBezTo>
                  <a:cubicBezTo>
                    <a:pt x="116" y="12"/>
                    <a:pt x="130" y="4"/>
                    <a:pt x="156" y="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83" name="Freeform 49"/>
            <p:cNvSpPr>
              <a:spLocks/>
            </p:cNvSpPr>
            <p:nvPr/>
          </p:nvSpPr>
          <p:spPr bwMode="auto">
            <a:xfrm>
              <a:off x="4991828" y="2020347"/>
              <a:ext cx="187325" cy="210510"/>
            </a:xfrm>
            <a:custGeom>
              <a:avLst/>
              <a:gdLst>
                <a:gd name="T0" fmla="*/ 73 w 118"/>
                <a:gd name="T1" fmla="*/ 0 h 141"/>
                <a:gd name="T2" fmla="*/ 101 w 118"/>
                <a:gd name="T3" fmla="*/ 48 h 141"/>
                <a:gd name="T4" fmla="*/ 117 w 118"/>
                <a:gd name="T5" fmla="*/ 92 h 141"/>
                <a:gd name="T6" fmla="*/ 109 w 118"/>
                <a:gd name="T7" fmla="*/ 100 h 141"/>
                <a:gd name="T8" fmla="*/ 69 w 118"/>
                <a:gd name="T9" fmla="*/ 120 h 141"/>
                <a:gd name="T10" fmla="*/ 25 w 118"/>
                <a:gd name="T11" fmla="*/ 124 h 141"/>
                <a:gd name="T12" fmla="*/ 45 w 118"/>
                <a:gd name="T13" fmla="*/ 68 h 141"/>
                <a:gd name="T14" fmla="*/ 49 w 118"/>
                <a:gd name="T15" fmla="*/ 56 h 141"/>
                <a:gd name="T16" fmla="*/ 25 w 118"/>
                <a:gd name="T17" fmla="*/ 48 h 141"/>
                <a:gd name="T18" fmla="*/ 13 w 118"/>
                <a:gd name="T19" fmla="*/ 44 h 141"/>
                <a:gd name="T20" fmla="*/ 5 w 118"/>
                <a:gd name="T21" fmla="*/ 32 h 141"/>
                <a:gd name="T22" fmla="*/ 73 w 118"/>
                <a:gd name="T23" fmla="*/ 0 h 14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8"/>
                <a:gd name="T37" fmla="*/ 0 h 141"/>
                <a:gd name="T38" fmla="*/ 118 w 118"/>
                <a:gd name="T39" fmla="*/ 141 h 14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8" h="141">
                  <a:moveTo>
                    <a:pt x="73" y="0"/>
                  </a:moveTo>
                  <a:cubicBezTo>
                    <a:pt x="93" y="13"/>
                    <a:pt x="95" y="27"/>
                    <a:pt x="101" y="48"/>
                  </a:cubicBezTo>
                  <a:cubicBezTo>
                    <a:pt x="104" y="60"/>
                    <a:pt x="113" y="80"/>
                    <a:pt x="117" y="92"/>
                  </a:cubicBezTo>
                  <a:cubicBezTo>
                    <a:pt x="118" y="96"/>
                    <a:pt x="109" y="100"/>
                    <a:pt x="109" y="100"/>
                  </a:cubicBezTo>
                  <a:cubicBezTo>
                    <a:pt x="102" y="120"/>
                    <a:pt x="87" y="114"/>
                    <a:pt x="69" y="120"/>
                  </a:cubicBezTo>
                  <a:cubicBezTo>
                    <a:pt x="55" y="141"/>
                    <a:pt x="44" y="137"/>
                    <a:pt x="25" y="124"/>
                  </a:cubicBezTo>
                  <a:cubicBezTo>
                    <a:pt x="0" y="86"/>
                    <a:pt x="21" y="84"/>
                    <a:pt x="45" y="68"/>
                  </a:cubicBezTo>
                  <a:cubicBezTo>
                    <a:pt x="46" y="64"/>
                    <a:pt x="52" y="59"/>
                    <a:pt x="49" y="56"/>
                  </a:cubicBezTo>
                  <a:cubicBezTo>
                    <a:pt x="43" y="50"/>
                    <a:pt x="33" y="51"/>
                    <a:pt x="25" y="48"/>
                  </a:cubicBezTo>
                  <a:cubicBezTo>
                    <a:pt x="21" y="47"/>
                    <a:pt x="13" y="44"/>
                    <a:pt x="13" y="44"/>
                  </a:cubicBezTo>
                  <a:cubicBezTo>
                    <a:pt x="10" y="40"/>
                    <a:pt x="5" y="37"/>
                    <a:pt x="5" y="32"/>
                  </a:cubicBezTo>
                  <a:cubicBezTo>
                    <a:pt x="5" y="19"/>
                    <a:pt x="61" y="0"/>
                    <a:pt x="73" y="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84" name="Freeform 50"/>
            <p:cNvSpPr>
              <a:spLocks/>
            </p:cNvSpPr>
            <p:nvPr/>
          </p:nvSpPr>
          <p:spPr bwMode="auto">
            <a:xfrm>
              <a:off x="6231665" y="2342831"/>
              <a:ext cx="1282700" cy="828604"/>
            </a:xfrm>
            <a:custGeom>
              <a:avLst/>
              <a:gdLst>
                <a:gd name="T0" fmla="*/ 760 w 808"/>
                <a:gd name="T1" fmla="*/ 132 h 555"/>
                <a:gd name="T2" fmla="*/ 648 w 808"/>
                <a:gd name="T3" fmla="*/ 76 h 555"/>
                <a:gd name="T4" fmla="*/ 584 w 808"/>
                <a:gd name="T5" fmla="*/ 32 h 555"/>
                <a:gd name="T6" fmla="*/ 512 w 808"/>
                <a:gd name="T7" fmla="*/ 8 h 555"/>
                <a:gd name="T8" fmla="*/ 508 w 808"/>
                <a:gd name="T9" fmla="*/ 72 h 555"/>
                <a:gd name="T10" fmla="*/ 548 w 808"/>
                <a:gd name="T11" fmla="*/ 108 h 555"/>
                <a:gd name="T12" fmla="*/ 536 w 808"/>
                <a:gd name="T13" fmla="*/ 128 h 555"/>
                <a:gd name="T14" fmla="*/ 504 w 808"/>
                <a:gd name="T15" fmla="*/ 156 h 555"/>
                <a:gd name="T16" fmla="*/ 272 w 808"/>
                <a:gd name="T17" fmla="*/ 200 h 555"/>
                <a:gd name="T18" fmla="*/ 256 w 808"/>
                <a:gd name="T19" fmla="*/ 184 h 555"/>
                <a:gd name="T20" fmla="*/ 208 w 808"/>
                <a:gd name="T21" fmla="*/ 124 h 555"/>
                <a:gd name="T22" fmla="*/ 152 w 808"/>
                <a:gd name="T23" fmla="*/ 80 h 555"/>
                <a:gd name="T24" fmla="*/ 88 w 808"/>
                <a:gd name="T25" fmla="*/ 128 h 555"/>
                <a:gd name="T26" fmla="*/ 76 w 808"/>
                <a:gd name="T27" fmla="*/ 168 h 555"/>
                <a:gd name="T28" fmla="*/ 68 w 808"/>
                <a:gd name="T29" fmla="*/ 204 h 555"/>
                <a:gd name="T30" fmla="*/ 24 w 808"/>
                <a:gd name="T31" fmla="*/ 224 h 555"/>
                <a:gd name="T32" fmla="*/ 4 w 808"/>
                <a:gd name="T33" fmla="*/ 244 h 555"/>
                <a:gd name="T34" fmla="*/ 40 w 808"/>
                <a:gd name="T35" fmla="*/ 280 h 555"/>
                <a:gd name="T36" fmla="*/ 100 w 808"/>
                <a:gd name="T37" fmla="*/ 332 h 555"/>
                <a:gd name="T38" fmla="*/ 204 w 808"/>
                <a:gd name="T39" fmla="*/ 412 h 555"/>
                <a:gd name="T40" fmla="*/ 356 w 808"/>
                <a:gd name="T41" fmla="*/ 432 h 555"/>
                <a:gd name="T42" fmla="*/ 400 w 808"/>
                <a:gd name="T43" fmla="*/ 420 h 555"/>
                <a:gd name="T44" fmla="*/ 400 w 808"/>
                <a:gd name="T45" fmla="*/ 476 h 555"/>
                <a:gd name="T46" fmla="*/ 448 w 808"/>
                <a:gd name="T47" fmla="*/ 528 h 555"/>
                <a:gd name="T48" fmla="*/ 496 w 808"/>
                <a:gd name="T49" fmla="*/ 508 h 555"/>
                <a:gd name="T50" fmla="*/ 540 w 808"/>
                <a:gd name="T51" fmla="*/ 528 h 555"/>
                <a:gd name="T52" fmla="*/ 588 w 808"/>
                <a:gd name="T53" fmla="*/ 552 h 555"/>
                <a:gd name="T54" fmla="*/ 668 w 808"/>
                <a:gd name="T55" fmla="*/ 520 h 555"/>
                <a:gd name="T56" fmla="*/ 724 w 808"/>
                <a:gd name="T57" fmla="*/ 384 h 555"/>
                <a:gd name="T58" fmla="*/ 684 w 808"/>
                <a:gd name="T59" fmla="*/ 284 h 555"/>
                <a:gd name="T60" fmla="*/ 648 w 808"/>
                <a:gd name="T61" fmla="*/ 208 h 555"/>
                <a:gd name="T62" fmla="*/ 708 w 808"/>
                <a:gd name="T63" fmla="*/ 236 h 555"/>
                <a:gd name="T64" fmla="*/ 768 w 808"/>
                <a:gd name="T65" fmla="*/ 312 h 555"/>
                <a:gd name="T66" fmla="*/ 784 w 808"/>
                <a:gd name="T67" fmla="*/ 328 h 555"/>
                <a:gd name="T68" fmla="*/ 788 w 808"/>
                <a:gd name="T69" fmla="*/ 252 h 555"/>
                <a:gd name="T70" fmla="*/ 772 w 808"/>
                <a:gd name="T71" fmla="*/ 188 h 5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08"/>
                <a:gd name="T109" fmla="*/ 0 h 555"/>
                <a:gd name="T110" fmla="*/ 808 w 808"/>
                <a:gd name="T111" fmla="*/ 555 h 55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08" h="555">
                  <a:moveTo>
                    <a:pt x="772" y="172"/>
                  </a:moveTo>
                  <a:cubicBezTo>
                    <a:pt x="738" y="165"/>
                    <a:pt x="750" y="161"/>
                    <a:pt x="760" y="132"/>
                  </a:cubicBezTo>
                  <a:cubicBezTo>
                    <a:pt x="750" y="90"/>
                    <a:pt x="728" y="99"/>
                    <a:pt x="684" y="96"/>
                  </a:cubicBezTo>
                  <a:cubicBezTo>
                    <a:pt x="663" y="89"/>
                    <a:pt x="676" y="94"/>
                    <a:pt x="648" y="76"/>
                  </a:cubicBezTo>
                  <a:cubicBezTo>
                    <a:pt x="637" y="69"/>
                    <a:pt x="623" y="67"/>
                    <a:pt x="612" y="60"/>
                  </a:cubicBezTo>
                  <a:cubicBezTo>
                    <a:pt x="594" y="32"/>
                    <a:pt x="605" y="39"/>
                    <a:pt x="584" y="32"/>
                  </a:cubicBezTo>
                  <a:cubicBezTo>
                    <a:pt x="566" y="4"/>
                    <a:pt x="577" y="11"/>
                    <a:pt x="556" y="4"/>
                  </a:cubicBezTo>
                  <a:cubicBezTo>
                    <a:pt x="541" y="5"/>
                    <a:pt x="524" y="0"/>
                    <a:pt x="512" y="8"/>
                  </a:cubicBezTo>
                  <a:cubicBezTo>
                    <a:pt x="505" y="13"/>
                    <a:pt x="516" y="24"/>
                    <a:pt x="516" y="32"/>
                  </a:cubicBezTo>
                  <a:cubicBezTo>
                    <a:pt x="516" y="50"/>
                    <a:pt x="513" y="57"/>
                    <a:pt x="508" y="72"/>
                  </a:cubicBezTo>
                  <a:cubicBezTo>
                    <a:pt x="509" y="80"/>
                    <a:pt x="507" y="90"/>
                    <a:pt x="512" y="96"/>
                  </a:cubicBezTo>
                  <a:cubicBezTo>
                    <a:pt x="520" y="106"/>
                    <a:pt x="536" y="104"/>
                    <a:pt x="548" y="108"/>
                  </a:cubicBezTo>
                  <a:cubicBezTo>
                    <a:pt x="552" y="109"/>
                    <a:pt x="560" y="112"/>
                    <a:pt x="560" y="112"/>
                  </a:cubicBezTo>
                  <a:cubicBezTo>
                    <a:pt x="570" y="141"/>
                    <a:pt x="562" y="105"/>
                    <a:pt x="536" y="128"/>
                  </a:cubicBezTo>
                  <a:cubicBezTo>
                    <a:pt x="530" y="133"/>
                    <a:pt x="538" y="147"/>
                    <a:pt x="532" y="152"/>
                  </a:cubicBezTo>
                  <a:cubicBezTo>
                    <a:pt x="525" y="158"/>
                    <a:pt x="513" y="155"/>
                    <a:pt x="504" y="156"/>
                  </a:cubicBezTo>
                  <a:cubicBezTo>
                    <a:pt x="480" y="227"/>
                    <a:pt x="377" y="202"/>
                    <a:pt x="324" y="204"/>
                  </a:cubicBezTo>
                  <a:cubicBezTo>
                    <a:pt x="307" y="203"/>
                    <a:pt x="289" y="205"/>
                    <a:pt x="272" y="200"/>
                  </a:cubicBezTo>
                  <a:cubicBezTo>
                    <a:pt x="268" y="199"/>
                    <a:pt x="271" y="191"/>
                    <a:pt x="268" y="188"/>
                  </a:cubicBezTo>
                  <a:cubicBezTo>
                    <a:pt x="265" y="185"/>
                    <a:pt x="260" y="185"/>
                    <a:pt x="256" y="184"/>
                  </a:cubicBezTo>
                  <a:cubicBezTo>
                    <a:pt x="249" y="164"/>
                    <a:pt x="240" y="155"/>
                    <a:pt x="220" y="148"/>
                  </a:cubicBezTo>
                  <a:cubicBezTo>
                    <a:pt x="215" y="141"/>
                    <a:pt x="214" y="130"/>
                    <a:pt x="208" y="124"/>
                  </a:cubicBezTo>
                  <a:cubicBezTo>
                    <a:pt x="201" y="117"/>
                    <a:pt x="184" y="108"/>
                    <a:pt x="184" y="108"/>
                  </a:cubicBezTo>
                  <a:cubicBezTo>
                    <a:pt x="174" y="94"/>
                    <a:pt x="164" y="92"/>
                    <a:pt x="152" y="80"/>
                  </a:cubicBezTo>
                  <a:cubicBezTo>
                    <a:pt x="139" y="89"/>
                    <a:pt x="127" y="91"/>
                    <a:pt x="112" y="96"/>
                  </a:cubicBezTo>
                  <a:cubicBezTo>
                    <a:pt x="103" y="110"/>
                    <a:pt x="102" y="118"/>
                    <a:pt x="88" y="128"/>
                  </a:cubicBezTo>
                  <a:cubicBezTo>
                    <a:pt x="79" y="141"/>
                    <a:pt x="69" y="149"/>
                    <a:pt x="64" y="164"/>
                  </a:cubicBezTo>
                  <a:cubicBezTo>
                    <a:pt x="68" y="165"/>
                    <a:pt x="75" y="164"/>
                    <a:pt x="76" y="168"/>
                  </a:cubicBezTo>
                  <a:cubicBezTo>
                    <a:pt x="78" y="176"/>
                    <a:pt x="74" y="184"/>
                    <a:pt x="72" y="192"/>
                  </a:cubicBezTo>
                  <a:cubicBezTo>
                    <a:pt x="71" y="196"/>
                    <a:pt x="72" y="202"/>
                    <a:pt x="68" y="204"/>
                  </a:cubicBezTo>
                  <a:cubicBezTo>
                    <a:pt x="62" y="208"/>
                    <a:pt x="55" y="207"/>
                    <a:pt x="48" y="208"/>
                  </a:cubicBezTo>
                  <a:cubicBezTo>
                    <a:pt x="40" y="213"/>
                    <a:pt x="33" y="221"/>
                    <a:pt x="24" y="224"/>
                  </a:cubicBezTo>
                  <a:cubicBezTo>
                    <a:pt x="16" y="227"/>
                    <a:pt x="0" y="232"/>
                    <a:pt x="0" y="232"/>
                  </a:cubicBezTo>
                  <a:cubicBezTo>
                    <a:pt x="1" y="236"/>
                    <a:pt x="2" y="240"/>
                    <a:pt x="4" y="244"/>
                  </a:cubicBezTo>
                  <a:cubicBezTo>
                    <a:pt x="6" y="248"/>
                    <a:pt x="10" y="251"/>
                    <a:pt x="12" y="256"/>
                  </a:cubicBezTo>
                  <a:cubicBezTo>
                    <a:pt x="23" y="285"/>
                    <a:pt x="3" y="274"/>
                    <a:pt x="40" y="280"/>
                  </a:cubicBezTo>
                  <a:cubicBezTo>
                    <a:pt x="48" y="285"/>
                    <a:pt x="61" y="287"/>
                    <a:pt x="64" y="296"/>
                  </a:cubicBezTo>
                  <a:cubicBezTo>
                    <a:pt x="71" y="316"/>
                    <a:pt x="80" y="325"/>
                    <a:pt x="100" y="332"/>
                  </a:cubicBezTo>
                  <a:cubicBezTo>
                    <a:pt x="108" y="357"/>
                    <a:pt x="95" y="365"/>
                    <a:pt x="124" y="372"/>
                  </a:cubicBezTo>
                  <a:cubicBezTo>
                    <a:pt x="151" y="413"/>
                    <a:pt x="146" y="407"/>
                    <a:pt x="204" y="412"/>
                  </a:cubicBezTo>
                  <a:cubicBezTo>
                    <a:pt x="230" y="421"/>
                    <a:pt x="257" y="428"/>
                    <a:pt x="284" y="432"/>
                  </a:cubicBezTo>
                  <a:cubicBezTo>
                    <a:pt x="311" y="441"/>
                    <a:pt x="311" y="443"/>
                    <a:pt x="356" y="432"/>
                  </a:cubicBezTo>
                  <a:cubicBezTo>
                    <a:pt x="364" y="430"/>
                    <a:pt x="368" y="419"/>
                    <a:pt x="376" y="416"/>
                  </a:cubicBezTo>
                  <a:cubicBezTo>
                    <a:pt x="384" y="417"/>
                    <a:pt x="393" y="416"/>
                    <a:pt x="400" y="420"/>
                  </a:cubicBezTo>
                  <a:cubicBezTo>
                    <a:pt x="412" y="427"/>
                    <a:pt x="394" y="443"/>
                    <a:pt x="420" y="452"/>
                  </a:cubicBezTo>
                  <a:cubicBezTo>
                    <a:pt x="426" y="471"/>
                    <a:pt x="416" y="471"/>
                    <a:pt x="400" y="476"/>
                  </a:cubicBezTo>
                  <a:cubicBezTo>
                    <a:pt x="407" y="481"/>
                    <a:pt x="419" y="481"/>
                    <a:pt x="424" y="488"/>
                  </a:cubicBezTo>
                  <a:cubicBezTo>
                    <a:pt x="440" y="510"/>
                    <a:pt x="424" y="520"/>
                    <a:pt x="448" y="528"/>
                  </a:cubicBezTo>
                  <a:cubicBezTo>
                    <a:pt x="456" y="527"/>
                    <a:pt x="465" y="527"/>
                    <a:pt x="472" y="524"/>
                  </a:cubicBezTo>
                  <a:cubicBezTo>
                    <a:pt x="481" y="520"/>
                    <a:pt x="496" y="508"/>
                    <a:pt x="496" y="508"/>
                  </a:cubicBezTo>
                  <a:cubicBezTo>
                    <a:pt x="509" y="509"/>
                    <a:pt x="524" y="506"/>
                    <a:pt x="536" y="512"/>
                  </a:cubicBezTo>
                  <a:cubicBezTo>
                    <a:pt x="541" y="514"/>
                    <a:pt x="537" y="523"/>
                    <a:pt x="540" y="528"/>
                  </a:cubicBezTo>
                  <a:cubicBezTo>
                    <a:pt x="548" y="540"/>
                    <a:pt x="576" y="539"/>
                    <a:pt x="584" y="540"/>
                  </a:cubicBezTo>
                  <a:cubicBezTo>
                    <a:pt x="585" y="544"/>
                    <a:pt x="584" y="550"/>
                    <a:pt x="588" y="552"/>
                  </a:cubicBezTo>
                  <a:cubicBezTo>
                    <a:pt x="593" y="555"/>
                    <a:pt x="610" y="541"/>
                    <a:pt x="612" y="540"/>
                  </a:cubicBezTo>
                  <a:cubicBezTo>
                    <a:pt x="629" y="532"/>
                    <a:pt x="650" y="524"/>
                    <a:pt x="668" y="520"/>
                  </a:cubicBezTo>
                  <a:cubicBezTo>
                    <a:pt x="678" y="491"/>
                    <a:pt x="710" y="491"/>
                    <a:pt x="732" y="476"/>
                  </a:cubicBezTo>
                  <a:cubicBezTo>
                    <a:pt x="741" y="448"/>
                    <a:pt x="752" y="403"/>
                    <a:pt x="724" y="384"/>
                  </a:cubicBezTo>
                  <a:cubicBezTo>
                    <a:pt x="714" y="353"/>
                    <a:pt x="712" y="336"/>
                    <a:pt x="680" y="320"/>
                  </a:cubicBezTo>
                  <a:cubicBezTo>
                    <a:pt x="668" y="303"/>
                    <a:pt x="678" y="302"/>
                    <a:pt x="684" y="284"/>
                  </a:cubicBezTo>
                  <a:cubicBezTo>
                    <a:pt x="667" y="267"/>
                    <a:pt x="644" y="265"/>
                    <a:pt x="624" y="252"/>
                  </a:cubicBezTo>
                  <a:cubicBezTo>
                    <a:pt x="608" y="228"/>
                    <a:pt x="624" y="214"/>
                    <a:pt x="648" y="208"/>
                  </a:cubicBezTo>
                  <a:cubicBezTo>
                    <a:pt x="702" y="217"/>
                    <a:pt x="657" y="201"/>
                    <a:pt x="668" y="228"/>
                  </a:cubicBezTo>
                  <a:cubicBezTo>
                    <a:pt x="669" y="232"/>
                    <a:pt x="701" y="235"/>
                    <a:pt x="708" y="236"/>
                  </a:cubicBezTo>
                  <a:cubicBezTo>
                    <a:pt x="718" y="265"/>
                    <a:pt x="715" y="271"/>
                    <a:pt x="748" y="276"/>
                  </a:cubicBezTo>
                  <a:cubicBezTo>
                    <a:pt x="752" y="289"/>
                    <a:pt x="768" y="312"/>
                    <a:pt x="768" y="312"/>
                  </a:cubicBezTo>
                  <a:cubicBezTo>
                    <a:pt x="771" y="323"/>
                    <a:pt x="775" y="340"/>
                    <a:pt x="776" y="340"/>
                  </a:cubicBezTo>
                  <a:cubicBezTo>
                    <a:pt x="781" y="340"/>
                    <a:pt x="780" y="331"/>
                    <a:pt x="784" y="328"/>
                  </a:cubicBezTo>
                  <a:cubicBezTo>
                    <a:pt x="791" y="324"/>
                    <a:pt x="808" y="320"/>
                    <a:pt x="808" y="320"/>
                  </a:cubicBezTo>
                  <a:cubicBezTo>
                    <a:pt x="808" y="318"/>
                    <a:pt x="796" y="253"/>
                    <a:pt x="788" y="252"/>
                  </a:cubicBezTo>
                  <a:cubicBezTo>
                    <a:pt x="779" y="251"/>
                    <a:pt x="769" y="249"/>
                    <a:pt x="760" y="248"/>
                  </a:cubicBezTo>
                  <a:cubicBezTo>
                    <a:pt x="745" y="225"/>
                    <a:pt x="742" y="196"/>
                    <a:pt x="772" y="188"/>
                  </a:cubicBezTo>
                  <a:cubicBezTo>
                    <a:pt x="767" y="174"/>
                    <a:pt x="765" y="179"/>
                    <a:pt x="772" y="172"/>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85" name="Freeform 51"/>
            <p:cNvSpPr>
              <a:spLocks/>
            </p:cNvSpPr>
            <p:nvPr/>
          </p:nvSpPr>
          <p:spPr bwMode="auto">
            <a:xfrm>
              <a:off x="7495315" y="2330887"/>
              <a:ext cx="173038" cy="197073"/>
            </a:xfrm>
            <a:custGeom>
              <a:avLst/>
              <a:gdLst>
                <a:gd name="T0" fmla="*/ 0 w 109"/>
                <a:gd name="T1" fmla="*/ 0 h 132"/>
                <a:gd name="T2" fmla="*/ 36 w 109"/>
                <a:gd name="T3" fmla="*/ 12 h 132"/>
                <a:gd name="T4" fmla="*/ 60 w 109"/>
                <a:gd name="T5" fmla="*/ 40 h 132"/>
                <a:gd name="T6" fmla="*/ 92 w 109"/>
                <a:gd name="T7" fmla="*/ 84 h 132"/>
                <a:gd name="T8" fmla="*/ 100 w 109"/>
                <a:gd name="T9" fmla="*/ 108 h 132"/>
                <a:gd name="T10" fmla="*/ 80 w 109"/>
                <a:gd name="T11" fmla="*/ 132 h 132"/>
                <a:gd name="T12" fmla="*/ 40 w 109"/>
                <a:gd name="T13" fmla="*/ 92 h 132"/>
                <a:gd name="T14" fmla="*/ 20 w 109"/>
                <a:gd name="T15" fmla="*/ 36 h 132"/>
                <a:gd name="T16" fmla="*/ 4 w 109"/>
                <a:gd name="T17" fmla="*/ 12 h 132"/>
                <a:gd name="T18" fmla="*/ 4 w 109"/>
                <a:gd name="T19" fmla="*/ 24 h 1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9"/>
                <a:gd name="T31" fmla="*/ 0 h 132"/>
                <a:gd name="T32" fmla="*/ 109 w 109"/>
                <a:gd name="T33" fmla="*/ 132 h 1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9" h="132">
                  <a:moveTo>
                    <a:pt x="0" y="0"/>
                  </a:moveTo>
                  <a:cubicBezTo>
                    <a:pt x="8" y="1"/>
                    <a:pt x="29" y="2"/>
                    <a:pt x="36" y="12"/>
                  </a:cubicBezTo>
                  <a:cubicBezTo>
                    <a:pt x="56" y="44"/>
                    <a:pt x="29" y="32"/>
                    <a:pt x="60" y="40"/>
                  </a:cubicBezTo>
                  <a:cubicBezTo>
                    <a:pt x="71" y="57"/>
                    <a:pt x="84" y="65"/>
                    <a:pt x="92" y="84"/>
                  </a:cubicBezTo>
                  <a:cubicBezTo>
                    <a:pt x="95" y="92"/>
                    <a:pt x="100" y="108"/>
                    <a:pt x="100" y="108"/>
                  </a:cubicBezTo>
                  <a:cubicBezTo>
                    <a:pt x="71" y="127"/>
                    <a:pt x="109" y="122"/>
                    <a:pt x="80" y="132"/>
                  </a:cubicBezTo>
                  <a:cubicBezTo>
                    <a:pt x="63" y="121"/>
                    <a:pt x="58" y="104"/>
                    <a:pt x="40" y="92"/>
                  </a:cubicBezTo>
                  <a:cubicBezTo>
                    <a:pt x="36" y="71"/>
                    <a:pt x="27" y="57"/>
                    <a:pt x="20" y="36"/>
                  </a:cubicBezTo>
                  <a:cubicBezTo>
                    <a:pt x="17" y="27"/>
                    <a:pt x="4" y="2"/>
                    <a:pt x="4" y="12"/>
                  </a:cubicBezTo>
                  <a:cubicBezTo>
                    <a:pt x="4" y="16"/>
                    <a:pt x="4" y="20"/>
                    <a:pt x="4" y="24"/>
                  </a:cubicBezTo>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86" name="Freeform 52"/>
            <p:cNvSpPr>
              <a:spLocks/>
            </p:cNvSpPr>
            <p:nvPr/>
          </p:nvSpPr>
          <p:spPr bwMode="auto">
            <a:xfrm>
              <a:off x="7806465" y="2492129"/>
              <a:ext cx="39688" cy="38818"/>
            </a:xfrm>
            <a:custGeom>
              <a:avLst/>
              <a:gdLst>
                <a:gd name="T0" fmla="*/ 16 w 25"/>
                <a:gd name="T1" fmla="*/ 0 h 26"/>
                <a:gd name="T2" fmla="*/ 12 w 25"/>
                <a:gd name="T3" fmla="*/ 24 h 26"/>
                <a:gd name="T4" fmla="*/ 24 w 25"/>
                <a:gd name="T5" fmla="*/ 20 h 26"/>
                <a:gd name="T6" fmla="*/ 16 w 25"/>
                <a:gd name="T7" fmla="*/ 0 h 26"/>
                <a:gd name="T8" fmla="*/ 0 60000 65536"/>
                <a:gd name="T9" fmla="*/ 0 60000 65536"/>
                <a:gd name="T10" fmla="*/ 0 60000 65536"/>
                <a:gd name="T11" fmla="*/ 0 60000 65536"/>
                <a:gd name="T12" fmla="*/ 0 w 25"/>
                <a:gd name="T13" fmla="*/ 0 h 26"/>
                <a:gd name="T14" fmla="*/ 25 w 25"/>
                <a:gd name="T15" fmla="*/ 26 h 26"/>
              </a:gdLst>
              <a:ahLst/>
              <a:cxnLst>
                <a:cxn ang="T8">
                  <a:pos x="T0" y="T1"/>
                </a:cxn>
                <a:cxn ang="T9">
                  <a:pos x="T2" y="T3"/>
                </a:cxn>
                <a:cxn ang="T10">
                  <a:pos x="T4" y="T5"/>
                </a:cxn>
                <a:cxn ang="T11">
                  <a:pos x="T6" y="T7"/>
                </a:cxn>
              </a:cxnLst>
              <a:rect l="T12" t="T13" r="T14" b="T15"/>
              <a:pathLst>
                <a:path w="25" h="26">
                  <a:moveTo>
                    <a:pt x="16" y="0"/>
                  </a:moveTo>
                  <a:cubicBezTo>
                    <a:pt x="14" y="4"/>
                    <a:pt x="0" y="18"/>
                    <a:pt x="12" y="24"/>
                  </a:cubicBezTo>
                  <a:cubicBezTo>
                    <a:pt x="16" y="26"/>
                    <a:pt x="23" y="24"/>
                    <a:pt x="24" y="20"/>
                  </a:cubicBezTo>
                  <a:cubicBezTo>
                    <a:pt x="25" y="13"/>
                    <a:pt x="19" y="7"/>
                    <a:pt x="16" y="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87" name="Freeform 53"/>
            <p:cNvSpPr>
              <a:spLocks/>
            </p:cNvSpPr>
            <p:nvPr/>
          </p:nvSpPr>
          <p:spPr bwMode="auto">
            <a:xfrm>
              <a:off x="7647715" y="2527961"/>
              <a:ext cx="111125" cy="113467"/>
            </a:xfrm>
            <a:custGeom>
              <a:avLst/>
              <a:gdLst>
                <a:gd name="T0" fmla="*/ 12 w 70"/>
                <a:gd name="T1" fmla="*/ 0 h 76"/>
                <a:gd name="T2" fmla="*/ 52 w 70"/>
                <a:gd name="T3" fmla="*/ 40 h 76"/>
                <a:gd name="T4" fmla="*/ 52 w 70"/>
                <a:gd name="T5" fmla="*/ 72 h 76"/>
                <a:gd name="T6" fmla="*/ 0 w 70"/>
                <a:gd name="T7" fmla="*/ 52 h 76"/>
                <a:gd name="T8" fmla="*/ 4 w 70"/>
                <a:gd name="T9" fmla="*/ 36 h 76"/>
                <a:gd name="T10" fmla="*/ 16 w 70"/>
                <a:gd name="T11" fmla="*/ 24 h 76"/>
                <a:gd name="T12" fmla="*/ 12 w 70"/>
                <a:gd name="T13" fmla="*/ 0 h 76"/>
                <a:gd name="T14" fmla="*/ 0 60000 65536"/>
                <a:gd name="T15" fmla="*/ 0 60000 65536"/>
                <a:gd name="T16" fmla="*/ 0 60000 65536"/>
                <a:gd name="T17" fmla="*/ 0 60000 65536"/>
                <a:gd name="T18" fmla="*/ 0 60000 65536"/>
                <a:gd name="T19" fmla="*/ 0 60000 65536"/>
                <a:gd name="T20" fmla="*/ 0 60000 65536"/>
                <a:gd name="T21" fmla="*/ 0 w 70"/>
                <a:gd name="T22" fmla="*/ 0 h 76"/>
                <a:gd name="T23" fmla="*/ 70 w 70"/>
                <a:gd name="T24" fmla="*/ 76 h 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76">
                  <a:moveTo>
                    <a:pt x="12" y="0"/>
                  </a:moveTo>
                  <a:cubicBezTo>
                    <a:pt x="19" y="20"/>
                    <a:pt x="32" y="35"/>
                    <a:pt x="52" y="40"/>
                  </a:cubicBezTo>
                  <a:cubicBezTo>
                    <a:pt x="63" y="56"/>
                    <a:pt x="70" y="60"/>
                    <a:pt x="52" y="72"/>
                  </a:cubicBezTo>
                  <a:cubicBezTo>
                    <a:pt x="31" y="65"/>
                    <a:pt x="8" y="76"/>
                    <a:pt x="0" y="52"/>
                  </a:cubicBezTo>
                  <a:cubicBezTo>
                    <a:pt x="1" y="47"/>
                    <a:pt x="1" y="41"/>
                    <a:pt x="4" y="36"/>
                  </a:cubicBezTo>
                  <a:cubicBezTo>
                    <a:pt x="7" y="31"/>
                    <a:pt x="15" y="29"/>
                    <a:pt x="16" y="24"/>
                  </a:cubicBezTo>
                  <a:cubicBezTo>
                    <a:pt x="18" y="16"/>
                    <a:pt x="12" y="8"/>
                    <a:pt x="12" y="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88" name="Freeform 54"/>
            <p:cNvSpPr>
              <a:spLocks/>
            </p:cNvSpPr>
            <p:nvPr/>
          </p:nvSpPr>
          <p:spPr bwMode="auto">
            <a:xfrm>
              <a:off x="7728678" y="2550355"/>
              <a:ext cx="90488" cy="44789"/>
            </a:xfrm>
            <a:custGeom>
              <a:avLst/>
              <a:gdLst>
                <a:gd name="T0" fmla="*/ 17 w 57"/>
                <a:gd name="T1" fmla="*/ 13 h 30"/>
                <a:gd name="T2" fmla="*/ 57 w 57"/>
                <a:gd name="T3" fmla="*/ 5 h 30"/>
                <a:gd name="T4" fmla="*/ 17 w 57"/>
                <a:gd name="T5" fmla="*/ 25 h 30"/>
                <a:gd name="T6" fmla="*/ 17 w 57"/>
                <a:gd name="T7" fmla="*/ 13 h 30"/>
                <a:gd name="T8" fmla="*/ 0 60000 65536"/>
                <a:gd name="T9" fmla="*/ 0 60000 65536"/>
                <a:gd name="T10" fmla="*/ 0 60000 65536"/>
                <a:gd name="T11" fmla="*/ 0 60000 65536"/>
                <a:gd name="T12" fmla="*/ 0 w 57"/>
                <a:gd name="T13" fmla="*/ 0 h 30"/>
                <a:gd name="T14" fmla="*/ 57 w 57"/>
                <a:gd name="T15" fmla="*/ 30 h 30"/>
              </a:gdLst>
              <a:ahLst/>
              <a:cxnLst>
                <a:cxn ang="T8">
                  <a:pos x="T0" y="T1"/>
                </a:cxn>
                <a:cxn ang="T9">
                  <a:pos x="T2" y="T3"/>
                </a:cxn>
                <a:cxn ang="T10">
                  <a:pos x="T4" y="T5"/>
                </a:cxn>
                <a:cxn ang="T11">
                  <a:pos x="T6" y="T7"/>
                </a:cxn>
              </a:cxnLst>
              <a:rect l="T12" t="T13" r="T14" b="T15"/>
              <a:pathLst>
                <a:path w="57" h="30">
                  <a:moveTo>
                    <a:pt x="17" y="13"/>
                  </a:moveTo>
                  <a:cubicBezTo>
                    <a:pt x="35" y="7"/>
                    <a:pt x="37" y="0"/>
                    <a:pt x="57" y="5"/>
                  </a:cubicBezTo>
                  <a:cubicBezTo>
                    <a:pt x="49" y="30"/>
                    <a:pt x="43" y="29"/>
                    <a:pt x="17" y="25"/>
                  </a:cubicBezTo>
                  <a:cubicBezTo>
                    <a:pt x="1" y="15"/>
                    <a:pt x="0" y="19"/>
                    <a:pt x="17" y="13"/>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89" name="Freeform 55"/>
            <p:cNvSpPr>
              <a:spLocks/>
            </p:cNvSpPr>
            <p:nvPr/>
          </p:nvSpPr>
          <p:spPr bwMode="auto">
            <a:xfrm>
              <a:off x="7550878" y="2659343"/>
              <a:ext cx="204788" cy="189609"/>
            </a:xfrm>
            <a:custGeom>
              <a:avLst/>
              <a:gdLst>
                <a:gd name="T0" fmla="*/ 101 w 129"/>
                <a:gd name="T1" fmla="*/ 0 h 127"/>
                <a:gd name="T2" fmla="*/ 129 w 129"/>
                <a:gd name="T3" fmla="*/ 60 h 127"/>
                <a:gd name="T4" fmla="*/ 89 w 129"/>
                <a:gd name="T5" fmla="*/ 96 h 127"/>
                <a:gd name="T6" fmla="*/ 65 w 129"/>
                <a:gd name="T7" fmla="*/ 124 h 127"/>
                <a:gd name="T8" fmla="*/ 5 w 129"/>
                <a:gd name="T9" fmla="*/ 120 h 127"/>
                <a:gd name="T10" fmla="*/ 9 w 129"/>
                <a:gd name="T11" fmla="*/ 104 h 127"/>
                <a:gd name="T12" fmla="*/ 33 w 129"/>
                <a:gd name="T13" fmla="*/ 96 h 127"/>
                <a:gd name="T14" fmla="*/ 69 w 129"/>
                <a:gd name="T15" fmla="*/ 80 h 127"/>
                <a:gd name="T16" fmla="*/ 93 w 129"/>
                <a:gd name="T17" fmla="*/ 64 h 127"/>
                <a:gd name="T18" fmla="*/ 101 w 129"/>
                <a:gd name="T19" fmla="*/ 0 h 1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9"/>
                <a:gd name="T31" fmla="*/ 0 h 127"/>
                <a:gd name="T32" fmla="*/ 129 w 129"/>
                <a:gd name="T33" fmla="*/ 127 h 12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9" h="127">
                  <a:moveTo>
                    <a:pt x="101" y="0"/>
                  </a:moveTo>
                  <a:cubicBezTo>
                    <a:pt x="124" y="8"/>
                    <a:pt x="122" y="39"/>
                    <a:pt x="129" y="60"/>
                  </a:cubicBezTo>
                  <a:cubicBezTo>
                    <a:pt x="124" y="85"/>
                    <a:pt x="113" y="88"/>
                    <a:pt x="89" y="96"/>
                  </a:cubicBezTo>
                  <a:cubicBezTo>
                    <a:pt x="80" y="110"/>
                    <a:pt x="81" y="119"/>
                    <a:pt x="65" y="124"/>
                  </a:cubicBezTo>
                  <a:cubicBezTo>
                    <a:pt x="45" y="123"/>
                    <a:pt x="24" y="127"/>
                    <a:pt x="5" y="120"/>
                  </a:cubicBezTo>
                  <a:cubicBezTo>
                    <a:pt x="0" y="118"/>
                    <a:pt x="5" y="108"/>
                    <a:pt x="9" y="104"/>
                  </a:cubicBezTo>
                  <a:cubicBezTo>
                    <a:pt x="15" y="99"/>
                    <a:pt x="26" y="101"/>
                    <a:pt x="33" y="96"/>
                  </a:cubicBezTo>
                  <a:cubicBezTo>
                    <a:pt x="44" y="89"/>
                    <a:pt x="58" y="87"/>
                    <a:pt x="69" y="80"/>
                  </a:cubicBezTo>
                  <a:cubicBezTo>
                    <a:pt x="77" y="75"/>
                    <a:pt x="93" y="64"/>
                    <a:pt x="93" y="64"/>
                  </a:cubicBezTo>
                  <a:cubicBezTo>
                    <a:pt x="100" y="43"/>
                    <a:pt x="101" y="22"/>
                    <a:pt x="101" y="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90" name="Freeform 56"/>
            <p:cNvSpPr>
              <a:spLocks/>
            </p:cNvSpPr>
            <p:nvPr/>
          </p:nvSpPr>
          <p:spPr bwMode="auto">
            <a:xfrm>
              <a:off x="7552465" y="2848951"/>
              <a:ext cx="60325" cy="97044"/>
            </a:xfrm>
            <a:custGeom>
              <a:avLst/>
              <a:gdLst>
                <a:gd name="T0" fmla="*/ 0 w 38"/>
                <a:gd name="T1" fmla="*/ 9 h 65"/>
                <a:gd name="T2" fmla="*/ 16 w 38"/>
                <a:gd name="T3" fmla="*/ 65 h 65"/>
                <a:gd name="T4" fmla="*/ 28 w 38"/>
                <a:gd name="T5" fmla="*/ 21 h 65"/>
                <a:gd name="T6" fmla="*/ 0 w 38"/>
                <a:gd name="T7" fmla="*/ 9 h 65"/>
                <a:gd name="T8" fmla="*/ 0 60000 65536"/>
                <a:gd name="T9" fmla="*/ 0 60000 65536"/>
                <a:gd name="T10" fmla="*/ 0 60000 65536"/>
                <a:gd name="T11" fmla="*/ 0 60000 65536"/>
                <a:gd name="T12" fmla="*/ 0 w 38"/>
                <a:gd name="T13" fmla="*/ 0 h 65"/>
                <a:gd name="T14" fmla="*/ 38 w 38"/>
                <a:gd name="T15" fmla="*/ 65 h 65"/>
              </a:gdLst>
              <a:ahLst/>
              <a:cxnLst>
                <a:cxn ang="T8">
                  <a:pos x="T0" y="T1"/>
                </a:cxn>
                <a:cxn ang="T9">
                  <a:pos x="T2" y="T3"/>
                </a:cxn>
                <a:cxn ang="T10">
                  <a:pos x="T4" y="T5"/>
                </a:cxn>
                <a:cxn ang="T11">
                  <a:pos x="T6" y="T7"/>
                </a:cxn>
              </a:cxnLst>
              <a:rect l="T12" t="T13" r="T14" b="T15"/>
              <a:pathLst>
                <a:path w="38" h="65">
                  <a:moveTo>
                    <a:pt x="0" y="9"/>
                  </a:moveTo>
                  <a:cubicBezTo>
                    <a:pt x="12" y="27"/>
                    <a:pt x="13" y="44"/>
                    <a:pt x="16" y="65"/>
                  </a:cubicBezTo>
                  <a:cubicBezTo>
                    <a:pt x="33" y="54"/>
                    <a:pt x="38" y="43"/>
                    <a:pt x="28" y="21"/>
                  </a:cubicBezTo>
                  <a:cubicBezTo>
                    <a:pt x="24" y="12"/>
                    <a:pt x="9" y="0"/>
                    <a:pt x="0" y="9"/>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91" name="Freeform 57"/>
            <p:cNvSpPr>
              <a:spLocks/>
            </p:cNvSpPr>
            <p:nvPr/>
          </p:nvSpPr>
          <p:spPr bwMode="auto">
            <a:xfrm>
              <a:off x="7558815" y="2963911"/>
              <a:ext cx="44450" cy="98537"/>
            </a:xfrm>
            <a:custGeom>
              <a:avLst/>
              <a:gdLst>
                <a:gd name="T0" fmla="*/ 16 w 28"/>
                <a:gd name="T1" fmla="*/ 0 h 66"/>
                <a:gd name="T2" fmla="*/ 24 w 28"/>
                <a:gd name="T3" fmla="*/ 24 h 66"/>
                <a:gd name="T4" fmla="*/ 28 w 28"/>
                <a:gd name="T5" fmla="*/ 36 h 66"/>
                <a:gd name="T6" fmla="*/ 0 w 28"/>
                <a:gd name="T7" fmla="*/ 44 h 66"/>
                <a:gd name="T8" fmla="*/ 16 w 28"/>
                <a:gd name="T9" fmla="*/ 0 h 66"/>
                <a:gd name="T10" fmla="*/ 0 60000 65536"/>
                <a:gd name="T11" fmla="*/ 0 60000 65536"/>
                <a:gd name="T12" fmla="*/ 0 60000 65536"/>
                <a:gd name="T13" fmla="*/ 0 60000 65536"/>
                <a:gd name="T14" fmla="*/ 0 60000 65536"/>
                <a:gd name="T15" fmla="*/ 0 w 28"/>
                <a:gd name="T16" fmla="*/ 0 h 66"/>
                <a:gd name="T17" fmla="*/ 28 w 28"/>
                <a:gd name="T18" fmla="*/ 66 h 66"/>
              </a:gdLst>
              <a:ahLst/>
              <a:cxnLst>
                <a:cxn ang="T10">
                  <a:pos x="T0" y="T1"/>
                </a:cxn>
                <a:cxn ang="T11">
                  <a:pos x="T2" y="T3"/>
                </a:cxn>
                <a:cxn ang="T12">
                  <a:pos x="T4" y="T5"/>
                </a:cxn>
                <a:cxn ang="T13">
                  <a:pos x="T6" y="T7"/>
                </a:cxn>
                <a:cxn ang="T14">
                  <a:pos x="T8" y="T9"/>
                </a:cxn>
              </a:cxnLst>
              <a:rect l="T15" t="T16" r="T17" b="T18"/>
              <a:pathLst>
                <a:path w="28" h="66">
                  <a:moveTo>
                    <a:pt x="16" y="0"/>
                  </a:moveTo>
                  <a:cubicBezTo>
                    <a:pt x="19" y="8"/>
                    <a:pt x="21" y="16"/>
                    <a:pt x="24" y="24"/>
                  </a:cubicBezTo>
                  <a:cubicBezTo>
                    <a:pt x="25" y="28"/>
                    <a:pt x="28" y="36"/>
                    <a:pt x="28" y="36"/>
                  </a:cubicBezTo>
                  <a:cubicBezTo>
                    <a:pt x="17" y="53"/>
                    <a:pt x="15" y="66"/>
                    <a:pt x="0" y="44"/>
                  </a:cubicBezTo>
                  <a:cubicBezTo>
                    <a:pt x="3" y="25"/>
                    <a:pt x="3" y="13"/>
                    <a:pt x="16" y="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92" name="Freeform 58"/>
            <p:cNvSpPr>
              <a:spLocks/>
            </p:cNvSpPr>
            <p:nvPr/>
          </p:nvSpPr>
          <p:spPr bwMode="auto">
            <a:xfrm>
              <a:off x="7914415" y="2306999"/>
              <a:ext cx="71438" cy="59719"/>
            </a:xfrm>
            <a:custGeom>
              <a:avLst/>
              <a:gdLst>
                <a:gd name="T0" fmla="*/ 12 w 45"/>
                <a:gd name="T1" fmla="*/ 0 h 40"/>
                <a:gd name="T2" fmla="*/ 24 w 45"/>
                <a:gd name="T3" fmla="*/ 40 h 40"/>
                <a:gd name="T4" fmla="*/ 12 w 45"/>
                <a:gd name="T5" fmla="*/ 0 h 40"/>
                <a:gd name="T6" fmla="*/ 0 60000 65536"/>
                <a:gd name="T7" fmla="*/ 0 60000 65536"/>
                <a:gd name="T8" fmla="*/ 0 60000 65536"/>
                <a:gd name="T9" fmla="*/ 0 w 45"/>
                <a:gd name="T10" fmla="*/ 0 h 40"/>
                <a:gd name="T11" fmla="*/ 45 w 45"/>
                <a:gd name="T12" fmla="*/ 40 h 40"/>
              </a:gdLst>
              <a:ahLst/>
              <a:cxnLst>
                <a:cxn ang="T6">
                  <a:pos x="T0" y="T1"/>
                </a:cxn>
                <a:cxn ang="T7">
                  <a:pos x="T2" y="T3"/>
                </a:cxn>
                <a:cxn ang="T8">
                  <a:pos x="T4" y="T5"/>
                </a:cxn>
              </a:cxnLst>
              <a:rect l="T9" t="T10" r="T11" b="T12"/>
              <a:pathLst>
                <a:path w="45" h="40">
                  <a:moveTo>
                    <a:pt x="12" y="0"/>
                  </a:moveTo>
                  <a:cubicBezTo>
                    <a:pt x="45" y="7"/>
                    <a:pt x="40" y="16"/>
                    <a:pt x="24" y="40"/>
                  </a:cubicBezTo>
                  <a:cubicBezTo>
                    <a:pt x="17" y="29"/>
                    <a:pt x="0" y="12"/>
                    <a:pt x="12" y="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93" name="Freeform 59"/>
            <p:cNvSpPr>
              <a:spLocks/>
            </p:cNvSpPr>
            <p:nvPr/>
          </p:nvSpPr>
          <p:spPr bwMode="auto">
            <a:xfrm>
              <a:off x="8111265" y="2336859"/>
              <a:ext cx="63500" cy="89579"/>
            </a:xfrm>
            <a:custGeom>
              <a:avLst/>
              <a:gdLst>
                <a:gd name="T0" fmla="*/ 16 w 40"/>
                <a:gd name="T1" fmla="*/ 0 h 60"/>
                <a:gd name="T2" fmla="*/ 24 w 40"/>
                <a:gd name="T3" fmla="*/ 24 h 60"/>
                <a:gd name="T4" fmla="*/ 40 w 40"/>
                <a:gd name="T5" fmla="*/ 48 h 60"/>
                <a:gd name="T6" fmla="*/ 8 w 40"/>
                <a:gd name="T7" fmla="*/ 36 h 60"/>
                <a:gd name="T8" fmla="*/ 16 w 40"/>
                <a:gd name="T9" fmla="*/ 0 h 60"/>
                <a:gd name="T10" fmla="*/ 0 60000 65536"/>
                <a:gd name="T11" fmla="*/ 0 60000 65536"/>
                <a:gd name="T12" fmla="*/ 0 60000 65536"/>
                <a:gd name="T13" fmla="*/ 0 60000 65536"/>
                <a:gd name="T14" fmla="*/ 0 60000 65536"/>
                <a:gd name="T15" fmla="*/ 0 w 40"/>
                <a:gd name="T16" fmla="*/ 0 h 60"/>
                <a:gd name="T17" fmla="*/ 40 w 40"/>
                <a:gd name="T18" fmla="*/ 60 h 60"/>
              </a:gdLst>
              <a:ahLst/>
              <a:cxnLst>
                <a:cxn ang="T10">
                  <a:pos x="T0" y="T1"/>
                </a:cxn>
                <a:cxn ang="T11">
                  <a:pos x="T2" y="T3"/>
                </a:cxn>
                <a:cxn ang="T12">
                  <a:pos x="T4" y="T5"/>
                </a:cxn>
                <a:cxn ang="T13">
                  <a:pos x="T6" y="T7"/>
                </a:cxn>
                <a:cxn ang="T14">
                  <a:pos x="T8" y="T9"/>
                </a:cxn>
              </a:cxnLst>
              <a:rect l="T15" t="T16" r="T17" b="T18"/>
              <a:pathLst>
                <a:path w="40" h="60">
                  <a:moveTo>
                    <a:pt x="16" y="0"/>
                  </a:moveTo>
                  <a:cubicBezTo>
                    <a:pt x="19" y="8"/>
                    <a:pt x="19" y="17"/>
                    <a:pt x="24" y="24"/>
                  </a:cubicBezTo>
                  <a:cubicBezTo>
                    <a:pt x="29" y="32"/>
                    <a:pt x="40" y="48"/>
                    <a:pt x="40" y="48"/>
                  </a:cubicBezTo>
                  <a:cubicBezTo>
                    <a:pt x="21" y="60"/>
                    <a:pt x="25" y="47"/>
                    <a:pt x="8" y="36"/>
                  </a:cubicBezTo>
                  <a:cubicBezTo>
                    <a:pt x="3" y="22"/>
                    <a:pt x="0" y="8"/>
                    <a:pt x="16" y="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94" name="Freeform 60"/>
            <p:cNvSpPr>
              <a:spLocks/>
            </p:cNvSpPr>
            <p:nvPr/>
          </p:nvSpPr>
          <p:spPr bwMode="auto">
            <a:xfrm>
              <a:off x="5177565" y="2599624"/>
              <a:ext cx="473075" cy="219468"/>
            </a:xfrm>
            <a:custGeom>
              <a:avLst/>
              <a:gdLst>
                <a:gd name="T0" fmla="*/ 196 w 298"/>
                <a:gd name="T1" fmla="*/ 0 h 147"/>
                <a:gd name="T2" fmla="*/ 268 w 298"/>
                <a:gd name="T3" fmla="*/ 28 h 147"/>
                <a:gd name="T4" fmla="*/ 236 w 298"/>
                <a:gd name="T5" fmla="*/ 56 h 147"/>
                <a:gd name="T6" fmla="*/ 248 w 298"/>
                <a:gd name="T7" fmla="*/ 64 h 147"/>
                <a:gd name="T8" fmla="*/ 260 w 298"/>
                <a:gd name="T9" fmla="*/ 108 h 147"/>
                <a:gd name="T10" fmla="*/ 224 w 298"/>
                <a:gd name="T11" fmla="*/ 112 h 147"/>
                <a:gd name="T12" fmla="*/ 200 w 298"/>
                <a:gd name="T13" fmla="*/ 124 h 147"/>
                <a:gd name="T14" fmla="*/ 188 w 298"/>
                <a:gd name="T15" fmla="*/ 116 h 147"/>
                <a:gd name="T16" fmla="*/ 164 w 298"/>
                <a:gd name="T17" fmla="*/ 108 h 147"/>
                <a:gd name="T18" fmla="*/ 128 w 298"/>
                <a:gd name="T19" fmla="*/ 128 h 147"/>
                <a:gd name="T20" fmla="*/ 92 w 298"/>
                <a:gd name="T21" fmla="*/ 128 h 147"/>
                <a:gd name="T22" fmla="*/ 64 w 298"/>
                <a:gd name="T23" fmla="*/ 120 h 147"/>
                <a:gd name="T24" fmla="*/ 28 w 298"/>
                <a:gd name="T25" fmla="*/ 108 h 147"/>
                <a:gd name="T26" fmla="*/ 0 w 298"/>
                <a:gd name="T27" fmla="*/ 68 h 147"/>
                <a:gd name="T28" fmla="*/ 68 w 298"/>
                <a:gd name="T29" fmla="*/ 40 h 147"/>
                <a:gd name="T30" fmla="*/ 128 w 298"/>
                <a:gd name="T31" fmla="*/ 40 h 147"/>
                <a:gd name="T32" fmla="*/ 152 w 298"/>
                <a:gd name="T33" fmla="*/ 48 h 147"/>
                <a:gd name="T34" fmla="*/ 216 w 298"/>
                <a:gd name="T35" fmla="*/ 28 h 147"/>
                <a:gd name="T36" fmla="*/ 196 w 298"/>
                <a:gd name="T37" fmla="*/ 0 h 14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98"/>
                <a:gd name="T58" fmla="*/ 0 h 147"/>
                <a:gd name="T59" fmla="*/ 298 w 298"/>
                <a:gd name="T60" fmla="*/ 147 h 14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98" h="147">
                  <a:moveTo>
                    <a:pt x="196" y="0"/>
                  </a:moveTo>
                  <a:cubicBezTo>
                    <a:pt x="220" y="8"/>
                    <a:pt x="247" y="14"/>
                    <a:pt x="268" y="28"/>
                  </a:cubicBezTo>
                  <a:cubicBezTo>
                    <a:pt x="298" y="73"/>
                    <a:pt x="208" y="22"/>
                    <a:pt x="236" y="56"/>
                  </a:cubicBezTo>
                  <a:cubicBezTo>
                    <a:pt x="239" y="60"/>
                    <a:pt x="244" y="61"/>
                    <a:pt x="248" y="64"/>
                  </a:cubicBezTo>
                  <a:cubicBezTo>
                    <a:pt x="250" y="67"/>
                    <a:pt x="278" y="97"/>
                    <a:pt x="260" y="108"/>
                  </a:cubicBezTo>
                  <a:cubicBezTo>
                    <a:pt x="250" y="114"/>
                    <a:pt x="236" y="111"/>
                    <a:pt x="224" y="112"/>
                  </a:cubicBezTo>
                  <a:cubicBezTo>
                    <a:pt x="216" y="115"/>
                    <a:pt x="209" y="124"/>
                    <a:pt x="200" y="124"/>
                  </a:cubicBezTo>
                  <a:cubicBezTo>
                    <a:pt x="195" y="124"/>
                    <a:pt x="192" y="118"/>
                    <a:pt x="188" y="116"/>
                  </a:cubicBezTo>
                  <a:cubicBezTo>
                    <a:pt x="180" y="113"/>
                    <a:pt x="164" y="108"/>
                    <a:pt x="164" y="108"/>
                  </a:cubicBezTo>
                  <a:cubicBezTo>
                    <a:pt x="145" y="113"/>
                    <a:pt x="145" y="122"/>
                    <a:pt x="128" y="128"/>
                  </a:cubicBezTo>
                  <a:cubicBezTo>
                    <a:pt x="115" y="147"/>
                    <a:pt x="114" y="132"/>
                    <a:pt x="92" y="128"/>
                  </a:cubicBezTo>
                  <a:cubicBezTo>
                    <a:pt x="100" y="103"/>
                    <a:pt x="90" y="116"/>
                    <a:pt x="64" y="120"/>
                  </a:cubicBezTo>
                  <a:cubicBezTo>
                    <a:pt x="56" y="119"/>
                    <a:pt x="35" y="118"/>
                    <a:pt x="28" y="108"/>
                  </a:cubicBezTo>
                  <a:cubicBezTo>
                    <a:pt x="15" y="88"/>
                    <a:pt x="25" y="76"/>
                    <a:pt x="0" y="68"/>
                  </a:cubicBezTo>
                  <a:cubicBezTo>
                    <a:pt x="8" y="44"/>
                    <a:pt x="46" y="43"/>
                    <a:pt x="68" y="40"/>
                  </a:cubicBezTo>
                  <a:cubicBezTo>
                    <a:pt x="93" y="32"/>
                    <a:pt x="84" y="33"/>
                    <a:pt x="128" y="40"/>
                  </a:cubicBezTo>
                  <a:cubicBezTo>
                    <a:pt x="136" y="41"/>
                    <a:pt x="152" y="48"/>
                    <a:pt x="152" y="48"/>
                  </a:cubicBezTo>
                  <a:cubicBezTo>
                    <a:pt x="173" y="46"/>
                    <a:pt x="208" y="51"/>
                    <a:pt x="216" y="28"/>
                  </a:cubicBezTo>
                  <a:cubicBezTo>
                    <a:pt x="210" y="9"/>
                    <a:pt x="215" y="19"/>
                    <a:pt x="196" y="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95" name="Freeform 61"/>
            <p:cNvSpPr>
              <a:spLocks/>
            </p:cNvSpPr>
            <p:nvPr/>
          </p:nvSpPr>
          <p:spPr bwMode="auto">
            <a:xfrm>
              <a:off x="4993415" y="2533932"/>
              <a:ext cx="107950" cy="129889"/>
            </a:xfrm>
            <a:custGeom>
              <a:avLst/>
              <a:gdLst>
                <a:gd name="T0" fmla="*/ 0 w 68"/>
                <a:gd name="T1" fmla="*/ 52 h 87"/>
                <a:gd name="T2" fmla="*/ 12 w 68"/>
                <a:gd name="T3" fmla="*/ 8 h 87"/>
                <a:gd name="T4" fmla="*/ 36 w 68"/>
                <a:gd name="T5" fmla="*/ 0 h 87"/>
                <a:gd name="T6" fmla="*/ 60 w 68"/>
                <a:gd name="T7" fmla="*/ 36 h 87"/>
                <a:gd name="T8" fmla="*/ 68 w 68"/>
                <a:gd name="T9" fmla="*/ 48 h 87"/>
                <a:gd name="T10" fmla="*/ 28 w 68"/>
                <a:gd name="T11" fmla="*/ 80 h 87"/>
                <a:gd name="T12" fmla="*/ 0 w 68"/>
                <a:gd name="T13" fmla="*/ 52 h 87"/>
                <a:gd name="T14" fmla="*/ 0 60000 65536"/>
                <a:gd name="T15" fmla="*/ 0 60000 65536"/>
                <a:gd name="T16" fmla="*/ 0 60000 65536"/>
                <a:gd name="T17" fmla="*/ 0 60000 65536"/>
                <a:gd name="T18" fmla="*/ 0 60000 65536"/>
                <a:gd name="T19" fmla="*/ 0 60000 65536"/>
                <a:gd name="T20" fmla="*/ 0 60000 65536"/>
                <a:gd name="T21" fmla="*/ 0 w 68"/>
                <a:gd name="T22" fmla="*/ 0 h 87"/>
                <a:gd name="T23" fmla="*/ 68 w 68"/>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87">
                  <a:moveTo>
                    <a:pt x="0" y="52"/>
                  </a:moveTo>
                  <a:cubicBezTo>
                    <a:pt x="1" y="45"/>
                    <a:pt x="0" y="16"/>
                    <a:pt x="12" y="8"/>
                  </a:cubicBezTo>
                  <a:cubicBezTo>
                    <a:pt x="19" y="4"/>
                    <a:pt x="36" y="0"/>
                    <a:pt x="36" y="0"/>
                  </a:cubicBezTo>
                  <a:cubicBezTo>
                    <a:pt x="44" y="12"/>
                    <a:pt x="52" y="24"/>
                    <a:pt x="60" y="36"/>
                  </a:cubicBezTo>
                  <a:cubicBezTo>
                    <a:pt x="63" y="40"/>
                    <a:pt x="68" y="48"/>
                    <a:pt x="68" y="48"/>
                  </a:cubicBezTo>
                  <a:cubicBezTo>
                    <a:pt x="58" y="87"/>
                    <a:pt x="39" y="47"/>
                    <a:pt x="28" y="80"/>
                  </a:cubicBezTo>
                  <a:cubicBezTo>
                    <a:pt x="12" y="75"/>
                    <a:pt x="9" y="66"/>
                    <a:pt x="0" y="52"/>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96" name="Freeform 62"/>
            <p:cNvSpPr>
              <a:spLocks/>
            </p:cNvSpPr>
            <p:nvPr/>
          </p:nvSpPr>
          <p:spPr bwMode="auto">
            <a:xfrm>
              <a:off x="5050565" y="2574243"/>
              <a:ext cx="169863" cy="122424"/>
            </a:xfrm>
            <a:custGeom>
              <a:avLst/>
              <a:gdLst>
                <a:gd name="T0" fmla="*/ 20 w 107"/>
                <a:gd name="T1" fmla="*/ 9 h 82"/>
                <a:gd name="T2" fmla="*/ 88 w 107"/>
                <a:gd name="T3" fmla="*/ 13 h 82"/>
                <a:gd name="T4" fmla="*/ 96 w 107"/>
                <a:gd name="T5" fmla="*/ 17 h 82"/>
                <a:gd name="T6" fmla="*/ 92 w 107"/>
                <a:gd name="T7" fmla="*/ 53 h 82"/>
                <a:gd name="T8" fmla="*/ 64 w 107"/>
                <a:gd name="T9" fmla="*/ 57 h 82"/>
                <a:gd name="T10" fmla="*/ 0 w 107"/>
                <a:gd name="T11" fmla="*/ 49 h 82"/>
                <a:gd name="T12" fmla="*/ 0 60000 65536"/>
                <a:gd name="T13" fmla="*/ 0 60000 65536"/>
                <a:gd name="T14" fmla="*/ 0 60000 65536"/>
                <a:gd name="T15" fmla="*/ 0 60000 65536"/>
                <a:gd name="T16" fmla="*/ 0 60000 65536"/>
                <a:gd name="T17" fmla="*/ 0 60000 65536"/>
                <a:gd name="T18" fmla="*/ 0 w 107"/>
                <a:gd name="T19" fmla="*/ 0 h 82"/>
                <a:gd name="T20" fmla="*/ 107 w 107"/>
                <a:gd name="T21" fmla="*/ 82 h 82"/>
              </a:gdLst>
              <a:ahLst/>
              <a:cxnLst>
                <a:cxn ang="T12">
                  <a:pos x="T0" y="T1"/>
                </a:cxn>
                <a:cxn ang="T13">
                  <a:pos x="T2" y="T3"/>
                </a:cxn>
                <a:cxn ang="T14">
                  <a:pos x="T4" y="T5"/>
                </a:cxn>
                <a:cxn ang="T15">
                  <a:pos x="T6" y="T7"/>
                </a:cxn>
                <a:cxn ang="T16">
                  <a:pos x="T8" y="T9"/>
                </a:cxn>
                <a:cxn ang="T17">
                  <a:pos x="T10" y="T11"/>
                </a:cxn>
              </a:cxnLst>
              <a:rect l="T18" t="T19" r="T20" b="T21"/>
              <a:pathLst>
                <a:path w="107" h="82">
                  <a:moveTo>
                    <a:pt x="20" y="9"/>
                  </a:moveTo>
                  <a:cubicBezTo>
                    <a:pt x="50" y="14"/>
                    <a:pt x="56" y="17"/>
                    <a:pt x="88" y="13"/>
                  </a:cubicBezTo>
                  <a:cubicBezTo>
                    <a:pt x="107" y="0"/>
                    <a:pt x="98" y="3"/>
                    <a:pt x="96" y="17"/>
                  </a:cubicBezTo>
                  <a:cubicBezTo>
                    <a:pt x="94" y="29"/>
                    <a:pt x="100" y="44"/>
                    <a:pt x="92" y="53"/>
                  </a:cubicBezTo>
                  <a:cubicBezTo>
                    <a:pt x="86" y="60"/>
                    <a:pt x="73" y="56"/>
                    <a:pt x="64" y="57"/>
                  </a:cubicBezTo>
                  <a:cubicBezTo>
                    <a:pt x="44" y="70"/>
                    <a:pt x="0" y="82"/>
                    <a:pt x="0" y="49"/>
                  </a:cubicBezTo>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97" name="Freeform 63"/>
            <p:cNvSpPr>
              <a:spLocks/>
            </p:cNvSpPr>
            <p:nvPr/>
          </p:nvSpPr>
          <p:spPr bwMode="auto">
            <a:xfrm>
              <a:off x="5055328" y="2683231"/>
              <a:ext cx="90488" cy="119438"/>
            </a:xfrm>
            <a:custGeom>
              <a:avLst/>
              <a:gdLst>
                <a:gd name="T0" fmla="*/ 21 w 57"/>
                <a:gd name="T1" fmla="*/ 0 h 80"/>
                <a:gd name="T2" fmla="*/ 49 w 57"/>
                <a:gd name="T3" fmla="*/ 28 h 80"/>
                <a:gd name="T4" fmla="*/ 29 w 57"/>
                <a:gd name="T5" fmla="*/ 80 h 80"/>
                <a:gd name="T6" fmla="*/ 1 w 57"/>
                <a:gd name="T7" fmla="*/ 24 h 80"/>
                <a:gd name="T8" fmla="*/ 21 w 57"/>
                <a:gd name="T9" fmla="*/ 0 h 80"/>
                <a:gd name="T10" fmla="*/ 0 60000 65536"/>
                <a:gd name="T11" fmla="*/ 0 60000 65536"/>
                <a:gd name="T12" fmla="*/ 0 60000 65536"/>
                <a:gd name="T13" fmla="*/ 0 60000 65536"/>
                <a:gd name="T14" fmla="*/ 0 60000 65536"/>
                <a:gd name="T15" fmla="*/ 0 w 57"/>
                <a:gd name="T16" fmla="*/ 0 h 80"/>
                <a:gd name="T17" fmla="*/ 57 w 57"/>
                <a:gd name="T18" fmla="*/ 80 h 80"/>
              </a:gdLst>
              <a:ahLst/>
              <a:cxnLst>
                <a:cxn ang="T10">
                  <a:pos x="T0" y="T1"/>
                </a:cxn>
                <a:cxn ang="T11">
                  <a:pos x="T2" y="T3"/>
                </a:cxn>
                <a:cxn ang="T12">
                  <a:pos x="T4" y="T5"/>
                </a:cxn>
                <a:cxn ang="T13">
                  <a:pos x="T6" y="T7"/>
                </a:cxn>
                <a:cxn ang="T14">
                  <a:pos x="T8" y="T9"/>
                </a:cxn>
              </a:cxnLst>
              <a:rect l="T15" t="T16" r="T17" b="T18"/>
              <a:pathLst>
                <a:path w="57" h="80">
                  <a:moveTo>
                    <a:pt x="21" y="0"/>
                  </a:moveTo>
                  <a:cubicBezTo>
                    <a:pt x="35" y="10"/>
                    <a:pt x="35" y="18"/>
                    <a:pt x="49" y="28"/>
                  </a:cubicBezTo>
                  <a:cubicBezTo>
                    <a:pt x="57" y="51"/>
                    <a:pt x="52" y="72"/>
                    <a:pt x="29" y="80"/>
                  </a:cubicBezTo>
                  <a:cubicBezTo>
                    <a:pt x="0" y="70"/>
                    <a:pt x="26" y="41"/>
                    <a:pt x="1" y="24"/>
                  </a:cubicBezTo>
                  <a:cubicBezTo>
                    <a:pt x="5" y="12"/>
                    <a:pt x="7" y="0"/>
                    <a:pt x="21" y="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98" name="Freeform 64"/>
            <p:cNvSpPr>
              <a:spLocks/>
            </p:cNvSpPr>
            <p:nvPr/>
          </p:nvSpPr>
          <p:spPr bwMode="auto">
            <a:xfrm>
              <a:off x="5145815" y="2790725"/>
              <a:ext cx="47625" cy="59719"/>
            </a:xfrm>
            <a:custGeom>
              <a:avLst/>
              <a:gdLst>
                <a:gd name="T0" fmla="*/ 0 w 30"/>
                <a:gd name="T1" fmla="*/ 0 h 40"/>
                <a:gd name="T2" fmla="*/ 0 w 30"/>
                <a:gd name="T3" fmla="*/ 0 h 40"/>
                <a:gd name="T4" fmla="*/ 0 60000 65536"/>
                <a:gd name="T5" fmla="*/ 0 60000 65536"/>
                <a:gd name="T6" fmla="*/ 0 w 30"/>
                <a:gd name="T7" fmla="*/ 0 h 40"/>
                <a:gd name="T8" fmla="*/ 30 w 30"/>
                <a:gd name="T9" fmla="*/ 40 h 40"/>
              </a:gdLst>
              <a:ahLst/>
              <a:cxnLst>
                <a:cxn ang="T4">
                  <a:pos x="T0" y="T1"/>
                </a:cxn>
                <a:cxn ang="T5">
                  <a:pos x="T2" y="T3"/>
                </a:cxn>
              </a:cxnLst>
              <a:rect l="T6" t="T7" r="T8" b="T9"/>
              <a:pathLst>
                <a:path w="30" h="40">
                  <a:moveTo>
                    <a:pt x="0" y="0"/>
                  </a:moveTo>
                  <a:cubicBezTo>
                    <a:pt x="30" y="10"/>
                    <a:pt x="0" y="40"/>
                    <a:pt x="0" y="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099" name="Freeform 65"/>
            <p:cNvSpPr>
              <a:spLocks/>
            </p:cNvSpPr>
            <p:nvPr/>
          </p:nvSpPr>
          <p:spPr bwMode="auto">
            <a:xfrm>
              <a:off x="5158515" y="2778781"/>
              <a:ext cx="68263" cy="47775"/>
            </a:xfrm>
            <a:custGeom>
              <a:avLst/>
              <a:gdLst>
                <a:gd name="T0" fmla="*/ 12 w 43"/>
                <a:gd name="T1" fmla="*/ 12 h 32"/>
                <a:gd name="T2" fmla="*/ 20 w 43"/>
                <a:gd name="T3" fmla="*/ 32 h 32"/>
                <a:gd name="T4" fmla="*/ 12 w 43"/>
                <a:gd name="T5" fmla="*/ 12 h 32"/>
                <a:gd name="T6" fmla="*/ 0 60000 65536"/>
                <a:gd name="T7" fmla="*/ 0 60000 65536"/>
                <a:gd name="T8" fmla="*/ 0 60000 65536"/>
                <a:gd name="T9" fmla="*/ 0 w 43"/>
                <a:gd name="T10" fmla="*/ 0 h 32"/>
                <a:gd name="T11" fmla="*/ 43 w 43"/>
                <a:gd name="T12" fmla="*/ 32 h 32"/>
              </a:gdLst>
              <a:ahLst/>
              <a:cxnLst>
                <a:cxn ang="T6">
                  <a:pos x="T0" y="T1"/>
                </a:cxn>
                <a:cxn ang="T7">
                  <a:pos x="T2" y="T3"/>
                </a:cxn>
                <a:cxn ang="T8">
                  <a:pos x="T4" y="T5"/>
                </a:cxn>
              </a:cxnLst>
              <a:rect l="T9" t="T10" r="T11" b="T12"/>
              <a:pathLst>
                <a:path w="43" h="32">
                  <a:moveTo>
                    <a:pt x="12" y="12"/>
                  </a:moveTo>
                  <a:cubicBezTo>
                    <a:pt x="27" y="16"/>
                    <a:pt x="43" y="24"/>
                    <a:pt x="20" y="32"/>
                  </a:cubicBezTo>
                  <a:cubicBezTo>
                    <a:pt x="19" y="29"/>
                    <a:pt x="0" y="0"/>
                    <a:pt x="12" y="12"/>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00" name="Freeform 66"/>
            <p:cNvSpPr>
              <a:spLocks/>
            </p:cNvSpPr>
            <p:nvPr/>
          </p:nvSpPr>
          <p:spPr bwMode="auto">
            <a:xfrm>
              <a:off x="5025165" y="2713090"/>
              <a:ext cx="41275" cy="61212"/>
            </a:xfrm>
            <a:custGeom>
              <a:avLst/>
              <a:gdLst>
                <a:gd name="T0" fmla="*/ 20 w 26"/>
                <a:gd name="T1" fmla="*/ 24 h 41"/>
                <a:gd name="T2" fmla="*/ 0 w 26"/>
                <a:gd name="T3" fmla="*/ 0 h 41"/>
                <a:gd name="T4" fmla="*/ 20 w 26"/>
                <a:gd name="T5" fmla="*/ 24 h 41"/>
                <a:gd name="T6" fmla="*/ 0 60000 65536"/>
                <a:gd name="T7" fmla="*/ 0 60000 65536"/>
                <a:gd name="T8" fmla="*/ 0 60000 65536"/>
                <a:gd name="T9" fmla="*/ 0 w 26"/>
                <a:gd name="T10" fmla="*/ 0 h 41"/>
                <a:gd name="T11" fmla="*/ 26 w 26"/>
                <a:gd name="T12" fmla="*/ 41 h 41"/>
              </a:gdLst>
              <a:ahLst/>
              <a:cxnLst>
                <a:cxn ang="T6">
                  <a:pos x="T0" y="T1"/>
                </a:cxn>
                <a:cxn ang="T7">
                  <a:pos x="T2" y="T3"/>
                </a:cxn>
                <a:cxn ang="T8">
                  <a:pos x="T4" y="T5"/>
                </a:cxn>
              </a:cxnLst>
              <a:rect l="T9" t="T10" r="T11" b="T12"/>
              <a:pathLst>
                <a:path w="26" h="41">
                  <a:moveTo>
                    <a:pt x="20" y="24"/>
                  </a:moveTo>
                  <a:cubicBezTo>
                    <a:pt x="26" y="5"/>
                    <a:pt x="15" y="10"/>
                    <a:pt x="0" y="0"/>
                  </a:cubicBezTo>
                  <a:cubicBezTo>
                    <a:pt x="1" y="7"/>
                    <a:pt x="3" y="41"/>
                    <a:pt x="20" y="24"/>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01" name="Freeform 67"/>
            <p:cNvSpPr>
              <a:spLocks/>
            </p:cNvSpPr>
            <p:nvPr/>
          </p:nvSpPr>
          <p:spPr bwMode="auto">
            <a:xfrm>
              <a:off x="4844190" y="2723541"/>
              <a:ext cx="96838" cy="67184"/>
            </a:xfrm>
            <a:custGeom>
              <a:avLst/>
              <a:gdLst>
                <a:gd name="T0" fmla="*/ 50 w 61"/>
                <a:gd name="T1" fmla="*/ 17 h 45"/>
                <a:gd name="T2" fmla="*/ 50 w 61"/>
                <a:gd name="T3" fmla="*/ 45 h 45"/>
                <a:gd name="T4" fmla="*/ 50 w 61"/>
                <a:gd name="T5" fmla="*/ 17 h 45"/>
                <a:gd name="T6" fmla="*/ 0 60000 65536"/>
                <a:gd name="T7" fmla="*/ 0 60000 65536"/>
                <a:gd name="T8" fmla="*/ 0 60000 65536"/>
                <a:gd name="T9" fmla="*/ 0 w 61"/>
                <a:gd name="T10" fmla="*/ 0 h 45"/>
                <a:gd name="T11" fmla="*/ 61 w 61"/>
                <a:gd name="T12" fmla="*/ 45 h 45"/>
              </a:gdLst>
              <a:ahLst/>
              <a:cxnLst>
                <a:cxn ang="T6">
                  <a:pos x="T0" y="T1"/>
                </a:cxn>
                <a:cxn ang="T7">
                  <a:pos x="T2" y="T3"/>
                </a:cxn>
                <a:cxn ang="T8">
                  <a:pos x="T4" y="T5"/>
                </a:cxn>
              </a:cxnLst>
              <a:rect l="T9" t="T10" r="T11" b="T12"/>
              <a:pathLst>
                <a:path w="61" h="45">
                  <a:moveTo>
                    <a:pt x="50" y="17"/>
                  </a:moveTo>
                  <a:cubicBezTo>
                    <a:pt x="0" y="0"/>
                    <a:pt x="25" y="37"/>
                    <a:pt x="50" y="45"/>
                  </a:cubicBezTo>
                  <a:cubicBezTo>
                    <a:pt x="61" y="28"/>
                    <a:pt x="60" y="37"/>
                    <a:pt x="50" y="17"/>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02" name="Freeform 68"/>
            <p:cNvSpPr>
              <a:spLocks/>
            </p:cNvSpPr>
            <p:nvPr/>
          </p:nvSpPr>
          <p:spPr bwMode="auto">
            <a:xfrm>
              <a:off x="4882290" y="2801176"/>
              <a:ext cx="61913" cy="31353"/>
            </a:xfrm>
            <a:custGeom>
              <a:avLst/>
              <a:gdLst>
                <a:gd name="T0" fmla="*/ 38 w 39"/>
                <a:gd name="T1" fmla="*/ 5 h 21"/>
                <a:gd name="T2" fmla="*/ 34 w 39"/>
                <a:gd name="T3" fmla="*/ 21 h 21"/>
                <a:gd name="T4" fmla="*/ 10 w 39"/>
                <a:gd name="T5" fmla="*/ 5 h 21"/>
                <a:gd name="T6" fmla="*/ 38 w 39"/>
                <a:gd name="T7" fmla="*/ 5 h 21"/>
                <a:gd name="T8" fmla="*/ 0 60000 65536"/>
                <a:gd name="T9" fmla="*/ 0 60000 65536"/>
                <a:gd name="T10" fmla="*/ 0 60000 65536"/>
                <a:gd name="T11" fmla="*/ 0 60000 65536"/>
                <a:gd name="T12" fmla="*/ 0 w 39"/>
                <a:gd name="T13" fmla="*/ 0 h 21"/>
                <a:gd name="T14" fmla="*/ 39 w 39"/>
                <a:gd name="T15" fmla="*/ 21 h 21"/>
              </a:gdLst>
              <a:ahLst/>
              <a:cxnLst>
                <a:cxn ang="T8">
                  <a:pos x="T0" y="T1"/>
                </a:cxn>
                <a:cxn ang="T9">
                  <a:pos x="T2" y="T3"/>
                </a:cxn>
                <a:cxn ang="T10">
                  <a:pos x="T4" y="T5"/>
                </a:cxn>
                <a:cxn ang="T11">
                  <a:pos x="T6" y="T7"/>
                </a:cxn>
              </a:cxnLst>
              <a:rect l="T12" t="T13" r="T14" b="T15"/>
              <a:pathLst>
                <a:path w="39" h="21">
                  <a:moveTo>
                    <a:pt x="38" y="5"/>
                  </a:moveTo>
                  <a:cubicBezTo>
                    <a:pt x="37" y="10"/>
                    <a:pt x="39" y="18"/>
                    <a:pt x="34" y="21"/>
                  </a:cubicBezTo>
                  <a:cubicBezTo>
                    <a:pt x="34" y="21"/>
                    <a:pt x="0" y="11"/>
                    <a:pt x="10" y="5"/>
                  </a:cubicBezTo>
                  <a:cubicBezTo>
                    <a:pt x="18" y="0"/>
                    <a:pt x="29" y="5"/>
                    <a:pt x="38" y="5"/>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03" name="Freeform 69"/>
            <p:cNvSpPr>
              <a:spLocks/>
            </p:cNvSpPr>
            <p:nvPr/>
          </p:nvSpPr>
          <p:spPr bwMode="auto">
            <a:xfrm>
              <a:off x="4644165" y="2683231"/>
              <a:ext cx="103188" cy="29860"/>
            </a:xfrm>
            <a:custGeom>
              <a:avLst/>
              <a:gdLst>
                <a:gd name="T0" fmla="*/ 20 w 65"/>
                <a:gd name="T1" fmla="*/ 0 h 20"/>
                <a:gd name="T2" fmla="*/ 36 w 65"/>
                <a:gd name="T3" fmla="*/ 20 h 20"/>
                <a:gd name="T4" fmla="*/ 20 w 65"/>
                <a:gd name="T5" fmla="*/ 0 h 20"/>
                <a:gd name="T6" fmla="*/ 0 60000 65536"/>
                <a:gd name="T7" fmla="*/ 0 60000 65536"/>
                <a:gd name="T8" fmla="*/ 0 60000 65536"/>
                <a:gd name="T9" fmla="*/ 0 w 65"/>
                <a:gd name="T10" fmla="*/ 0 h 20"/>
                <a:gd name="T11" fmla="*/ 65 w 65"/>
                <a:gd name="T12" fmla="*/ 20 h 20"/>
              </a:gdLst>
              <a:ahLst/>
              <a:cxnLst>
                <a:cxn ang="T6">
                  <a:pos x="T0" y="T1"/>
                </a:cxn>
                <a:cxn ang="T7">
                  <a:pos x="T2" y="T3"/>
                </a:cxn>
                <a:cxn ang="T8">
                  <a:pos x="T4" y="T5"/>
                </a:cxn>
              </a:cxnLst>
              <a:rect l="T9" t="T10" r="T11" b="T12"/>
              <a:pathLst>
                <a:path w="65" h="20">
                  <a:moveTo>
                    <a:pt x="20" y="0"/>
                  </a:moveTo>
                  <a:cubicBezTo>
                    <a:pt x="31" y="2"/>
                    <a:pt x="65" y="10"/>
                    <a:pt x="36" y="20"/>
                  </a:cubicBezTo>
                  <a:cubicBezTo>
                    <a:pt x="27" y="18"/>
                    <a:pt x="0" y="10"/>
                    <a:pt x="20" y="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04" name="Freeform 70"/>
            <p:cNvSpPr>
              <a:spLocks/>
            </p:cNvSpPr>
            <p:nvPr/>
          </p:nvSpPr>
          <p:spPr bwMode="auto">
            <a:xfrm>
              <a:off x="4607653" y="2695174"/>
              <a:ext cx="53975" cy="53747"/>
            </a:xfrm>
            <a:custGeom>
              <a:avLst/>
              <a:gdLst>
                <a:gd name="T0" fmla="*/ 27 w 34"/>
                <a:gd name="T1" fmla="*/ 28 h 36"/>
                <a:gd name="T2" fmla="*/ 7 w 34"/>
                <a:gd name="T3" fmla="*/ 0 h 36"/>
                <a:gd name="T4" fmla="*/ 19 w 34"/>
                <a:gd name="T5" fmla="*/ 36 h 36"/>
                <a:gd name="T6" fmla="*/ 27 w 34"/>
                <a:gd name="T7" fmla="*/ 28 h 36"/>
                <a:gd name="T8" fmla="*/ 0 60000 65536"/>
                <a:gd name="T9" fmla="*/ 0 60000 65536"/>
                <a:gd name="T10" fmla="*/ 0 60000 65536"/>
                <a:gd name="T11" fmla="*/ 0 60000 65536"/>
                <a:gd name="T12" fmla="*/ 0 w 34"/>
                <a:gd name="T13" fmla="*/ 0 h 36"/>
                <a:gd name="T14" fmla="*/ 34 w 34"/>
                <a:gd name="T15" fmla="*/ 36 h 36"/>
              </a:gdLst>
              <a:ahLst/>
              <a:cxnLst>
                <a:cxn ang="T8">
                  <a:pos x="T0" y="T1"/>
                </a:cxn>
                <a:cxn ang="T9">
                  <a:pos x="T2" y="T3"/>
                </a:cxn>
                <a:cxn ang="T10">
                  <a:pos x="T4" y="T5"/>
                </a:cxn>
                <a:cxn ang="T11">
                  <a:pos x="T6" y="T7"/>
                </a:cxn>
              </a:cxnLst>
              <a:rect l="T12" t="T13" r="T14" b="T15"/>
              <a:pathLst>
                <a:path w="34" h="36">
                  <a:moveTo>
                    <a:pt x="27" y="28"/>
                  </a:moveTo>
                  <a:cubicBezTo>
                    <a:pt x="34" y="8"/>
                    <a:pt x="26" y="5"/>
                    <a:pt x="7" y="0"/>
                  </a:cubicBezTo>
                  <a:cubicBezTo>
                    <a:pt x="1" y="17"/>
                    <a:pt x="0" y="30"/>
                    <a:pt x="19" y="36"/>
                  </a:cubicBezTo>
                  <a:cubicBezTo>
                    <a:pt x="33" y="31"/>
                    <a:pt x="34" y="35"/>
                    <a:pt x="27" y="28"/>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05" name="Freeform 71"/>
            <p:cNvSpPr>
              <a:spLocks/>
            </p:cNvSpPr>
            <p:nvPr/>
          </p:nvSpPr>
          <p:spPr bwMode="auto">
            <a:xfrm>
              <a:off x="4714015" y="2611567"/>
              <a:ext cx="107950" cy="97044"/>
            </a:xfrm>
            <a:custGeom>
              <a:avLst/>
              <a:gdLst>
                <a:gd name="T0" fmla="*/ 48 w 68"/>
                <a:gd name="T1" fmla="*/ 0 h 65"/>
                <a:gd name="T2" fmla="*/ 68 w 68"/>
                <a:gd name="T3" fmla="*/ 36 h 65"/>
                <a:gd name="T4" fmla="*/ 44 w 68"/>
                <a:gd name="T5" fmla="*/ 24 h 65"/>
                <a:gd name="T6" fmla="*/ 48 w 68"/>
                <a:gd name="T7" fmla="*/ 0 h 65"/>
                <a:gd name="T8" fmla="*/ 0 60000 65536"/>
                <a:gd name="T9" fmla="*/ 0 60000 65536"/>
                <a:gd name="T10" fmla="*/ 0 60000 65536"/>
                <a:gd name="T11" fmla="*/ 0 60000 65536"/>
                <a:gd name="T12" fmla="*/ 0 w 68"/>
                <a:gd name="T13" fmla="*/ 0 h 65"/>
                <a:gd name="T14" fmla="*/ 68 w 68"/>
                <a:gd name="T15" fmla="*/ 65 h 65"/>
              </a:gdLst>
              <a:ahLst/>
              <a:cxnLst>
                <a:cxn ang="T8">
                  <a:pos x="T0" y="T1"/>
                </a:cxn>
                <a:cxn ang="T9">
                  <a:pos x="T2" y="T3"/>
                </a:cxn>
                <a:cxn ang="T10">
                  <a:pos x="T4" y="T5"/>
                </a:cxn>
                <a:cxn ang="T11">
                  <a:pos x="T6" y="T7"/>
                </a:cxn>
              </a:cxnLst>
              <a:rect l="T12" t="T13" r="T14" b="T15"/>
              <a:pathLst>
                <a:path w="68" h="65">
                  <a:moveTo>
                    <a:pt x="48" y="0"/>
                  </a:moveTo>
                  <a:cubicBezTo>
                    <a:pt x="66" y="28"/>
                    <a:pt x="61" y="15"/>
                    <a:pt x="68" y="36"/>
                  </a:cubicBezTo>
                  <a:cubicBezTo>
                    <a:pt x="58" y="65"/>
                    <a:pt x="0" y="53"/>
                    <a:pt x="44" y="24"/>
                  </a:cubicBezTo>
                  <a:cubicBezTo>
                    <a:pt x="48" y="3"/>
                    <a:pt x="48" y="11"/>
                    <a:pt x="48" y="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06" name="Freeform 72"/>
            <p:cNvSpPr>
              <a:spLocks/>
            </p:cNvSpPr>
            <p:nvPr/>
          </p:nvSpPr>
          <p:spPr bwMode="auto">
            <a:xfrm>
              <a:off x="4745765" y="2684724"/>
              <a:ext cx="82550" cy="82114"/>
            </a:xfrm>
            <a:custGeom>
              <a:avLst/>
              <a:gdLst>
                <a:gd name="T0" fmla="*/ 44 w 52"/>
                <a:gd name="T1" fmla="*/ 11 h 55"/>
                <a:gd name="T2" fmla="*/ 8 w 52"/>
                <a:gd name="T3" fmla="*/ 39 h 55"/>
                <a:gd name="T4" fmla="*/ 24 w 52"/>
                <a:gd name="T5" fmla="*/ 19 h 55"/>
                <a:gd name="T6" fmla="*/ 28 w 52"/>
                <a:gd name="T7" fmla="*/ 3 h 55"/>
                <a:gd name="T8" fmla="*/ 44 w 52"/>
                <a:gd name="T9" fmla="*/ 11 h 55"/>
                <a:gd name="T10" fmla="*/ 0 60000 65536"/>
                <a:gd name="T11" fmla="*/ 0 60000 65536"/>
                <a:gd name="T12" fmla="*/ 0 60000 65536"/>
                <a:gd name="T13" fmla="*/ 0 60000 65536"/>
                <a:gd name="T14" fmla="*/ 0 60000 65536"/>
                <a:gd name="T15" fmla="*/ 0 w 52"/>
                <a:gd name="T16" fmla="*/ 0 h 55"/>
                <a:gd name="T17" fmla="*/ 52 w 52"/>
                <a:gd name="T18" fmla="*/ 55 h 55"/>
              </a:gdLst>
              <a:ahLst/>
              <a:cxnLst>
                <a:cxn ang="T10">
                  <a:pos x="T0" y="T1"/>
                </a:cxn>
                <a:cxn ang="T11">
                  <a:pos x="T2" y="T3"/>
                </a:cxn>
                <a:cxn ang="T12">
                  <a:pos x="T4" y="T5"/>
                </a:cxn>
                <a:cxn ang="T13">
                  <a:pos x="T6" y="T7"/>
                </a:cxn>
                <a:cxn ang="T14">
                  <a:pos x="T8" y="T9"/>
                </a:cxn>
              </a:cxnLst>
              <a:rect l="T15" t="T16" r="T17" b="T18"/>
              <a:pathLst>
                <a:path w="52" h="55">
                  <a:moveTo>
                    <a:pt x="44" y="11"/>
                  </a:moveTo>
                  <a:cubicBezTo>
                    <a:pt x="52" y="35"/>
                    <a:pt x="27" y="34"/>
                    <a:pt x="8" y="39"/>
                  </a:cubicBezTo>
                  <a:cubicBezTo>
                    <a:pt x="21" y="0"/>
                    <a:pt x="0" y="55"/>
                    <a:pt x="24" y="19"/>
                  </a:cubicBezTo>
                  <a:cubicBezTo>
                    <a:pt x="27" y="14"/>
                    <a:pt x="23" y="5"/>
                    <a:pt x="28" y="3"/>
                  </a:cubicBezTo>
                  <a:cubicBezTo>
                    <a:pt x="34" y="1"/>
                    <a:pt x="39" y="8"/>
                    <a:pt x="44" y="11"/>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07" name="Freeform 73"/>
            <p:cNvSpPr>
              <a:spLocks/>
            </p:cNvSpPr>
            <p:nvPr/>
          </p:nvSpPr>
          <p:spPr bwMode="auto">
            <a:xfrm>
              <a:off x="4847365" y="2486157"/>
              <a:ext cx="141288" cy="65691"/>
            </a:xfrm>
            <a:custGeom>
              <a:avLst/>
              <a:gdLst>
                <a:gd name="T0" fmla="*/ 8 w 89"/>
                <a:gd name="T1" fmla="*/ 24 h 44"/>
                <a:gd name="T2" fmla="*/ 40 w 89"/>
                <a:gd name="T3" fmla="*/ 44 h 44"/>
                <a:gd name="T4" fmla="*/ 48 w 89"/>
                <a:gd name="T5" fmla="*/ 0 h 44"/>
                <a:gd name="T6" fmla="*/ 20 w 89"/>
                <a:gd name="T7" fmla="*/ 12 h 44"/>
                <a:gd name="T8" fmla="*/ 8 w 89"/>
                <a:gd name="T9" fmla="*/ 24 h 44"/>
                <a:gd name="T10" fmla="*/ 0 60000 65536"/>
                <a:gd name="T11" fmla="*/ 0 60000 65536"/>
                <a:gd name="T12" fmla="*/ 0 60000 65536"/>
                <a:gd name="T13" fmla="*/ 0 60000 65536"/>
                <a:gd name="T14" fmla="*/ 0 60000 65536"/>
                <a:gd name="T15" fmla="*/ 0 w 89"/>
                <a:gd name="T16" fmla="*/ 0 h 44"/>
                <a:gd name="T17" fmla="*/ 89 w 89"/>
                <a:gd name="T18" fmla="*/ 44 h 44"/>
              </a:gdLst>
              <a:ahLst/>
              <a:cxnLst>
                <a:cxn ang="T10">
                  <a:pos x="T0" y="T1"/>
                </a:cxn>
                <a:cxn ang="T11">
                  <a:pos x="T2" y="T3"/>
                </a:cxn>
                <a:cxn ang="T12">
                  <a:pos x="T4" y="T5"/>
                </a:cxn>
                <a:cxn ang="T13">
                  <a:pos x="T6" y="T7"/>
                </a:cxn>
                <a:cxn ang="T14">
                  <a:pos x="T8" y="T9"/>
                </a:cxn>
              </a:cxnLst>
              <a:rect l="T15" t="T16" r="T17" b="T18"/>
              <a:pathLst>
                <a:path w="89" h="44">
                  <a:moveTo>
                    <a:pt x="8" y="24"/>
                  </a:moveTo>
                  <a:cubicBezTo>
                    <a:pt x="23" y="29"/>
                    <a:pt x="25" y="39"/>
                    <a:pt x="40" y="44"/>
                  </a:cubicBezTo>
                  <a:cubicBezTo>
                    <a:pt x="53" y="31"/>
                    <a:pt x="89" y="14"/>
                    <a:pt x="48" y="0"/>
                  </a:cubicBezTo>
                  <a:cubicBezTo>
                    <a:pt x="45" y="2"/>
                    <a:pt x="21" y="11"/>
                    <a:pt x="20" y="12"/>
                  </a:cubicBezTo>
                  <a:cubicBezTo>
                    <a:pt x="0" y="25"/>
                    <a:pt x="20" y="24"/>
                    <a:pt x="8" y="24"/>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08" name="Freeform 74"/>
            <p:cNvSpPr>
              <a:spLocks/>
            </p:cNvSpPr>
            <p:nvPr/>
          </p:nvSpPr>
          <p:spPr bwMode="auto">
            <a:xfrm>
              <a:off x="4921978" y="2468241"/>
              <a:ext cx="138113" cy="155270"/>
            </a:xfrm>
            <a:custGeom>
              <a:avLst/>
              <a:gdLst>
                <a:gd name="T0" fmla="*/ 5 w 87"/>
                <a:gd name="T1" fmla="*/ 52 h 104"/>
                <a:gd name="T2" fmla="*/ 41 w 87"/>
                <a:gd name="T3" fmla="*/ 28 h 104"/>
                <a:gd name="T4" fmla="*/ 81 w 87"/>
                <a:gd name="T5" fmla="*/ 0 h 104"/>
                <a:gd name="T6" fmla="*/ 69 w 87"/>
                <a:gd name="T7" fmla="*/ 32 h 104"/>
                <a:gd name="T8" fmla="*/ 45 w 87"/>
                <a:gd name="T9" fmla="*/ 60 h 104"/>
                <a:gd name="T10" fmla="*/ 41 w 87"/>
                <a:gd name="T11" fmla="*/ 100 h 104"/>
                <a:gd name="T12" fmla="*/ 29 w 87"/>
                <a:gd name="T13" fmla="*/ 92 h 104"/>
                <a:gd name="T14" fmla="*/ 13 w 87"/>
                <a:gd name="T15" fmla="*/ 68 h 104"/>
                <a:gd name="T16" fmla="*/ 1 w 87"/>
                <a:gd name="T17" fmla="*/ 60 h 104"/>
                <a:gd name="T18" fmla="*/ 5 w 87"/>
                <a:gd name="T19" fmla="*/ 52 h 1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7"/>
                <a:gd name="T31" fmla="*/ 0 h 104"/>
                <a:gd name="T32" fmla="*/ 87 w 87"/>
                <a:gd name="T33" fmla="*/ 104 h 10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7" h="104">
                  <a:moveTo>
                    <a:pt x="5" y="52"/>
                  </a:moveTo>
                  <a:cubicBezTo>
                    <a:pt x="15" y="37"/>
                    <a:pt x="24" y="34"/>
                    <a:pt x="41" y="28"/>
                  </a:cubicBezTo>
                  <a:cubicBezTo>
                    <a:pt x="46" y="12"/>
                    <a:pt x="64" y="6"/>
                    <a:pt x="81" y="0"/>
                  </a:cubicBezTo>
                  <a:cubicBezTo>
                    <a:pt x="87" y="18"/>
                    <a:pt x="84" y="22"/>
                    <a:pt x="69" y="32"/>
                  </a:cubicBezTo>
                  <a:cubicBezTo>
                    <a:pt x="63" y="49"/>
                    <a:pt x="55" y="45"/>
                    <a:pt x="45" y="60"/>
                  </a:cubicBezTo>
                  <a:cubicBezTo>
                    <a:pt x="44" y="73"/>
                    <a:pt x="47" y="88"/>
                    <a:pt x="41" y="100"/>
                  </a:cubicBezTo>
                  <a:cubicBezTo>
                    <a:pt x="39" y="104"/>
                    <a:pt x="32" y="96"/>
                    <a:pt x="29" y="92"/>
                  </a:cubicBezTo>
                  <a:cubicBezTo>
                    <a:pt x="23" y="85"/>
                    <a:pt x="18" y="76"/>
                    <a:pt x="13" y="68"/>
                  </a:cubicBezTo>
                  <a:cubicBezTo>
                    <a:pt x="10" y="64"/>
                    <a:pt x="3" y="64"/>
                    <a:pt x="1" y="60"/>
                  </a:cubicBezTo>
                  <a:cubicBezTo>
                    <a:pt x="0" y="57"/>
                    <a:pt x="4" y="55"/>
                    <a:pt x="5" y="52"/>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09" name="Freeform 75"/>
            <p:cNvSpPr>
              <a:spLocks/>
            </p:cNvSpPr>
            <p:nvPr/>
          </p:nvSpPr>
          <p:spPr bwMode="auto">
            <a:xfrm>
              <a:off x="5041040" y="2486157"/>
              <a:ext cx="206375" cy="116453"/>
            </a:xfrm>
            <a:custGeom>
              <a:avLst/>
              <a:gdLst>
                <a:gd name="T0" fmla="*/ 2 w 130"/>
                <a:gd name="T1" fmla="*/ 28 h 78"/>
                <a:gd name="T2" fmla="*/ 34 w 130"/>
                <a:gd name="T3" fmla="*/ 8 h 78"/>
                <a:gd name="T4" fmla="*/ 58 w 130"/>
                <a:gd name="T5" fmla="*/ 0 h 78"/>
                <a:gd name="T6" fmla="*/ 130 w 130"/>
                <a:gd name="T7" fmla="*/ 36 h 78"/>
                <a:gd name="T8" fmla="*/ 46 w 130"/>
                <a:gd name="T9" fmla="*/ 68 h 78"/>
                <a:gd name="T10" fmla="*/ 2 w 130"/>
                <a:gd name="T11" fmla="*/ 28 h 78"/>
                <a:gd name="T12" fmla="*/ 0 60000 65536"/>
                <a:gd name="T13" fmla="*/ 0 60000 65536"/>
                <a:gd name="T14" fmla="*/ 0 60000 65536"/>
                <a:gd name="T15" fmla="*/ 0 60000 65536"/>
                <a:gd name="T16" fmla="*/ 0 60000 65536"/>
                <a:gd name="T17" fmla="*/ 0 60000 65536"/>
                <a:gd name="T18" fmla="*/ 0 w 130"/>
                <a:gd name="T19" fmla="*/ 0 h 78"/>
                <a:gd name="T20" fmla="*/ 130 w 130"/>
                <a:gd name="T21" fmla="*/ 78 h 78"/>
              </a:gdLst>
              <a:ahLst/>
              <a:cxnLst>
                <a:cxn ang="T12">
                  <a:pos x="T0" y="T1"/>
                </a:cxn>
                <a:cxn ang="T13">
                  <a:pos x="T2" y="T3"/>
                </a:cxn>
                <a:cxn ang="T14">
                  <a:pos x="T4" y="T5"/>
                </a:cxn>
                <a:cxn ang="T15">
                  <a:pos x="T6" y="T7"/>
                </a:cxn>
                <a:cxn ang="T16">
                  <a:pos x="T8" y="T9"/>
                </a:cxn>
                <a:cxn ang="T17">
                  <a:pos x="T10" y="T11"/>
                </a:cxn>
              </a:cxnLst>
              <a:rect l="T18" t="T19" r="T20" b="T21"/>
              <a:pathLst>
                <a:path w="130" h="78">
                  <a:moveTo>
                    <a:pt x="2" y="28"/>
                  </a:moveTo>
                  <a:cubicBezTo>
                    <a:pt x="9" y="1"/>
                    <a:pt x="0" y="16"/>
                    <a:pt x="34" y="8"/>
                  </a:cubicBezTo>
                  <a:cubicBezTo>
                    <a:pt x="42" y="6"/>
                    <a:pt x="58" y="0"/>
                    <a:pt x="58" y="0"/>
                  </a:cubicBezTo>
                  <a:cubicBezTo>
                    <a:pt x="109" y="5"/>
                    <a:pt x="99" y="5"/>
                    <a:pt x="130" y="36"/>
                  </a:cubicBezTo>
                  <a:cubicBezTo>
                    <a:pt x="119" y="70"/>
                    <a:pt x="78" y="66"/>
                    <a:pt x="46" y="68"/>
                  </a:cubicBezTo>
                  <a:cubicBezTo>
                    <a:pt x="17" y="78"/>
                    <a:pt x="8" y="52"/>
                    <a:pt x="2" y="28"/>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10" name="Freeform 76"/>
            <p:cNvSpPr>
              <a:spLocks/>
            </p:cNvSpPr>
            <p:nvPr/>
          </p:nvSpPr>
          <p:spPr bwMode="auto">
            <a:xfrm>
              <a:off x="5077553" y="2289084"/>
              <a:ext cx="201613" cy="119438"/>
            </a:xfrm>
            <a:custGeom>
              <a:avLst/>
              <a:gdLst>
                <a:gd name="T0" fmla="*/ 39 w 127"/>
                <a:gd name="T1" fmla="*/ 0 h 80"/>
                <a:gd name="T2" fmla="*/ 11 w 127"/>
                <a:gd name="T3" fmla="*/ 44 h 80"/>
                <a:gd name="T4" fmla="*/ 3 w 127"/>
                <a:gd name="T5" fmla="*/ 56 h 80"/>
                <a:gd name="T6" fmla="*/ 67 w 127"/>
                <a:gd name="T7" fmla="*/ 80 h 80"/>
                <a:gd name="T8" fmla="*/ 87 w 127"/>
                <a:gd name="T9" fmla="*/ 36 h 80"/>
                <a:gd name="T10" fmla="*/ 75 w 127"/>
                <a:gd name="T11" fmla="*/ 12 h 80"/>
                <a:gd name="T12" fmla="*/ 39 w 127"/>
                <a:gd name="T13" fmla="*/ 0 h 80"/>
                <a:gd name="T14" fmla="*/ 0 60000 65536"/>
                <a:gd name="T15" fmla="*/ 0 60000 65536"/>
                <a:gd name="T16" fmla="*/ 0 60000 65536"/>
                <a:gd name="T17" fmla="*/ 0 60000 65536"/>
                <a:gd name="T18" fmla="*/ 0 60000 65536"/>
                <a:gd name="T19" fmla="*/ 0 60000 65536"/>
                <a:gd name="T20" fmla="*/ 0 60000 65536"/>
                <a:gd name="T21" fmla="*/ 0 w 127"/>
                <a:gd name="T22" fmla="*/ 0 h 80"/>
                <a:gd name="T23" fmla="*/ 127 w 127"/>
                <a:gd name="T24" fmla="*/ 80 h 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7" h="80">
                  <a:moveTo>
                    <a:pt x="39" y="0"/>
                  </a:moveTo>
                  <a:cubicBezTo>
                    <a:pt x="33" y="25"/>
                    <a:pt x="36" y="38"/>
                    <a:pt x="11" y="44"/>
                  </a:cubicBezTo>
                  <a:cubicBezTo>
                    <a:pt x="8" y="48"/>
                    <a:pt x="0" y="52"/>
                    <a:pt x="3" y="56"/>
                  </a:cubicBezTo>
                  <a:cubicBezTo>
                    <a:pt x="7" y="61"/>
                    <a:pt x="57" y="73"/>
                    <a:pt x="67" y="80"/>
                  </a:cubicBezTo>
                  <a:cubicBezTo>
                    <a:pt x="96" y="76"/>
                    <a:pt x="127" y="63"/>
                    <a:pt x="87" y="36"/>
                  </a:cubicBezTo>
                  <a:cubicBezTo>
                    <a:pt x="87" y="26"/>
                    <a:pt x="83" y="18"/>
                    <a:pt x="75" y="12"/>
                  </a:cubicBezTo>
                  <a:cubicBezTo>
                    <a:pt x="67" y="6"/>
                    <a:pt x="46" y="2"/>
                    <a:pt x="39" y="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11" name="Freeform 77"/>
            <p:cNvSpPr>
              <a:spLocks/>
            </p:cNvSpPr>
            <p:nvPr/>
          </p:nvSpPr>
          <p:spPr bwMode="auto">
            <a:xfrm>
              <a:off x="5063265" y="2232350"/>
              <a:ext cx="93663" cy="74649"/>
            </a:xfrm>
            <a:custGeom>
              <a:avLst/>
              <a:gdLst>
                <a:gd name="T0" fmla="*/ 52 w 59"/>
                <a:gd name="T1" fmla="*/ 10 h 50"/>
                <a:gd name="T2" fmla="*/ 8 w 59"/>
                <a:gd name="T3" fmla="*/ 6 h 50"/>
                <a:gd name="T4" fmla="*/ 20 w 59"/>
                <a:gd name="T5" fmla="*/ 10 h 50"/>
                <a:gd name="T6" fmla="*/ 36 w 59"/>
                <a:gd name="T7" fmla="*/ 14 h 50"/>
                <a:gd name="T8" fmla="*/ 0 w 59"/>
                <a:gd name="T9" fmla="*/ 34 h 50"/>
                <a:gd name="T10" fmla="*/ 36 w 59"/>
                <a:gd name="T11" fmla="*/ 50 h 50"/>
                <a:gd name="T12" fmla="*/ 52 w 59"/>
                <a:gd name="T13" fmla="*/ 10 h 50"/>
                <a:gd name="T14" fmla="*/ 0 60000 65536"/>
                <a:gd name="T15" fmla="*/ 0 60000 65536"/>
                <a:gd name="T16" fmla="*/ 0 60000 65536"/>
                <a:gd name="T17" fmla="*/ 0 60000 65536"/>
                <a:gd name="T18" fmla="*/ 0 60000 65536"/>
                <a:gd name="T19" fmla="*/ 0 60000 65536"/>
                <a:gd name="T20" fmla="*/ 0 60000 65536"/>
                <a:gd name="T21" fmla="*/ 0 w 59"/>
                <a:gd name="T22" fmla="*/ 0 h 50"/>
                <a:gd name="T23" fmla="*/ 59 w 59"/>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 h="50">
                  <a:moveTo>
                    <a:pt x="52" y="10"/>
                  </a:moveTo>
                  <a:cubicBezTo>
                    <a:pt x="22" y="0"/>
                    <a:pt x="36" y="0"/>
                    <a:pt x="8" y="6"/>
                  </a:cubicBezTo>
                  <a:cubicBezTo>
                    <a:pt x="12" y="7"/>
                    <a:pt x="16" y="9"/>
                    <a:pt x="20" y="10"/>
                  </a:cubicBezTo>
                  <a:cubicBezTo>
                    <a:pt x="25" y="12"/>
                    <a:pt x="38" y="9"/>
                    <a:pt x="36" y="14"/>
                  </a:cubicBezTo>
                  <a:cubicBezTo>
                    <a:pt x="32" y="25"/>
                    <a:pt x="11" y="30"/>
                    <a:pt x="0" y="34"/>
                  </a:cubicBezTo>
                  <a:cubicBezTo>
                    <a:pt x="11" y="41"/>
                    <a:pt x="36" y="50"/>
                    <a:pt x="36" y="50"/>
                  </a:cubicBezTo>
                  <a:cubicBezTo>
                    <a:pt x="59" y="42"/>
                    <a:pt x="56" y="34"/>
                    <a:pt x="52" y="1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12" name="Freeform 78"/>
            <p:cNvSpPr>
              <a:spLocks/>
            </p:cNvSpPr>
            <p:nvPr/>
          </p:nvSpPr>
          <p:spPr bwMode="auto">
            <a:xfrm>
              <a:off x="5025165" y="2274154"/>
              <a:ext cx="114300" cy="86593"/>
            </a:xfrm>
            <a:custGeom>
              <a:avLst/>
              <a:gdLst>
                <a:gd name="T0" fmla="*/ 28 w 72"/>
                <a:gd name="T1" fmla="*/ 6 h 58"/>
                <a:gd name="T2" fmla="*/ 16 w 72"/>
                <a:gd name="T3" fmla="*/ 10 h 58"/>
                <a:gd name="T4" fmla="*/ 4 w 72"/>
                <a:gd name="T5" fmla="*/ 2 h 58"/>
                <a:gd name="T6" fmla="*/ 16 w 72"/>
                <a:gd name="T7" fmla="*/ 26 h 58"/>
                <a:gd name="T8" fmla="*/ 20 w 72"/>
                <a:gd name="T9" fmla="*/ 42 h 58"/>
                <a:gd name="T10" fmla="*/ 44 w 72"/>
                <a:gd name="T11" fmla="*/ 58 h 58"/>
                <a:gd name="T12" fmla="*/ 72 w 72"/>
                <a:gd name="T13" fmla="*/ 30 h 58"/>
                <a:gd name="T14" fmla="*/ 68 w 72"/>
                <a:gd name="T15" fmla="*/ 18 h 58"/>
                <a:gd name="T16" fmla="*/ 20 w 72"/>
                <a:gd name="T17" fmla="*/ 10 h 58"/>
                <a:gd name="T18" fmla="*/ 28 w 72"/>
                <a:gd name="T19" fmla="*/ 6 h 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2"/>
                <a:gd name="T31" fmla="*/ 0 h 58"/>
                <a:gd name="T32" fmla="*/ 72 w 72"/>
                <a:gd name="T33" fmla="*/ 58 h 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2" h="58">
                  <a:moveTo>
                    <a:pt x="28" y="6"/>
                  </a:moveTo>
                  <a:cubicBezTo>
                    <a:pt x="24" y="7"/>
                    <a:pt x="20" y="11"/>
                    <a:pt x="16" y="10"/>
                  </a:cubicBezTo>
                  <a:cubicBezTo>
                    <a:pt x="11" y="9"/>
                    <a:pt x="8" y="0"/>
                    <a:pt x="4" y="2"/>
                  </a:cubicBezTo>
                  <a:cubicBezTo>
                    <a:pt x="0" y="4"/>
                    <a:pt x="9" y="16"/>
                    <a:pt x="16" y="26"/>
                  </a:cubicBezTo>
                  <a:cubicBezTo>
                    <a:pt x="17" y="31"/>
                    <a:pt x="16" y="38"/>
                    <a:pt x="20" y="42"/>
                  </a:cubicBezTo>
                  <a:cubicBezTo>
                    <a:pt x="26" y="49"/>
                    <a:pt x="44" y="58"/>
                    <a:pt x="44" y="58"/>
                  </a:cubicBezTo>
                  <a:cubicBezTo>
                    <a:pt x="60" y="53"/>
                    <a:pt x="67" y="46"/>
                    <a:pt x="72" y="30"/>
                  </a:cubicBezTo>
                  <a:cubicBezTo>
                    <a:pt x="71" y="26"/>
                    <a:pt x="72" y="20"/>
                    <a:pt x="68" y="18"/>
                  </a:cubicBezTo>
                  <a:cubicBezTo>
                    <a:pt x="62" y="16"/>
                    <a:pt x="23" y="16"/>
                    <a:pt x="20" y="10"/>
                  </a:cubicBezTo>
                  <a:cubicBezTo>
                    <a:pt x="19" y="7"/>
                    <a:pt x="25" y="7"/>
                    <a:pt x="28" y="6"/>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13" name="Freeform 79"/>
            <p:cNvSpPr>
              <a:spLocks/>
            </p:cNvSpPr>
            <p:nvPr/>
          </p:nvSpPr>
          <p:spPr bwMode="auto">
            <a:xfrm>
              <a:off x="4968015" y="2318943"/>
              <a:ext cx="114300" cy="137354"/>
            </a:xfrm>
            <a:custGeom>
              <a:avLst/>
              <a:gdLst>
                <a:gd name="T0" fmla="*/ 48 w 72"/>
                <a:gd name="T1" fmla="*/ 0 h 92"/>
                <a:gd name="T2" fmla="*/ 0 w 72"/>
                <a:gd name="T3" fmla="*/ 24 h 92"/>
                <a:gd name="T4" fmla="*/ 28 w 72"/>
                <a:gd name="T5" fmla="*/ 72 h 92"/>
                <a:gd name="T6" fmla="*/ 40 w 72"/>
                <a:gd name="T7" fmla="*/ 76 h 92"/>
                <a:gd name="T8" fmla="*/ 64 w 72"/>
                <a:gd name="T9" fmla="*/ 92 h 92"/>
                <a:gd name="T10" fmla="*/ 72 w 72"/>
                <a:gd name="T11" fmla="*/ 36 h 92"/>
                <a:gd name="T12" fmla="*/ 48 w 72"/>
                <a:gd name="T13" fmla="*/ 0 h 92"/>
                <a:gd name="T14" fmla="*/ 0 60000 65536"/>
                <a:gd name="T15" fmla="*/ 0 60000 65536"/>
                <a:gd name="T16" fmla="*/ 0 60000 65536"/>
                <a:gd name="T17" fmla="*/ 0 60000 65536"/>
                <a:gd name="T18" fmla="*/ 0 60000 65536"/>
                <a:gd name="T19" fmla="*/ 0 60000 65536"/>
                <a:gd name="T20" fmla="*/ 0 60000 65536"/>
                <a:gd name="T21" fmla="*/ 0 w 72"/>
                <a:gd name="T22" fmla="*/ 0 h 92"/>
                <a:gd name="T23" fmla="*/ 72 w 72"/>
                <a:gd name="T24" fmla="*/ 92 h 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 h="92">
                  <a:moveTo>
                    <a:pt x="48" y="0"/>
                  </a:moveTo>
                  <a:cubicBezTo>
                    <a:pt x="36" y="18"/>
                    <a:pt x="19" y="19"/>
                    <a:pt x="0" y="24"/>
                  </a:cubicBezTo>
                  <a:cubicBezTo>
                    <a:pt x="1" y="27"/>
                    <a:pt x="26" y="70"/>
                    <a:pt x="28" y="72"/>
                  </a:cubicBezTo>
                  <a:cubicBezTo>
                    <a:pt x="31" y="75"/>
                    <a:pt x="36" y="74"/>
                    <a:pt x="40" y="76"/>
                  </a:cubicBezTo>
                  <a:cubicBezTo>
                    <a:pt x="48" y="81"/>
                    <a:pt x="64" y="92"/>
                    <a:pt x="64" y="92"/>
                  </a:cubicBezTo>
                  <a:cubicBezTo>
                    <a:pt x="71" y="70"/>
                    <a:pt x="72" y="71"/>
                    <a:pt x="72" y="36"/>
                  </a:cubicBezTo>
                  <a:cubicBezTo>
                    <a:pt x="72" y="13"/>
                    <a:pt x="40" y="16"/>
                    <a:pt x="48" y="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14" name="Freeform 80"/>
            <p:cNvSpPr>
              <a:spLocks/>
            </p:cNvSpPr>
            <p:nvPr/>
          </p:nvSpPr>
          <p:spPr bwMode="auto">
            <a:xfrm>
              <a:off x="5599840" y="2636948"/>
              <a:ext cx="93663" cy="82114"/>
            </a:xfrm>
            <a:custGeom>
              <a:avLst/>
              <a:gdLst>
                <a:gd name="T0" fmla="*/ 30 w 59"/>
                <a:gd name="T1" fmla="*/ 7 h 55"/>
                <a:gd name="T2" fmla="*/ 54 w 59"/>
                <a:gd name="T3" fmla="*/ 27 h 55"/>
                <a:gd name="T4" fmla="*/ 30 w 59"/>
                <a:gd name="T5" fmla="*/ 55 h 55"/>
                <a:gd name="T6" fmla="*/ 2 w 59"/>
                <a:gd name="T7" fmla="*/ 35 h 55"/>
                <a:gd name="T8" fmla="*/ 10 w 59"/>
                <a:gd name="T9" fmla="*/ 3 h 55"/>
                <a:gd name="T10" fmla="*/ 30 w 59"/>
                <a:gd name="T11" fmla="*/ 7 h 55"/>
                <a:gd name="T12" fmla="*/ 0 60000 65536"/>
                <a:gd name="T13" fmla="*/ 0 60000 65536"/>
                <a:gd name="T14" fmla="*/ 0 60000 65536"/>
                <a:gd name="T15" fmla="*/ 0 60000 65536"/>
                <a:gd name="T16" fmla="*/ 0 60000 65536"/>
                <a:gd name="T17" fmla="*/ 0 60000 65536"/>
                <a:gd name="T18" fmla="*/ 0 w 59"/>
                <a:gd name="T19" fmla="*/ 0 h 55"/>
                <a:gd name="T20" fmla="*/ 59 w 59"/>
                <a:gd name="T21" fmla="*/ 55 h 55"/>
              </a:gdLst>
              <a:ahLst/>
              <a:cxnLst>
                <a:cxn ang="T12">
                  <a:pos x="T0" y="T1"/>
                </a:cxn>
                <a:cxn ang="T13">
                  <a:pos x="T2" y="T3"/>
                </a:cxn>
                <a:cxn ang="T14">
                  <a:pos x="T4" y="T5"/>
                </a:cxn>
                <a:cxn ang="T15">
                  <a:pos x="T6" y="T7"/>
                </a:cxn>
                <a:cxn ang="T16">
                  <a:pos x="T8" y="T9"/>
                </a:cxn>
                <a:cxn ang="T17">
                  <a:pos x="T10" y="T11"/>
                </a:cxn>
              </a:cxnLst>
              <a:rect l="T18" t="T19" r="T20" b="T21"/>
              <a:pathLst>
                <a:path w="59" h="55">
                  <a:moveTo>
                    <a:pt x="30" y="7"/>
                  </a:moveTo>
                  <a:cubicBezTo>
                    <a:pt x="37" y="14"/>
                    <a:pt x="50" y="17"/>
                    <a:pt x="54" y="27"/>
                  </a:cubicBezTo>
                  <a:cubicBezTo>
                    <a:pt x="59" y="40"/>
                    <a:pt x="38" y="52"/>
                    <a:pt x="30" y="55"/>
                  </a:cubicBezTo>
                  <a:cubicBezTo>
                    <a:pt x="2" y="46"/>
                    <a:pt x="9" y="55"/>
                    <a:pt x="2" y="35"/>
                  </a:cubicBezTo>
                  <a:cubicBezTo>
                    <a:pt x="5" y="25"/>
                    <a:pt x="0" y="8"/>
                    <a:pt x="10" y="3"/>
                  </a:cubicBezTo>
                  <a:cubicBezTo>
                    <a:pt x="16" y="0"/>
                    <a:pt x="37" y="7"/>
                    <a:pt x="30" y="7"/>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15" name="Freeform 81"/>
            <p:cNvSpPr>
              <a:spLocks/>
            </p:cNvSpPr>
            <p:nvPr/>
          </p:nvSpPr>
          <p:spPr bwMode="auto">
            <a:xfrm>
              <a:off x="4898165" y="2408522"/>
              <a:ext cx="180975" cy="107495"/>
            </a:xfrm>
            <a:custGeom>
              <a:avLst/>
              <a:gdLst>
                <a:gd name="T0" fmla="*/ 0 w 114"/>
                <a:gd name="T1" fmla="*/ 0 h 72"/>
                <a:gd name="T2" fmla="*/ 12 w 114"/>
                <a:gd name="T3" fmla="*/ 4 h 72"/>
                <a:gd name="T4" fmla="*/ 20 w 114"/>
                <a:gd name="T5" fmla="*/ 28 h 72"/>
                <a:gd name="T6" fmla="*/ 60 w 114"/>
                <a:gd name="T7" fmla="*/ 24 h 72"/>
                <a:gd name="T8" fmla="*/ 64 w 114"/>
                <a:gd name="T9" fmla="*/ 8 h 72"/>
                <a:gd name="T10" fmla="*/ 88 w 114"/>
                <a:gd name="T11" fmla="*/ 12 h 72"/>
                <a:gd name="T12" fmla="*/ 72 w 114"/>
                <a:gd name="T13" fmla="*/ 40 h 72"/>
                <a:gd name="T14" fmla="*/ 60 w 114"/>
                <a:gd name="T15" fmla="*/ 64 h 72"/>
                <a:gd name="T16" fmla="*/ 36 w 114"/>
                <a:gd name="T17" fmla="*/ 72 h 72"/>
                <a:gd name="T18" fmla="*/ 4 w 114"/>
                <a:gd name="T19" fmla="*/ 44 h 72"/>
                <a:gd name="T20" fmla="*/ 0 w 114"/>
                <a:gd name="T21" fmla="*/ 0 h 7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72"/>
                <a:gd name="T35" fmla="*/ 114 w 114"/>
                <a:gd name="T36" fmla="*/ 72 h 7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72">
                  <a:moveTo>
                    <a:pt x="0" y="0"/>
                  </a:moveTo>
                  <a:cubicBezTo>
                    <a:pt x="4" y="1"/>
                    <a:pt x="10" y="1"/>
                    <a:pt x="12" y="4"/>
                  </a:cubicBezTo>
                  <a:cubicBezTo>
                    <a:pt x="17" y="11"/>
                    <a:pt x="20" y="28"/>
                    <a:pt x="20" y="28"/>
                  </a:cubicBezTo>
                  <a:cubicBezTo>
                    <a:pt x="33" y="27"/>
                    <a:pt x="48" y="30"/>
                    <a:pt x="60" y="24"/>
                  </a:cubicBezTo>
                  <a:cubicBezTo>
                    <a:pt x="65" y="22"/>
                    <a:pt x="59" y="10"/>
                    <a:pt x="64" y="8"/>
                  </a:cubicBezTo>
                  <a:cubicBezTo>
                    <a:pt x="71" y="5"/>
                    <a:pt x="80" y="11"/>
                    <a:pt x="88" y="12"/>
                  </a:cubicBezTo>
                  <a:cubicBezTo>
                    <a:pt x="110" y="45"/>
                    <a:pt x="114" y="35"/>
                    <a:pt x="72" y="40"/>
                  </a:cubicBezTo>
                  <a:cubicBezTo>
                    <a:pt x="70" y="47"/>
                    <a:pt x="67" y="60"/>
                    <a:pt x="60" y="64"/>
                  </a:cubicBezTo>
                  <a:cubicBezTo>
                    <a:pt x="53" y="68"/>
                    <a:pt x="36" y="72"/>
                    <a:pt x="36" y="72"/>
                  </a:cubicBezTo>
                  <a:cubicBezTo>
                    <a:pt x="29" y="51"/>
                    <a:pt x="27" y="49"/>
                    <a:pt x="4" y="44"/>
                  </a:cubicBezTo>
                  <a:cubicBezTo>
                    <a:pt x="0" y="3"/>
                    <a:pt x="0" y="17"/>
                    <a:pt x="0" y="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16" name="Freeform 82"/>
            <p:cNvSpPr>
              <a:spLocks/>
            </p:cNvSpPr>
            <p:nvPr/>
          </p:nvSpPr>
          <p:spPr bwMode="auto">
            <a:xfrm>
              <a:off x="5268053" y="2819092"/>
              <a:ext cx="107950" cy="50761"/>
            </a:xfrm>
            <a:custGeom>
              <a:avLst/>
              <a:gdLst>
                <a:gd name="T0" fmla="*/ 7 w 68"/>
                <a:gd name="T1" fmla="*/ 2 h 34"/>
                <a:gd name="T2" fmla="*/ 59 w 68"/>
                <a:gd name="T3" fmla="*/ 6 h 34"/>
                <a:gd name="T4" fmla="*/ 11 w 68"/>
                <a:gd name="T5" fmla="*/ 18 h 34"/>
                <a:gd name="T6" fmla="*/ 7 w 68"/>
                <a:gd name="T7" fmla="*/ 2 h 34"/>
                <a:gd name="T8" fmla="*/ 0 60000 65536"/>
                <a:gd name="T9" fmla="*/ 0 60000 65536"/>
                <a:gd name="T10" fmla="*/ 0 60000 65536"/>
                <a:gd name="T11" fmla="*/ 0 60000 65536"/>
                <a:gd name="T12" fmla="*/ 0 w 68"/>
                <a:gd name="T13" fmla="*/ 0 h 34"/>
                <a:gd name="T14" fmla="*/ 68 w 68"/>
                <a:gd name="T15" fmla="*/ 34 h 34"/>
              </a:gdLst>
              <a:ahLst/>
              <a:cxnLst>
                <a:cxn ang="T8">
                  <a:pos x="T0" y="T1"/>
                </a:cxn>
                <a:cxn ang="T9">
                  <a:pos x="T2" y="T3"/>
                </a:cxn>
                <a:cxn ang="T10">
                  <a:pos x="T4" y="T5"/>
                </a:cxn>
                <a:cxn ang="T11">
                  <a:pos x="T6" y="T7"/>
                </a:cxn>
              </a:cxnLst>
              <a:rect l="T12" t="T13" r="T14" b="T15"/>
              <a:pathLst>
                <a:path w="68" h="34">
                  <a:moveTo>
                    <a:pt x="7" y="2"/>
                  </a:moveTo>
                  <a:cubicBezTo>
                    <a:pt x="25" y="8"/>
                    <a:pt x="41" y="0"/>
                    <a:pt x="59" y="6"/>
                  </a:cubicBezTo>
                  <a:cubicBezTo>
                    <a:pt x="68" y="34"/>
                    <a:pt x="29" y="20"/>
                    <a:pt x="11" y="18"/>
                  </a:cubicBezTo>
                  <a:cubicBezTo>
                    <a:pt x="2" y="4"/>
                    <a:pt x="0" y="9"/>
                    <a:pt x="7" y="2"/>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17" name="Freeform 83"/>
            <p:cNvSpPr>
              <a:spLocks/>
            </p:cNvSpPr>
            <p:nvPr/>
          </p:nvSpPr>
          <p:spPr bwMode="auto">
            <a:xfrm>
              <a:off x="4879115" y="2342831"/>
              <a:ext cx="120650" cy="110481"/>
            </a:xfrm>
            <a:custGeom>
              <a:avLst/>
              <a:gdLst>
                <a:gd name="T0" fmla="*/ 56 w 76"/>
                <a:gd name="T1" fmla="*/ 8 h 74"/>
                <a:gd name="T2" fmla="*/ 0 w 76"/>
                <a:gd name="T3" fmla="*/ 4 h 74"/>
                <a:gd name="T4" fmla="*/ 28 w 76"/>
                <a:gd name="T5" fmla="*/ 52 h 74"/>
                <a:gd name="T6" fmla="*/ 64 w 76"/>
                <a:gd name="T7" fmla="*/ 68 h 74"/>
                <a:gd name="T8" fmla="*/ 76 w 76"/>
                <a:gd name="T9" fmla="*/ 44 h 74"/>
                <a:gd name="T10" fmla="*/ 56 w 76"/>
                <a:gd name="T11" fmla="*/ 8 h 74"/>
                <a:gd name="T12" fmla="*/ 0 60000 65536"/>
                <a:gd name="T13" fmla="*/ 0 60000 65536"/>
                <a:gd name="T14" fmla="*/ 0 60000 65536"/>
                <a:gd name="T15" fmla="*/ 0 60000 65536"/>
                <a:gd name="T16" fmla="*/ 0 60000 65536"/>
                <a:gd name="T17" fmla="*/ 0 60000 65536"/>
                <a:gd name="T18" fmla="*/ 0 w 76"/>
                <a:gd name="T19" fmla="*/ 0 h 74"/>
                <a:gd name="T20" fmla="*/ 76 w 76"/>
                <a:gd name="T21" fmla="*/ 74 h 74"/>
              </a:gdLst>
              <a:ahLst/>
              <a:cxnLst>
                <a:cxn ang="T12">
                  <a:pos x="T0" y="T1"/>
                </a:cxn>
                <a:cxn ang="T13">
                  <a:pos x="T2" y="T3"/>
                </a:cxn>
                <a:cxn ang="T14">
                  <a:pos x="T4" y="T5"/>
                </a:cxn>
                <a:cxn ang="T15">
                  <a:pos x="T6" y="T7"/>
                </a:cxn>
                <a:cxn ang="T16">
                  <a:pos x="T8" y="T9"/>
                </a:cxn>
                <a:cxn ang="T17">
                  <a:pos x="T10" y="T11"/>
                </a:cxn>
              </a:cxnLst>
              <a:rect l="T18" t="T19" r="T20" b="T21"/>
              <a:pathLst>
                <a:path w="76" h="74">
                  <a:moveTo>
                    <a:pt x="56" y="8"/>
                  </a:moveTo>
                  <a:cubicBezTo>
                    <a:pt x="34" y="1"/>
                    <a:pt x="25" y="0"/>
                    <a:pt x="0" y="4"/>
                  </a:cubicBezTo>
                  <a:cubicBezTo>
                    <a:pt x="6" y="22"/>
                    <a:pt x="15" y="39"/>
                    <a:pt x="28" y="52"/>
                  </a:cubicBezTo>
                  <a:cubicBezTo>
                    <a:pt x="35" y="74"/>
                    <a:pt x="42" y="72"/>
                    <a:pt x="64" y="68"/>
                  </a:cubicBezTo>
                  <a:cubicBezTo>
                    <a:pt x="67" y="60"/>
                    <a:pt x="76" y="53"/>
                    <a:pt x="76" y="44"/>
                  </a:cubicBezTo>
                  <a:cubicBezTo>
                    <a:pt x="76" y="38"/>
                    <a:pt x="67" y="8"/>
                    <a:pt x="56" y="8"/>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18" name="Freeform 84"/>
            <p:cNvSpPr>
              <a:spLocks/>
            </p:cNvSpPr>
            <p:nvPr/>
          </p:nvSpPr>
          <p:spPr bwMode="auto">
            <a:xfrm>
              <a:off x="5374415" y="2826557"/>
              <a:ext cx="52388" cy="111974"/>
            </a:xfrm>
            <a:custGeom>
              <a:avLst/>
              <a:gdLst>
                <a:gd name="T0" fmla="*/ 28 w 33"/>
                <a:gd name="T1" fmla="*/ 8 h 75"/>
                <a:gd name="T2" fmla="*/ 32 w 33"/>
                <a:gd name="T3" fmla="*/ 20 h 75"/>
                <a:gd name="T4" fmla="*/ 24 w 33"/>
                <a:gd name="T5" fmla="*/ 32 h 75"/>
                <a:gd name="T6" fmla="*/ 32 w 33"/>
                <a:gd name="T7" fmla="*/ 56 h 75"/>
                <a:gd name="T8" fmla="*/ 0 w 33"/>
                <a:gd name="T9" fmla="*/ 64 h 75"/>
                <a:gd name="T10" fmla="*/ 12 w 33"/>
                <a:gd name="T11" fmla="*/ 40 h 75"/>
                <a:gd name="T12" fmla="*/ 28 w 33"/>
                <a:gd name="T13" fmla="*/ 8 h 75"/>
                <a:gd name="T14" fmla="*/ 0 60000 65536"/>
                <a:gd name="T15" fmla="*/ 0 60000 65536"/>
                <a:gd name="T16" fmla="*/ 0 60000 65536"/>
                <a:gd name="T17" fmla="*/ 0 60000 65536"/>
                <a:gd name="T18" fmla="*/ 0 60000 65536"/>
                <a:gd name="T19" fmla="*/ 0 60000 65536"/>
                <a:gd name="T20" fmla="*/ 0 60000 65536"/>
                <a:gd name="T21" fmla="*/ 0 w 33"/>
                <a:gd name="T22" fmla="*/ 0 h 75"/>
                <a:gd name="T23" fmla="*/ 33 w 33"/>
                <a:gd name="T24" fmla="*/ 75 h 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 h="75">
                  <a:moveTo>
                    <a:pt x="28" y="8"/>
                  </a:moveTo>
                  <a:cubicBezTo>
                    <a:pt x="29" y="12"/>
                    <a:pt x="33" y="16"/>
                    <a:pt x="32" y="20"/>
                  </a:cubicBezTo>
                  <a:cubicBezTo>
                    <a:pt x="31" y="25"/>
                    <a:pt x="24" y="27"/>
                    <a:pt x="24" y="32"/>
                  </a:cubicBezTo>
                  <a:cubicBezTo>
                    <a:pt x="24" y="40"/>
                    <a:pt x="32" y="56"/>
                    <a:pt x="32" y="56"/>
                  </a:cubicBezTo>
                  <a:cubicBezTo>
                    <a:pt x="21" y="72"/>
                    <a:pt x="17" y="75"/>
                    <a:pt x="0" y="64"/>
                  </a:cubicBezTo>
                  <a:cubicBezTo>
                    <a:pt x="3" y="56"/>
                    <a:pt x="10" y="49"/>
                    <a:pt x="12" y="40"/>
                  </a:cubicBezTo>
                  <a:cubicBezTo>
                    <a:pt x="22" y="2"/>
                    <a:pt x="3" y="0"/>
                    <a:pt x="28" y="8"/>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19" name="Freeform 85"/>
            <p:cNvSpPr>
              <a:spLocks/>
            </p:cNvSpPr>
            <p:nvPr/>
          </p:nvSpPr>
          <p:spPr bwMode="auto">
            <a:xfrm>
              <a:off x="5393465" y="2835515"/>
              <a:ext cx="107950" cy="137354"/>
            </a:xfrm>
            <a:custGeom>
              <a:avLst/>
              <a:gdLst>
                <a:gd name="T0" fmla="*/ 20 w 68"/>
                <a:gd name="T1" fmla="*/ 14 h 92"/>
                <a:gd name="T2" fmla="*/ 40 w 68"/>
                <a:gd name="T3" fmla="*/ 10 h 92"/>
                <a:gd name="T4" fmla="*/ 52 w 68"/>
                <a:gd name="T5" fmla="*/ 2 h 92"/>
                <a:gd name="T6" fmla="*/ 68 w 68"/>
                <a:gd name="T7" fmla="*/ 26 h 92"/>
                <a:gd name="T8" fmla="*/ 28 w 68"/>
                <a:gd name="T9" fmla="*/ 70 h 92"/>
                <a:gd name="T10" fmla="*/ 0 w 68"/>
                <a:gd name="T11" fmla="*/ 86 h 92"/>
                <a:gd name="T12" fmla="*/ 4 w 68"/>
                <a:gd name="T13" fmla="*/ 62 h 92"/>
                <a:gd name="T14" fmla="*/ 24 w 68"/>
                <a:gd name="T15" fmla="*/ 42 h 92"/>
                <a:gd name="T16" fmla="*/ 20 w 68"/>
                <a:gd name="T17" fmla="*/ 14 h 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
                <a:gd name="T28" fmla="*/ 0 h 92"/>
                <a:gd name="T29" fmla="*/ 68 w 68"/>
                <a:gd name="T30" fmla="*/ 92 h 9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 h="92">
                  <a:moveTo>
                    <a:pt x="20" y="14"/>
                  </a:moveTo>
                  <a:cubicBezTo>
                    <a:pt x="27" y="13"/>
                    <a:pt x="34" y="12"/>
                    <a:pt x="40" y="10"/>
                  </a:cubicBezTo>
                  <a:cubicBezTo>
                    <a:pt x="45" y="8"/>
                    <a:pt x="48" y="0"/>
                    <a:pt x="52" y="2"/>
                  </a:cubicBezTo>
                  <a:cubicBezTo>
                    <a:pt x="60" y="7"/>
                    <a:pt x="68" y="26"/>
                    <a:pt x="68" y="26"/>
                  </a:cubicBezTo>
                  <a:cubicBezTo>
                    <a:pt x="42" y="44"/>
                    <a:pt x="56" y="63"/>
                    <a:pt x="28" y="70"/>
                  </a:cubicBezTo>
                  <a:cubicBezTo>
                    <a:pt x="22" y="87"/>
                    <a:pt x="17" y="92"/>
                    <a:pt x="0" y="86"/>
                  </a:cubicBezTo>
                  <a:cubicBezTo>
                    <a:pt x="1" y="78"/>
                    <a:pt x="0" y="69"/>
                    <a:pt x="4" y="62"/>
                  </a:cubicBezTo>
                  <a:cubicBezTo>
                    <a:pt x="11" y="47"/>
                    <a:pt x="22" y="62"/>
                    <a:pt x="24" y="42"/>
                  </a:cubicBezTo>
                  <a:cubicBezTo>
                    <a:pt x="25" y="33"/>
                    <a:pt x="21" y="23"/>
                    <a:pt x="20" y="14"/>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20" name="Freeform 86"/>
            <p:cNvSpPr>
              <a:spLocks/>
            </p:cNvSpPr>
            <p:nvPr/>
          </p:nvSpPr>
          <p:spPr bwMode="auto">
            <a:xfrm>
              <a:off x="4955315" y="4237424"/>
              <a:ext cx="428625" cy="312033"/>
            </a:xfrm>
            <a:custGeom>
              <a:avLst/>
              <a:gdLst>
                <a:gd name="T0" fmla="*/ 0 w 270"/>
                <a:gd name="T1" fmla="*/ 115 h 209"/>
                <a:gd name="T2" fmla="*/ 28 w 270"/>
                <a:gd name="T3" fmla="*/ 175 h 209"/>
                <a:gd name="T4" fmla="*/ 32 w 270"/>
                <a:gd name="T5" fmla="*/ 207 h 209"/>
                <a:gd name="T6" fmla="*/ 152 w 270"/>
                <a:gd name="T7" fmla="*/ 199 h 209"/>
                <a:gd name="T8" fmla="*/ 172 w 270"/>
                <a:gd name="T9" fmla="*/ 183 h 209"/>
                <a:gd name="T10" fmla="*/ 224 w 270"/>
                <a:gd name="T11" fmla="*/ 131 h 209"/>
                <a:gd name="T12" fmla="*/ 248 w 270"/>
                <a:gd name="T13" fmla="*/ 115 h 209"/>
                <a:gd name="T14" fmla="*/ 228 w 270"/>
                <a:gd name="T15" fmla="*/ 79 h 209"/>
                <a:gd name="T16" fmla="*/ 248 w 270"/>
                <a:gd name="T17" fmla="*/ 35 h 209"/>
                <a:gd name="T18" fmla="*/ 200 w 270"/>
                <a:gd name="T19" fmla="*/ 11 h 209"/>
                <a:gd name="T20" fmla="*/ 172 w 270"/>
                <a:gd name="T21" fmla="*/ 35 h 209"/>
                <a:gd name="T22" fmla="*/ 112 w 270"/>
                <a:gd name="T23" fmla="*/ 67 h 209"/>
                <a:gd name="T24" fmla="*/ 56 w 270"/>
                <a:gd name="T25" fmla="*/ 99 h 209"/>
                <a:gd name="T26" fmla="*/ 0 w 270"/>
                <a:gd name="T27" fmla="*/ 115 h 20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70"/>
                <a:gd name="T43" fmla="*/ 0 h 209"/>
                <a:gd name="T44" fmla="*/ 270 w 270"/>
                <a:gd name="T45" fmla="*/ 209 h 20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70" h="209">
                  <a:moveTo>
                    <a:pt x="0" y="115"/>
                  </a:moveTo>
                  <a:cubicBezTo>
                    <a:pt x="7" y="137"/>
                    <a:pt x="21" y="153"/>
                    <a:pt x="28" y="175"/>
                  </a:cubicBezTo>
                  <a:cubicBezTo>
                    <a:pt x="24" y="193"/>
                    <a:pt x="13" y="201"/>
                    <a:pt x="32" y="207"/>
                  </a:cubicBezTo>
                  <a:cubicBezTo>
                    <a:pt x="72" y="205"/>
                    <a:pt x="113" y="209"/>
                    <a:pt x="152" y="199"/>
                  </a:cubicBezTo>
                  <a:cubicBezTo>
                    <a:pt x="160" y="197"/>
                    <a:pt x="164" y="186"/>
                    <a:pt x="172" y="183"/>
                  </a:cubicBezTo>
                  <a:cubicBezTo>
                    <a:pt x="192" y="163"/>
                    <a:pt x="200" y="147"/>
                    <a:pt x="224" y="131"/>
                  </a:cubicBezTo>
                  <a:cubicBezTo>
                    <a:pt x="232" y="126"/>
                    <a:pt x="248" y="115"/>
                    <a:pt x="248" y="115"/>
                  </a:cubicBezTo>
                  <a:cubicBezTo>
                    <a:pt x="270" y="81"/>
                    <a:pt x="260" y="85"/>
                    <a:pt x="228" y="79"/>
                  </a:cubicBezTo>
                  <a:cubicBezTo>
                    <a:pt x="233" y="60"/>
                    <a:pt x="243" y="54"/>
                    <a:pt x="248" y="35"/>
                  </a:cubicBezTo>
                  <a:cubicBezTo>
                    <a:pt x="239" y="0"/>
                    <a:pt x="247" y="6"/>
                    <a:pt x="200" y="11"/>
                  </a:cubicBezTo>
                  <a:cubicBezTo>
                    <a:pt x="183" y="17"/>
                    <a:pt x="187" y="25"/>
                    <a:pt x="172" y="35"/>
                  </a:cubicBezTo>
                  <a:cubicBezTo>
                    <a:pt x="155" y="61"/>
                    <a:pt x="140" y="63"/>
                    <a:pt x="112" y="67"/>
                  </a:cubicBezTo>
                  <a:cubicBezTo>
                    <a:pt x="99" y="86"/>
                    <a:pt x="75" y="86"/>
                    <a:pt x="56" y="99"/>
                  </a:cubicBezTo>
                  <a:cubicBezTo>
                    <a:pt x="50" y="123"/>
                    <a:pt x="23" y="138"/>
                    <a:pt x="0" y="115"/>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21" name="Freeform 87"/>
            <p:cNvSpPr>
              <a:spLocks/>
            </p:cNvSpPr>
            <p:nvPr/>
          </p:nvSpPr>
          <p:spPr bwMode="auto">
            <a:xfrm>
              <a:off x="5015640" y="2641427"/>
              <a:ext cx="88900" cy="59719"/>
            </a:xfrm>
            <a:custGeom>
              <a:avLst/>
              <a:gdLst>
                <a:gd name="T0" fmla="*/ 2 w 56"/>
                <a:gd name="T1" fmla="*/ 4 h 40"/>
                <a:gd name="T2" fmla="*/ 26 w 56"/>
                <a:gd name="T3" fmla="*/ 0 h 40"/>
                <a:gd name="T4" fmla="*/ 34 w 56"/>
                <a:gd name="T5" fmla="*/ 36 h 40"/>
                <a:gd name="T6" fmla="*/ 18 w 56"/>
                <a:gd name="T7" fmla="*/ 32 h 40"/>
                <a:gd name="T8" fmla="*/ 2 w 56"/>
                <a:gd name="T9" fmla="*/ 4 h 40"/>
                <a:gd name="T10" fmla="*/ 0 60000 65536"/>
                <a:gd name="T11" fmla="*/ 0 60000 65536"/>
                <a:gd name="T12" fmla="*/ 0 60000 65536"/>
                <a:gd name="T13" fmla="*/ 0 60000 65536"/>
                <a:gd name="T14" fmla="*/ 0 60000 65536"/>
                <a:gd name="T15" fmla="*/ 0 w 56"/>
                <a:gd name="T16" fmla="*/ 0 h 40"/>
                <a:gd name="T17" fmla="*/ 56 w 56"/>
                <a:gd name="T18" fmla="*/ 40 h 40"/>
              </a:gdLst>
              <a:ahLst/>
              <a:cxnLst>
                <a:cxn ang="T10">
                  <a:pos x="T0" y="T1"/>
                </a:cxn>
                <a:cxn ang="T11">
                  <a:pos x="T2" y="T3"/>
                </a:cxn>
                <a:cxn ang="T12">
                  <a:pos x="T4" y="T5"/>
                </a:cxn>
                <a:cxn ang="T13">
                  <a:pos x="T6" y="T7"/>
                </a:cxn>
                <a:cxn ang="T14">
                  <a:pos x="T8" y="T9"/>
                </a:cxn>
              </a:cxnLst>
              <a:rect l="T15" t="T16" r="T17" b="T18"/>
              <a:pathLst>
                <a:path w="56" h="40">
                  <a:moveTo>
                    <a:pt x="2" y="4"/>
                  </a:moveTo>
                  <a:cubicBezTo>
                    <a:pt x="18" y="28"/>
                    <a:pt x="1" y="8"/>
                    <a:pt x="26" y="0"/>
                  </a:cubicBezTo>
                  <a:cubicBezTo>
                    <a:pt x="41" y="5"/>
                    <a:pt x="56" y="6"/>
                    <a:pt x="34" y="36"/>
                  </a:cubicBezTo>
                  <a:cubicBezTo>
                    <a:pt x="31" y="40"/>
                    <a:pt x="23" y="33"/>
                    <a:pt x="18" y="32"/>
                  </a:cubicBezTo>
                  <a:cubicBezTo>
                    <a:pt x="0" y="20"/>
                    <a:pt x="7" y="29"/>
                    <a:pt x="2" y="4"/>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22" name="Freeform 88"/>
            <p:cNvSpPr>
              <a:spLocks/>
            </p:cNvSpPr>
            <p:nvPr/>
          </p:nvSpPr>
          <p:spPr bwMode="auto">
            <a:xfrm>
              <a:off x="5037865" y="2378662"/>
              <a:ext cx="196850" cy="119438"/>
            </a:xfrm>
            <a:custGeom>
              <a:avLst/>
              <a:gdLst>
                <a:gd name="T0" fmla="*/ 120 w 124"/>
                <a:gd name="T1" fmla="*/ 16 h 80"/>
                <a:gd name="T2" fmla="*/ 100 w 124"/>
                <a:gd name="T3" fmla="*/ 32 h 80"/>
                <a:gd name="T4" fmla="*/ 72 w 124"/>
                <a:gd name="T5" fmla="*/ 48 h 80"/>
                <a:gd name="T6" fmla="*/ 32 w 124"/>
                <a:gd name="T7" fmla="*/ 80 h 80"/>
                <a:gd name="T8" fmla="*/ 24 w 124"/>
                <a:gd name="T9" fmla="*/ 48 h 80"/>
                <a:gd name="T10" fmla="*/ 36 w 124"/>
                <a:gd name="T11" fmla="*/ 0 h 80"/>
                <a:gd name="T12" fmla="*/ 120 w 124"/>
                <a:gd name="T13" fmla="*/ 16 h 80"/>
                <a:gd name="T14" fmla="*/ 0 60000 65536"/>
                <a:gd name="T15" fmla="*/ 0 60000 65536"/>
                <a:gd name="T16" fmla="*/ 0 60000 65536"/>
                <a:gd name="T17" fmla="*/ 0 60000 65536"/>
                <a:gd name="T18" fmla="*/ 0 60000 65536"/>
                <a:gd name="T19" fmla="*/ 0 60000 65536"/>
                <a:gd name="T20" fmla="*/ 0 60000 65536"/>
                <a:gd name="T21" fmla="*/ 0 w 124"/>
                <a:gd name="T22" fmla="*/ 0 h 80"/>
                <a:gd name="T23" fmla="*/ 124 w 124"/>
                <a:gd name="T24" fmla="*/ 80 h 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 h="80">
                  <a:moveTo>
                    <a:pt x="120" y="16"/>
                  </a:moveTo>
                  <a:cubicBezTo>
                    <a:pt x="91" y="26"/>
                    <a:pt x="124" y="12"/>
                    <a:pt x="100" y="32"/>
                  </a:cubicBezTo>
                  <a:cubicBezTo>
                    <a:pt x="92" y="39"/>
                    <a:pt x="81" y="42"/>
                    <a:pt x="72" y="48"/>
                  </a:cubicBezTo>
                  <a:cubicBezTo>
                    <a:pt x="67" y="63"/>
                    <a:pt x="48" y="75"/>
                    <a:pt x="32" y="80"/>
                  </a:cubicBezTo>
                  <a:cubicBezTo>
                    <a:pt x="0" y="74"/>
                    <a:pt x="9" y="71"/>
                    <a:pt x="24" y="48"/>
                  </a:cubicBezTo>
                  <a:cubicBezTo>
                    <a:pt x="27" y="32"/>
                    <a:pt x="32" y="16"/>
                    <a:pt x="36" y="0"/>
                  </a:cubicBezTo>
                  <a:cubicBezTo>
                    <a:pt x="65" y="19"/>
                    <a:pt x="89" y="26"/>
                    <a:pt x="120" y="16"/>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23" name="Freeform 89"/>
            <p:cNvSpPr>
              <a:spLocks/>
            </p:cNvSpPr>
            <p:nvPr/>
          </p:nvSpPr>
          <p:spPr bwMode="auto">
            <a:xfrm>
              <a:off x="5145815" y="2390606"/>
              <a:ext cx="301625" cy="158256"/>
            </a:xfrm>
            <a:custGeom>
              <a:avLst/>
              <a:gdLst>
                <a:gd name="T0" fmla="*/ 180 w 190"/>
                <a:gd name="T1" fmla="*/ 72 h 106"/>
                <a:gd name="T2" fmla="*/ 148 w 190"/>
                <a:gd name="T3" fmla="*/ 36 h 106"/>
                <a:gd name="T4" fmla="*/ 104 w 190"/>
                <a:gd name="T5" fmla="*/ 20 h 106"/>
                <a:gd name="T6" fmla="*/ 100 w 190"/>
                <a:gd name="T7" fmla="*/ 8 h 106"/>
                <a:gd name="T8" fmla="*/ 76 w 190"/>
                <a:gd name="T9" fmla="*/ 0 h 106"/>
                <a:gd name="T10" fmla="*/ 36 w 190"/>
                <a:gd name="T11" fmla="*/ 28 h 106"/>
                <a:gd name="T12" fmla="*/ 12 w 190"/>
                <a:gd name="T13" fmla="*/ 44 h 106"/>
                <a:gd name="T14" fmla="*/ 0 w 190"/>
                <a:gd name="T15" fmla="*/ 52 h 106"/>
                <a:gd name="T16" fmla="*/ 12 w 190"/>
                <a:gd name="T17" fmla="*/ 60 h 106"/>
                <a:gd name="T18" fmla="*/ 28 w 190"/>
                <a:gd name="T19" fmla="*/ 56 h 106"/>
                <a:gd name="T20" fmla="*/ 40 w 190"/>
                <a:gd name="T21" fmla="*/ 80 h 106"/>
                <a:gd name="T22" fmla="*/ 52 w 190"/>
                <a:gd name="T23" fmla="*/ 84 h 106"/>
                <a:gd name="T24" fmla="*/ 96 w 190"/>
                <a:gd name="T25" fmla="*/ 104 h 106"/>
                <a:gd name="T26" fmla="*/ 180 w 190"/>
                <a:gd name="T27" fmla="*/ 72 h 10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0"/>
                <a:gd name="T43" fmla="*/ 0 h 106"/>
                <a:gd name="T44" fmla="*/ 190 w 190"/>
                <a:gd name="T45" fmla="*/ 106 h 10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0" h="106">
                  <a:moveTo>
                    <a:pt x="180" y="72"/>
                  </a:moveTo>
                  <a:cubicBezTo>
                    <a:pt x="190" y="42"/>
                    <a:pt x="173" y="41"/>
                    <a:pt x="148" y="36"/>
                  </a:cubicBezTo>
                  <a:cubicBezTo>
                    <a:pt x="133" y="26"/>
                    <a:pt x="122" y="24"/>
                    <a:pt x="104" y="20"/>
                  </a:cubicBezTo>
                  <a:cubicBezTo>
                    <a:pt x="103" y="16"/>
                    <a:pt x="103" y="10"/>
                    <a:pt x="100" y="8"/>
                  </a:cubicBezTo>
                  <a:cubicBezTo>
                    <a:pt x="93" y="3"/>
                    <a:pt x="76" y="0"/>
                    <a:pt x="76" y="0"/>
                  </a:cubicBezTo>
                  <a:cubicBezTo>
                    <a:pt x="34" y="8"/>
                    <a:pt x="73" y="19"/>
                    <a:pt x="36" y="28"/>
                  </a:cubicBezTo>
                  <a:cubicBezTo>
                    <a:pt x="28" y="33"/>
                    <a:pt x="20" y="39"/>
                    <a:pt x="12" y="44"/>
                  </a:cubicBezTo>
                  <a:cubicBezTo>
                    <a:pt x="8" y="47"/>
                    <a:pt x="0" y="52"/>
                    <a:pt x="0" y="52"/>
                  </a:cubicBezTo>
                  <a:cubicBezTo>
                    <a:pt x="4" y="55"/>
                    <a:pt x="7" y="59"/>
                    <a:pt x="12" y="60"/>
                  </a:cubicBezTo>
                  <a:cubicBezTo>
                    <a:pt x="17" y="61"/>
                    <a:pt x="23" y="54"/>
                    <a:pt x="28" y="56"/>
                  </a:cubicBezTo>
                  <a:cubicBezTo>
                    <a:pt x="39" y="60"/>
                    <a:pt x="34" y="74"/>
                    <a:pt x="40" y="80"/>
                  </a:cubicBezTo>
                  <a:cubicBezTo>
                    <a:pt x="43" y="83"/>
                    <a:pt x="48" y="82"/>
                    <a:pt x="52" y="84"/>
                  </a:cubicBezTo>
                  <a:cubicBezTo>
                    <a:pt x="91" y="106"/>
                    <a:pt x="60" y="97"/>
                    <a:pt x="96" y="104"/>
                  </a:cubicBezTo>
                  <a:cubicBezTo>
                    <a:pt x="126" y="99"/>
                    <a:pt x="155" y="89"/>
                    <a:pt x="180" y="72"/>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24" name="Freeform 90"/>
            <p:cNvSpPr>
              <a:spLocks/>
            </p:cNvSpPr>
            <p:nvPr/>
          </p:nvSpPr>
          <p:spPr bwMode="auto">
            <a:xfrm>
              <a:off x="5358540" y="2530947"/>
              <a:ext cx="60325" cy="44789"/>
            </a:xfrm>
            <a:custGeom>
              <a:avLst/>
              <a:gdLst>
                <a:gd name="T0" fmla="*/ 38 w 38"/>
                <a:gd name="T1" fmla="*/ 2 h 30"/>
                <a:gd name="T2" fmla="*/ 6 w 38"/>
                <a:gd name="T3" fmla="*/ 30 h 30"/>
                <a:gd name="T4" fmla="*/ 38 w 38"/>
                <a:gd name="T5" fmla="*/ 2 h 30"/>
                <a:gd name="T6" fmla="*/ 0 60000 65536"/>
                <a:gd name="T7" fmla="*/ 0 60000 65536"/>
                <a:gd name="T8" fmla="*/ 0 60000 65536"/>
                <a:gd name="T9" fmla="*/ 0 w 38"/>
                <a:gd name="T10" fmla="*/ 0 h 30"/>
                <a:gd name="T11" fmla="*/ 38 w 38"/>
                <a:gd name="T12" fmla="*/ 30 h 30"/>
              </a:gdLst>
              <a:ahLst/>
              <a:cxnLst>
                <a:cxn ang="T6">
                  <a:pos x="T0" y="T1"/>
                </a:cxn>
                <a:cxn ang="T7">
                  <a:pos x="T2" y="T3"/>
                </a:cxn>
                <a:cxn ang="T8">
                  <a:pos x="T4" y="T5"/>
                </a:cxn>
              </a:cxnLst>
              <a:rect l="T9" t="T10" r="T11" b="T12"/>
              <a:pathLst>
                <a:path w="38" h="30">
                  <a:moveTo>
                    <a:pt x="38" y="2"/>
                  </a:moveTo>
                  <a:cubicBezTo>
                    <a:pt x="10" y="7"/>
                    <a:pt x="0" y="0"/>
                    <a:pt x="6" y="30"/>
                  </a:cubicBezTo>
                  <a:cubicBezTo>
                    <a:pt x="27" y="25"/>
                    <a:pt x="23" y="17"/>
                    <a:pt x="38" y="2"/>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25" name="Freeform 91"/>
            <p:cNvSpPr>
              <a:spLocks/>
            </p:cNvSpPr>
            <p:nvPr/>
          </p:nvSpPr>
          <p:spPr bwMode="auto">
            <a:xfrm>
              <a:off x="5271228" y="2556327"/>
              <a:ext cx="85725" cy="37325"/>
            </a:xfrm>
            <a:custGeom>
              <a:avLst/>
              <a:gdLst>
                <a:gd name="T0" fmla="*/ 49 w 54"/>
                <a:gd name="T1" fmla="*/ 1 h 25"/>
                <a:gd name="T2" fmla="*/ 17 w 54"/>
                <a:gd name="T3" fmla="*/ 5 h 25"/>
                <a:gd name="T4" fmla="*/ 49 w 54"/>
                <a:gd name="T5" fmla="*/ 25 h 25"/>
                <a:gd name="T6" fmla="*/ 49 w 54"/>
                <a:gd name="T7" fmla="*/ 1 h 25"/>
                <a:gd name="T8" fmla="*/ 0 60000 65536"/>
                <a:gd name="T9" fmla="*/ 0 60000 65536"/>
                <a:gd name="T10" fmla="*/ 0 60000 65536"/>
                <a:gd name="T11" fmla="*/ 0 60000 65536"/>
                <a:gd name="T12" fmla="*/ 0 w 54"/>
                <a:gd name="T13" fmla="*/ 0 h 25"/>
                <a:gd name="T14" fmla="*/ 54 w 54"/>
                <a:gd name="T15" fmla="*/ 25 h 25"/>
              </a:gdLst>
              <a:ahLst/>
              <a:cxnLst>
                <a:cxn ang="T8">
                  <a:pos x="T0" y="T1"/>
                </a:cxn>
                <a:cxn ang="T9">
                  <a:pos x="T2" y="T3"/>
                </a:cxn>
                <a:cxn ang="T10">
                  <a:pos x="T4" y="T5"/>
                </a:cxn>
                <a:cxn ang="T11">
                  <a:pos x="T6" y="T7"/>
                </a:cxn>
              </a:cxnLst>
              <a:rect l="T12" t="T13" r="T14" b="T15"/>
              <a:pathLst>
                <a:path w="54" h="25">
                  <a:moveTo>
                    <a:pt x="49" y="1"/>
                  </a:moveTo>
                  <a:cubicBezTo>
                    <a:pt x="38" y="2"/>
                    <a:pt x="26" y="0"/>
                    <a:pt x="17" y="5"/>
                  </a:cubicBezTo>
                  <a:cubicBezTo>
                    <a:pt x="0" y="15"/>
                    <a:pt x="49" y="25"/>
                    <a:pt x="49" y="25"/>
                  </a:cubicBezTo>
                  <a:cubicBezTo>
                    <a:pt x="54" y="19"/>
                    <a:pt x="49" y="9"/>
                    <a:pt x="49" y="1"/>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26" name="Freeform 92"/>
            <p:cNvSpPr>
              <a:spLocks/>
            </p:cNvSpPr>
            <p:nvPr/>
          </p:nvSpPr>
          <p:spPr bwMode="auto">
            <a:xfrm>
              <a:off x="2567715" y="3431214"/>
              <a:ext cx="207963" cy="65691"/>
            </a:xfrm>
            <a:custGeom>
              <a:avLst/>
              <a:gdLst>
                <a:gd name="T0" fmla="*/ 124 w 131"/>
                <a:gd name="T1" fmla="*/ 12 h 44"/>
                <a:gd name="T2" fmla="*/ 80 w 131"/>
                <a:gd name="T3" fmla="*/ 0 h 44"/>
                <a:gd name="T4" fmla="*/ 0 w 131"/>
                <a:gd name="T5" fmla="*/ 16 h 44"/>
                <a:gd name="T6" fmla="*/ 28 w 131"/>
                <a:gd name="T7" fmla="*/ 44 h 44"/>
                <a:gd name="T8" fmla="*/ 104 w 131"/>
                <a:gd name="T9" fmla="*/ 28 h 44"/>
                <a:gd name="T10" fmla="*/ 124 w 131"/>
                <a:gd name="T11" fmla="*/ 12 h 44"/>
                <a:gd name="T12" fmla="*/ 0 60000 65536"/>
                <a:gd name="T13" fmla="*/ 0 60000 65536"/>
                <a:gd name="T14" fmla="*/ 0 60000 65536"/>
                <a:gd name="T15" fmla="*/ 0 60000 65536"/>
                <a:gd name="T16" fmla="*/ 0 60000 65536"/>
                <a:gd name="T17" fmla="*/ 0 60000 65536"/>
                <a:gd name="T18" fmla="*/ 0 w 131"/>
                <a:gd name="T19" fmla="*/ 0 h 44"/>
                <a:gd name="T20" fmla="*/ 131 w 131"/>
                <a:gd name="T21" fmla="*/ 44 h 44"/>
              </a:gdLst>
              <a:ahLst/>
              <a:cxnLst>
                <a:cxn ang="T12">
                  <a:pos x="T0" y="T1"/>
                </a:cxn>
                <a:cxn ang="T13">
                  <a:pos x="T2" y="T3"/>
                </a:cxn>
                <a:cxn ang="T14">
                  <a:pos x="T4" y="T5"/>
                </a:cxn>
                <a:cxn ang="T15">
                  <a:pos x="T6" y="T7"/>
                </a:cxn>
                <a:cxn ang="T16">
                  <a:pos x="T8" y="T9"/>
                </a:cxn>
                <a:cxn ang="T17">
                  <a:pos x="T10" y="T11"/>
                </a:cxn>
              </a:cxnLst>
              <a:rect l="T18" t="T19" r="T20" b="T21"/>
              <a:pathLst>
                <a:path w="131" h="44">
                  <a:moveTo>
                    <a:pt x="124" y="12"/>
                  </a:moveTo>
                  <a:cubicBezTo>
                    <a:pt x="83" y="26"/>
                    <a:pt x="113" y="22"/>
                    <a:pt x="80" y="0"/>
                  </a:cubicBezTo>
                  <a:cubicBezTo>
                    <a:pt x="53" y="5"/>
                    <a:pt x="27" y="12"/>
                    <a:pt x="0" y="16"/>
                  </a:cubicBezTo>
                  <a:cubicBezTo>
                    <a:pt x="4" y="29"/>
                    <a:pt x="28" y="44"/>
                    <a:pt x="28" y="44"/>
                  </a:cubicBezTo>
                  <a:cubicBezTo>
                    <a:pt x="51" y="29"/>
                    <a:pt x="78" y="35"/>
                    <a:pt x="104" y="28"/>
                  </a:cubicBezTo>
                  <a:cubicBezTo>
                    <a:pt x="111" y="23"/>
                    <a:pt x="131" y="19"/>
                    <a:pt x="124" y="12"/>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27" name="Freeform 93"/>
            <p:cNvSpPr>
              <a:spLocks/>
            </p:cNvSpPr>
            <p:nvPr/>
          </p:nvSpPr>
          <p:spPr bwMode="auto">
            <a:xfrm>
              <a:off x="8130315" y="4685318"/>
              <a:ext cx="290513" cy="206031"/>
            </a:xfrm>
            <a:custGeom>
              <a:avLst/>
              <a:gdLst>
                <a:gd name="T0" fmla="*/ 160 w 183"/>
                <a:gd name="T1" fmla="*/ 0 h 138"/>
                <a:gd name="T2" fmla="*/ 132 w 183"/>
                <a:gd name="T3" fmla="*/ 4 h 138"/>
                <a:gd name="T4" fmla="*/ 124 w 183"/>
                <a:gd name="T5" fmla="*/ 16 h 138"/>
                <a:gd name="T6" fmla="*/ 72 w 183"/>
                <a:gd name="T7" fmla="*/ 36 h 138"/>
                <a:gd name="T8" fmla="*/ 24 w 183"/>
                <a:gd name="T9" fmla="*/ 64 h 138"/>
                <a:gd name="T10" fmla="*/ 0 w 183"/>
                <a:gd name="T11" fmla="*/ 108 h 138"/>
                <a:gd name="T12" fmla="*/ 48 w 183"/>
                <a:gd name="T13" fmla="*/ 108 h 138"/>
                <a:gd name="T14" fmla="*/ 72 w 183"/>
                <a:gd name="T15" fmla="*/ 100 h 138"/>
                <a:gd name="T16" fmla="*/ 92 w 183"/>
                <a:gd name="T17" fmla="*/ 76 h 138"/>
                <a:gd name="T18" fmla="*/ 116 w 183"/>
                <a:gd name="T19" fmla="*/ 68 h 138"/>
                <a:gd name="T20" fmla="*/ 128 w 183"/>
                <a:gd name="T21" fmla="*/ 64 h 138"/>
                <a:gd name="T22" fmla="*/ 140 w 183"/>
                <a:gd name="T23" fmla="*/ 40 h 138"/>
                <a:gd name="T24" fmla="*/ 168 w 183"/>
                <a:gd name="T25" fmla="*/ 32 h 138"/>
                <a:gd name="T26" fmla="*/ 160 w 183"/>
                <a:gd name="T27" fmla="*/ 0 h 13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3"/>
                <a:gd name="T43" fmla="*/ 0 h 138"/>
                <a:gd name="T44" fmla="*/ 183 w 183"/>
                <a:gd name="T45" fmla="*/ 138 h 13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3" h="138">
                  <a:moveTo>
                    <a:pt x="160" y="0"/>
                  </a:moveTo>
                  <a:cubicBezTo>
                    <a:pt x="151" y="1"/>
                    <a:pt x="141" y="0"/>
                    <a:pt x="132" y="4"/>
                  </a:cubicBezTo>
                  <a:cubicBezTo>
                    <a:pt x="128" y="6"/>
                    <a:pt x="128" y="13"/>
                    <a:pt x="124" y="16"/>
                  </a:cubicBezTo>
                  <a:cubicBezTo>
                    <a:pt x="111" y="26"/>
                    <a:pt x="88" y="32"/>
                    <a:pt x="72" y="36"/>
                  </a:cubicBezTo>
                  <a:cubicBezTo>
                    <a:pt x="55" y="47"/>
                    <a:pt x="42" y="58"/>
                    <a:pt x="24" y="64"/>
                  </a:cubicBezTo>
                  <a:cubicBezTo>
                    <a:pt x="16" y="87"/>
                    <a:pt x="18" y="96"/>
                    <a:pt x="0" y="108"/>
                  </a:cubicBezTo>
                  <a:cubicBezTo>
                    <a:pt x="10" y="138"/>
                    <a:pt x="28" y="114"/>
                    <a:pt x="48" y="108"/>
                  </a:cubicBezTo>
                  <a:cubicBezTo>
                    <a:pt x="56" y="106"/>
                    <a:pt x="72" y="100"/>
                    <a:pt x="72" y="100"/>
                  </a:cubicBezTo>
                  <a:cubicBezTo>
                    <a:pt x="79" y="93"/>
                    <a:pt x="83" y="82"/>
                    <a:pt x="92" y="76"/>
                  </a:cubicBezTo>
                  <a:cubicBezTo>
                    <a:pt x="99" y="72"/>
                    <a:pt x="108" y="71"/>
                    <a:pt x="116" y="68"/>
                  </a:cubicBezTo>
                  <a:cubicBezTo>
                    <a:pt x="120" y="67"/>
                    <a:pt x="128" y="64"/>
                    <a:pt x="128" y="64"/>
                  </a:cubicBezTo>
                  <a:cubicBezTo>
                    <a:pt x="133" y="57"/>
                    <a:pt x="133" y="46"/>
                    <a:pt x="140" y="40"/>
                  </a:cubicBezTo>
                  <a:cubicBezTo>
                    <a:pt x="148" y="34"/>
                    <a:pt x="159" y="35"/>
                    <a:pt x="168" y="32"/>
                  </a:cubicBezTo>
                  <a:cubicBezTo>
                    <a:pt x="178" y="18"/>
                    <a:pt x="183" y="0"/>
                    <a:pt x="160" y="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28" name="Freeform 94"/>
            <p:cNvSpPr>
              <a:spLocks/>
            </p:cNvSpPr>
            <p:nvPr/>
          </p:nvSpPr>
          <p:spPr bwMode="auto">
            <a:xfrm>
              <a:off x="8419240" y="4485259"/>
              <a:ext cx="193675" cy="229919"/>
            </a:xfrm>
            <a:custGeom>
              <a:avLst/>
              <a:gdLst>
                <a:gd name="T0" fmla="*/ 38 w 122"/>
                <a:gd name="T1" fmla="*/ 18 h 154"/>
                <a:gd name="T2" fmla="*/ 62 w 122"/>
                <a:gd name="T3" fmla="*/ 34 h 154"/>
                <a:gd name="T4" fmla="*/ 70 w 122"/>
                <a:gd name="T5" fmla="*/ 58 h 154"/>
                <a:gd name="T6" fmla="*/ 110 w 122"/>
                <a:gd name="T7" fmla="*/ 78 h 154"/>
                <a:gd name="T8" fmla="*/ 94 w 122"/>
                <a:gd name="T9" fmla="*/ 102 h 154"/>
                <a:gd name="T10" fmla="*/ 58 w 122"/>
                <a:gd name="T11" fmla="*/ 142 h 154"/>
                <a:gd name="T12" fmla="*/ 34 w 122"/>
                <a:gd name="T13" fmla="*/ 150 h 154"/>
                <a:gd name="T14" fmla="*/ 22 w 122"/>
                <a:gd name="T15" fmla="*/ 154 h 154"/>
                <a:gd name="T16" fmla="*/ 42 w 122"/>
                <a:gd name="T17" fmla="*/ 78 h 154"/>
                <a:gd name="T18" fmla="*/ 34 w 122"/>
                <a:gd name="T19" fmla="*/ 42 h 154"/>
                <a:gd name="T20" fmla="*/ 38 w 122"/>
                <a:gd name="T21" fmla="*/ 18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2"/>
                <a:gd name="T34" fmla="*/ 0 h 154"/>
                <a:gd name="T35" fmla="*/ 122 w 122"/>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2" h="154">
                  <a:moveTo>
                    <a:pt x="38" y="18"/>
                  </a:moveTo>
                  <a:cubicBezTo>
                    <a:pt x="50" y="54"/>
                    <a:pt x="28" y="0"/>
                    <a:pt x="62" y="34"/>
                  </a:cubicBezTo>
                  <a:cubicBezTo>
                    <a:pt x="68" y="40"/>
                    <a:pt x="67" y="50"/>
                    <a:pt x="70" y="58"/>
                  </a:cubicBezTo>
                  <a:cubicBezTo>
                    <a:pt x="74" y="71"/>
                    <a:pt x="99" y="75"/>
                    <a:pt x="110" y="78"/>
                  </a:cubicBezTo>
                  <a:cubicBezTo>
                    <a:pt x="122" y="97"/>
                    <a:pt x="111" y="96"/>
                    <a:pt x="94" y="102"/>
                  </a:cubicBezTo>
                  <a:cubicBezTo>
                    <a:pt x="79" y="124"/>
                    <a:pt x="84" y="124"/>
                    <a:pt x="58" y="142"/>
                  </a:cubicBezTo>
                  <a:cubicBezTo>
                    <a:pt x="51" y="147"/>
                    <a:pt x="42" y="147"/>
                    <a:pt x="34" y="150"/>
                  </a:cubicBezTo>
                  <a:cubicBezTo>
                    <a:pt x="30" y="151"/>
                    <a:pt x="22" y="154"/>
                    <a:pt x="22" y="154"/>
                  </a:cubicBezTo>
                  <a:cubicBezTo>
                    <a:pt x="0" y="122"/>
                    <a:pt x="33" y="106"/>
                    <a:pt x="42" y="78"/>
                  </a:cubicBezTo>
                  <a:cubicBezTo>
                    <a:pt x="40" y="66"/>
                    <a:pt x="34" y="54"/>
                    <a:pt x="34" y="42"/>
                  </a:cubicBezTo>
                  <a:cubicBezTo>
                    <a:pt x="34" y="20"/>
                    <a:pt x="38" y="33"/>
                    <a:pt x="38" y="18"/>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29" name="Freeform 95"/>
            <p:cNvSpPr>
              <a:spLocks/>
            </p:cNvSpPr>
            <p:nvPr/>
          </p:nvSpPr>
          <p:spPr bwMode="auto">
            <a:xfrm>
              <a:off x="3285265" y="3519300"/>
              <a:ext cx="76200" cy="167214"/>
            </a:xfrm>
            <a:custGeom>
              <a:avLst/>
              <a:gdLst>
                <a:gd name="T0" fmla="*/ 0 w 48"/>
                <a:gd name="T1" fmla="*/ 2 h 112"/>
                <a:gd name="T2" fmla="*/ 36 w 48"/>
                <a:gd name="T3" fmla="*/ 8 h 112"/>
                <a:gd name="T4" fmla="*/ 48 w 48"/>
                <a:gd name="T5" fmla="*/ 44 h 112"/>
                <a:gd name="T6" fmla="*/ 0 w 48"/>
                <a:gd name="T7" fmla="*/ 2 h 112"/>
                <a:gd name="T8" fmla="*/ 0 60000 65536"/>
                <a:gd name="T9" fmla="*/ 0 60000 65536"/>
                <a:gd name="T10" fmla="*/ 0 60000 65536"/>
                <a:gd name="T11" fmla="*/ 0 60000 65536"/>
                <a:gd name="T12" fmla="*/ 0 w 48"/>
                <a:gd name="T13" fmla="*/ 0 h 112"/>
                <a:gd name="T14" fmla="*/ 48 w 48"/>
                <a:gd name="T15" fmla="*/ 112 h 112"/>
              </a:gdLst>
              <a:ahLst/>
              <a:cxnLst>
                <a:cxn ang="T8">
                  <a:pos x="T0" y="T1"/>
                </a:cxn>
                <a:cxn ang="T9">
                  <a:pos x="T2" y="T3"/>
                </a:cxn>
                <a:cxn ang="T10">
                  <a:pos x="T4" y="T5"/>
                </a:cxn>
                <a:cxn ang="T11">
                  <a:pos x="T6" y="T7"/>
                </a:cxn>
              </a:cxnLst>
              <a:rect l="T12" t="T13" r="T14" b="T15"/>
              <a:pathLst>
                <a:path w="48" h="112">
                  <a:moveTo>
                    <a:pt x="0" y="2"/>
                  </a:moveTo>
                  <a:cubicBezTo>
                    <a:pt x="12" y="4"/>
                    <a:pt x="27" y="0"/>
                    <a:pt x="36" y="8"/>
                  </a:cubicBezTo>
                  <a:cubicBezTo>
                    <a:pt x="46" y="16"/>
                    <a:pt x="48" y="44"/>
                    <a:pt x="48" y="44"/>
                  </a:cubicBezTo>
                  <a:cubicBezTo>
                    <a:pt x="3" y="112"/>
                    <a:pt x="5" y="46"/>
                    <a:pt x="0" y="2"/>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30" name="Freeform 96"/>
            <p:cNvSpPr>
              <a:spLocks/>
            </p:cNvSpPr>
            <p:nvPr/>
          </p:nvSpPr>
          <p:spPr bwMode="auto">
            <a:xfrm>
              <a:off x="3463065" y="1757582"/>
              <a:ext cx="869950" cy="461331"/>
            </a:xfrm>
            <a:custGeom>
              <a:avLst/>
              <a:gdLst>
                <a:gd name="T0" fmla="*/ 140 w 548"/>
                <a:gd name="T1" fmla="*/ 18 h 309"/>
                <a:gd name="T2" fmla="*/ 206 w 548"/>
                <a:gd name="T3" fmla="*/ 24 h 309"/>
                <a:gd name="T4" fmla="*/ 230 w 548"/>
                <a:gd name="T5" fmla="*/ 30 h 309"/>
                <a:gd name="T6" fmla="*/ 356 w 548"/>
                <a:gd name="T7" fmla="*/ 0 h 309"/>
                <a:gd name="T8" fmla="*/ 434 w 548"/>
                <a:gd name="T9" fmla="*/ 12 h 309"/>
                <a:gd name="T10" fmla="*/ 452 w 548"/>
                <a:gd name="T11" fmla="*/ 24 h 309"/>
                <a:gd name="T12" fmla="*/ 536 w 548"/>
                <a:gd name="T13" fmla="*/ 30 h 309"/>
                <a:gd name="T14" fmla="*/ 548 w 548"/>
                <a:gd name="T15" fmla="*/ 102 h 309"/>
                <a:gd name="T16" fmla="*/ 416 w 548"/>
                <a:gd name="T17" fmla="*/ 144 h 309"/>
                <a:gd name="T18" fmla="*/ 476 w 548"/>
                <a:gd name="T19" fmla="*/ 150 h 309"/>
                <a:gd name="T20" fmla="*/ 470 w 548"/>
                <a:gd name="T21" fmla="*/ 168 h 309"/>
                <a:gd name="T22" fmla="*/ 434 w 548"/>
                <a:gd name="T23" fmla="*/ 180 h 309"/>
                <a:gd name="T24" fmla="*/ 368 w 548"/>
                <a:gd name="T25" fmla="*/ 192 h 309"/>
                <a:gd name="T26" fmla="*/ 254 w 548"/>
                <a:gd name="T27" fmla="*/ 222 h 309"/>
                <a:gd name="T28" fmla="*/ 206 w 548"/>
                <a:gd name="T29" fmla="*/ 264 h 309"/>
                <a:gd name="T30" fmla="*/ 188 w 548"/>
                <a:gd name="T31" fmla="*/ 276 h 309"/>
                <a:gd name="T32" fmla="*/ 164 w 548"/>
                <a:gd name="T33" fmla="*/ 300 h 309"/>
                <a:gd name="T34" fmla="*/ 158 w 548"/>
                <a:gd name="T35" fmla="*/ 282 h 309"/>
                <a:gd name="T36" fmla="*/ 128 w 548"/>
                <a:gd name="T37" fmla="*/ 276 h 309"/>
                <a:gd name="T38" fmla="*/ 152 w 548"/>
                <a:gd name="T39" fmla="*/ 174 h 309"/>
                <a:gd name="T40" fmla="*/ 134 w 548"/>
                <a:gd name="T41" fmla="*/ 114 h 309"/>
                <a:gd name="T42" fmla="*/ 14 w 548"/>
                <a:gd name="T43" fmla="*/ 90 h 309"/>
                <a:gd name="T44" fmla="*/ 2 w 548"/>
                <a:gd name="T45" fmla="*/ 72 h 309"/>
                <a:gd name="T46" fmla="*/ 20 w 548"/>
                <a:gd name="T47" fmla="*/ 66 h 309"/>
                <a:gd name="T48" fmla="*/ 74 w 548"/>
                <a:gd name="T49" fmla="*/ 60 h 309"/>
                <a:gd name="T50" fmla="*/ 86 w 548"/>
                <a:gd name="T51" fmla="*/ 42 h 309"/>
                <a:gd name="T52" fmla="*/ 146 w 548"/>
                <a:gd name="T53" fmla="*/ 24 h 309"/>
                <a:gd name="T54" fmla="*/ 140 w 548"/>
                <a:gd name="T55" fmla="*/ 18 h 30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48"/>
                <a:gd name="T85" fmla="*/ 0 h 309"/>
                <a:gd name="T86" fmla="*/ 548 w 548"/>
                <a:gd name="T87" fmla="*/ 309 h 309"/>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48" h="309">
                  <a:moveTo>
                    <a:pt x="140" y="18"/>
                  </a:moveTo>
                  <a:cubicBezTo>
                    <a:pt x="162" y="20"/>
                    <a:pt x="184" y="21"/>
                    <a:pt x="206" y="24"/>
                  </a:cubicBezTo>
                  <a:cubicBezTo>
                    <a:pt x="214" y="25"/>
                    <a:pt x="222" y="31"/>
                    <a:pt x="230" y="30"/>
                  </a:cubicBezTo>
                  <a:cubicBezTo>
                    <a:pt x="271" y="26"/>
                    <a:pt x="315" y="6"/>
                    <a:pt x="356" y="0"/>
                  </a:cubicBezTo>
                  <a:cubicBezTo>
                    <a:pt x="373" y="2"/>
                    <a:pt x="412" y="1"/>
                    <a:pt x="434" y="12"/>
                  </a:cubicBezTo>
                  <a:cubicBezTo>
                    <a:pt x="440" y="15"/>
                    <a:pt x="445" y="23"/>
                    <a:pt x="452" y="24"/>
                  </a:cubicBezTo>
                  <a:cubicBezTo>
                    <a:pt x="480" y="29"/>
                    <a:pt x="508" y="28"/>
                    <a:pt x="536" y="30"/>
                  </a:cubicBezTo>
                  <a:cubicBezTo>
                    <a:pt x="529" y="63"/>
                    <a:pt x="530" y="75"/>
                    <a:pt x="548" y="102"/>
                  </a:cubicBezTo>
                  <a:cubicBezTo>
                    <a:pt x="508" y="129"/>
                    <a:pt x="457" y="116"/>
                    <a:pt x="416" y="144"/>
                  </a:cubicBezTo>
                  <a:cubicBezTo>
                    <a:pt x="436" y="146"/>
                    <a:pt x="458" y="142"/>
                    <a:pt x="476" y="150"/>
                  </a:cubicBezTo>
                  <a:cubicBezTo>
                    <a:pt x="482" y="153"/>
                    <a:pt x="475" y="164"/>
                    <a:pt x="470" y="168"/>
                  </a:cubicBezTo>
                  <a:cubicBezTo>
                    <a:pt x="460" y="175"/>
                    <a:pt x="446" y="176"/>
                    <a:pt x="434" y="180"/>
                  </a:cubicBezTo>
                  <a:cubicBezTo>
                    <a:pt x="401" y="191"/>
                    <a:pt x="422" y="185"/>
                    <a:pt x="368" y="192"/>
                  </a:cubicBezTo>
                  <a:cubicBezTo>
                    <a:pt x="344" y="228"/>
                    <a:pt x="294" y="219"/>
                    <a:pt x="254" y="222"/>
                  </a:cubicBezTo>
                  <a:cubicBezTo>
                    <a:pt x="234" y="252"/>
                    <a:pt x="248" y="236"/>
                    <a:pt x="206" y="264"/>
                  </a:cubicBezTo>
                  <a:cubicBezTo>
                    <a:pt x="200" y="268"/>
                    <a:pt x="188" y="276"/>
                    <a:pt x="188" y="276"/>
                  </a:cubicBezTo>
                  <a:cubicBezTo>
                    <a:pt x="186" y="283"/>
                    <a:pt x="182" y="309"/>
                    <a:pt x="164" y="300"/>
                  </a:cubicBezTo>
                  <a:cubicBezTo>
                    <a:pt x="158" y="297"/>
                    <a:pt x="163" y="286"/>
                    <a:pt x="158" y="282"/>
                  </a:cubicBezTo>
                  <a:cubicBezTo>
                    <a:pt x="150" y="276"/>
                    <a:pt x="138" y="278"/>
                    <a:pt x="128" y="276"/>
                  </a:cubicBezTo>
                  <a:cubicBezTo>
                    <a:pt x="112" y="229"/>
                    <a:pt x="86" y="196"/>
                    <a:pt x="152" y="174"/>
                  </a:cubicBezTo>
                  <a:cubicBezTo>
                    <a:pt x="150" y="165"/>
                    <a:pt x="138" y="115"/>
                    <a:pt x="134" y="114"/>
                  </a:cubicBezTo>
                  <a:cubicBezTo>
                    <a:pt x="93" y="100"/>
                    <a:pt x="58" y="94"/>
                    <a:pt x="14" y="90"/>
                  </a:cubicBezTo>
                  <a:cubicBezTo>
                    <a:pt x="10" y="84"/>
                    <a:pt x="0" y="79"/>
                    <a:pt x="2" y="72"/>
                  </a:cubicBezTo>
                  <a:cubicBezTo>
                    <a:pt x="4" y="66"/>
                    <a:pt x="14" y="67"/>
                    <a:pt x="20" y="66"/>
                  </a:cubicBezTo>
                  <a:cubicBezTo>
                    <a:pt x="38" y="63"/>
                    <a:pt x="56" y="62"/>
                    <a:pt x="74" y="60"/>
                  </a:cubicBezTo>
                  <a:cubicBezTo>
                    <a:pt x="78" y="54"/>
                    <a:pt x="80" y="47"/>
                    <a:pt x="86" y="42"/>
                  </a:cubicBezTo>
                  <a:cubicBezTo>
                    <a:pt x="101" y="30"/>
                    <a:pt x="132" y="38"/>
                    <a:pt x="146" y="24"/>
                  </a:cubicBezTo>
                  <a:cubicBezTo>
                    <a:pt x="148" y="22"/>
                    <a:pt x="142" y="20"/>
                    <a:pt x="140" y="18"/>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31" name="Freeform 97"/>
            <p:cNvSpPr>
              <a:spLocks/>
            </p:cNvSpPr>
            <p:nvPr/>
          </p:nvSpPr>
          <p:spPr bwMode="auto">
            <a:xfrm>
              <a:off x="3285265" y="1760568"/>
              <a:ext cx="139700" cy="70170"/>
            </a:xfrm>
            <a:custGeom>
              <a:avLst/>
              <a:gdLst>
                <a:gd name="T0" fmla="*/ 88 w 88"/>
                <a:gd name="T1" fmla="*/ 0 h 47"/>
                <a:gd name="T2" fmla="*/ 48 w 88"/>
                <a:gd name="T3" fmla="*/ 4 h 47"/>
                <a:gd name="T4" fmla="*/ 0 w 88"/>
                <a:gd name="T5" fmla="*/ 12 h 47"/>
                <a:gd name="T6" fmla="*/ 56 w 88"/>
                <a:gd name="T7" fmla="*/ 32 h 47"/>
                <a:gd name="T8" fmla="*/ 88 w 88"/>
                <a:gd name="T9" fmla="*/ 0 h 47"/>
                <a:gd name="T10" fmla="*/ 0 60000 65536"/>
                <a:gd name="T11" fmla="*/ 0 60000 65536"/>
                <a:gd name="T12" fmla="*/ 0 60000 65536"/>
                <a:gd name="T13" fmla="*/ 0 60000 65536"/>
                <a:gd name="T14" fmla="*/ 0 60000 65536"/>
                <a:gd name="T15" fmla="*/ 0 w 88"/>
                <a:gd name="T16" fmla="*/ 0 h 47"/>
                <a:gd name="T17" fmla="*/ 88 w 88"/>
                <a:gd name="T18" fmla="*/ 47 h 47"/>
              </a:gdLst>
              <a:ahLst/>
              <a:cxnLst>
                <a:cxn ang="T10">
                  <a:pos x="T0" y="T1"/>
                </a:cxn>
                <a:cxn ang="T11">
                  <a:pos x="T2" y="T3"/>
                </a:cxn>
                <a:cxn ang="T12">
                  <a:pos x="T4" y="T5"/>
                </a:cxn>
                <a:cxn ang="T13">
                  <a:pos x="T6" y="T7"/>
                </a:cxn>
                <a:cxn ang="T14">
                  <a:pos x="T8" y="T9"/>
                </a:cxn>
              </a:cxnLst>
              <a:rect l="T15" t="T16" r="T17" b="T18"/>
              <a:pathLst>
                <a:path w="88" h="47">
                  <a:moveTo>
                    <a:pt x="88" y="0"/>
                  </a:moveTo>
                  <a:cubicBezTo>
                    <a:pt x="75" y="1"/>
                    <a:pt x="61" y="2"/>
                    <a:pt x="48" y="4"/>
                  </a:cubicBezTo>
                  <a:cubicBezTo>
                    <a:pt x="32" y="6"/>
                    <a:pt x="0" y="12"/>
                    <a:pt x="0" y="12"/>
                  </a:cubicBezTo>
                  <a:cubicBezTo>
                    <a:pt x="7" y="47"/>
                    <a:pt x="19" y="36"/>
                    <a:pt x="56" y="32"/>
                  </a:cubicBezTo>
                  <a:cubicBezTo>
                    <a:pt x="72" y="27"/>
                    <a:pt x="88" y="19"/>
                    <a:pt x="88" y="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32" name="Freeform 98"/>
            <p:cNvSpPr>
              <a:spLocks/>
            </p:cNvSpPr>
            <p:nvPr/>
          </p:nvSpPr>
          <p:spPr bwMode="auto">
            <a:xfrm>
              <a:off x="3304315" y="1817302"/>
              <a:ext cx="114300" cy="74649"/>
            </a:xfrm>
            <a:custGeom>
              <a:avLst/>
              <a:gdLst>
                <a:gd name="T0" fmla="*/ 60 w 72"/>
                <a:gd name="T1" fmla="*/ 14 h 50"/>
                <a:gd name="T2" fmla="*/ 0 w 72"/>
                <a:gd name="T3" fmla="*/ 26 h 50"/>
                <a:gd name="T4" fmla="*/ 40 w 72"/>
                <a:gd name="T5" fmla="*/ 50 h 50"/>
                <a:gd name="T6" fmla="*/ 72 w 72"/>
                <a:gd name="T7" fmla="*/ 30 h 50"/>
                <a:gd name="T8" fmla="*/ 60 w 72"/>
                <a:gd name="T9" fmla="*/ 14 h 50"/>
                <a:gd name="T10" fmla="*/ 0 60000 65536"/>
                <a:gd name="T11" fmla="*/ 0 60000 65536"/>
                <a:gd name="T12" fmla="*/ 0 60000 65536"/>
                <a:gd name="T13" fmla="*/ 0 60000 65536"/>
                <a:gd name="T14" fmla="*/ 0 60000 65536"/>
                <a:gd name="T15" fmla="*/ 0 w 72"/>
                <a:gd name="T16" fmla="*/ 0 h 50"/>
                <a:gd name="T17" fmla="*/ 72 w 72"/>
                <a:gd name="T18" fmla="*/ 50 h 50"/>
              </a:gdLst>
              <a:ahLst/>
              <a:cxnLst>
                <a:cxn ang="T10">
                  <a:pos x="T0" y="T1"/>
                </a:cxn>
                <a:cxn ang="T11">
                  <a:pos x="T2" y="T3"/>
                </a:cxn>
                <a:cxn ang="T12">
                  <a:pos x="T4" y="T5"/>
                </a:cxn>
                <a:cxn ang="T13">
                  <a:pos x="T6" y="T7"/>
                </a:cxn>
                <a:cxn ang="T14">
                  <a:pos x="T8" y="T9"/>
                </a:cxn>
              </a:cxnLst>
              <a:rect l="T15" t="T16" r="T17" b="T18"/>
              <a:pathLst>
                <a:path w="72" h="50">
                  <a:moveTo>
                    <a:pt x="60" y="14"/>
                  </a:moveTo>
                  <a:cubicBezTo>
                    <a:pt x="38" y="7"/>
                    <a:pt x="9" y="0"/>
                    <a:pt x="0" y="26"/>
                  </a:cubicBezTo>
                  <a:cubicBezTo>
                    <a:pt x="16" y="37"/>
                    <a:pt x="29" y="33"/>
                    <a:pt x="40" y="50"/>
                  </a:cubicBezTo>
                  <a:cubicBezTo>
                    <a:pt x="69" y="40"/>
                    <a:pt x="59" y="49"/>
                    <a:pt x="72" y="30"/>
                  </a:cubicBezTo>
                  <a:cubicBezTo>
                    <a:pt x="67" y="15"/>
                    <a:pt x="72" y="20"/>
                    <a:pt x="60" y="14"/>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33" name="Freeform 99"/>
            <p:cNvSpPr>
              <a:spLocks/>
            </p:cNvSpPr>
            <p:nvPr/>
          </p:nvSpPr>
          <p:spPr bwMode="auto">
            <a:xfrm>
              <a:off x="1361215" y="2017361"/>
              <a:ext cx="187325" cy="114960"/>
            </a:xfrm>
            <a:custGeom>
              <a:avLst/>
              <a:gdLst>
                <a:gd name="T0" fmla="*/ 56 w 118"/>
                <a:gd name="T1" fmla="*/ 0 h 77"/>
                <a:gd name="T2" fmla="*/ 88 w 118"/>
                <a:gd name="T3" fmla="*/ 24 h 77"/>
                <a:gd name="T4" fmla="*/ 64 w 118"/>
                <a:gd name="T5" fmla="*/ 52 h 77"/>
                <a:gd name="T6" fmla="*/ 0 w 118"/>
                <a:gd name="T7" fmla="*/ 48 h 77"/>
                <a:gd name="T8" fmla="*/ 32 w 118"/>
                <a:gd name="T9" fmla="*/ 24 h 77"/>
                <a:gd name="T10" fmla="*/ 56 w 118"/>
                <a:gd name="T11" fmla="*/ 0 h 77"/>
                <a:gd name="T12" fmla="*/ 0 60000 65536"/>
                <a:gd name="T13" fmla="*/ 0 60000 65536"/>
                <a:gd name="T14" fmla="*/ 0 60000 65536"/>
                <a:gd name="T15" fmla="*/ 0 60000 65536"/>
                <a:gd name="T16" fmla="*/ 0 60000 65536"/>
                <a:gd name="T17" fmla="*/ 0 60000 65536"/>
                <a:gd name="T18" fmla="*/ 0 w 118"/>
                <a:gd name="T19" fmla="*/ 0 h 77"/>
                <a:gd name="T20" fmla="*/ 118 w 118"/>
                <a:gd name="T21" fmla="*/ 77 h 77"/>
              </a:gdLst>
              <a:ahLst/>
              <a:cxnLst>
                <a:cxn ang="T12">
                  <a:pos x="T0" y="T1"/>
                </a:cxn>
                <a:cxn ang="T13">
                  <a:pos x="T2" y="T3"/>
                </a:cxn>
                <a:cxn ang="T14">
                  <a:pos x="T4" y="T5"/>
                </a:cxn>
                <a:cxn ang="T15">
                  <a:pos x="T6" y="T7"/>
                </a:cxn>
                <a:cxn ang="T16">
                  <a:pos x="T8" y="T9"/>
                </a:cxn>
                <a:cxn ang="T17">
                  <a:pos x="T10" y="T11"/>
                </a:cxn>
              </a:cxnLst>
              <a:rect l="T18" t="T19" r="T20" b="T21"/>
              <a:pathLst>
                <a:path w="118" h="77">
                  <a:moveTo>
                    <a:pt x="56" y="0"/>
                  </a:moveTo>
                  <a:cubicBezTo>
                    <a:pt x="62" y="18"/>
                    <a:pt x="70" y="19"/>
                    <a:pt x="88" y="24"/>
                  </a:cubicBezTo>
                  <a:cubicBezTo>
                    <a:pt x="118" y="44"/>
                    <a:pt x="80" y="47"/>
                    <a:pt x="64" y="52"/>
                  </a:cubicBezTo>
                  <a:cubicBezTo>
                    <a:pt x="48" y="76"/>
                    <a:pt x="10" y="77"/>
                    <a:pt x="0" y="48"/>
                  </a:cubicBezTo>
                  <a:cubicBezTo>
                    <a:pt x="9" y="34"/>
                    <a:pt x="16" y="29"/>
                    <a:pt x="32" y="24"/>
                  </a:cubicBezTo>
                  <a:cubicBezTo>
                    <a:pt x="41" y="11"/>
                    <a:pt x="50" y="12"/>
                    <a:pt x="56" y="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34" name="Freeform 100"/>
            <p:cNvSpPr>
              <a:spLocks/>
            </p:cNvSpPr>
            <p:nvPr/>
          </p:nvSpPr>
          <p:spPr bwMode="auto">
            <a:xfrm>
              <a:off x="1367565" y="1971079"/>
              <a:ext cx="793750" cy="362794"/>
            </a:xfrm>
            <a:custGeom>
              <a:avLst/>
              <a:gdLst>
                <a:gd name="T0" fmla="*/ 492 w 500"/>
                <a:gd name="T1" fmla="*/ 23 h 243"/>
                <a:gd name="T2" fmla="*/ 444 w 500"/>
                <a:gd name="T3" fmla="*/ 7 h 243"/>
                <a:gd name="T4" fmla="*/ 352 w 500"/>
                <a:gd name="T5" fmla="*/ 3 h 243"/>
                <a:gd name="T6" fmla="*/ 276 w 500"/>
                <a:gd name="T7" fmla="*/ 7 h 243"/>
                <a:gd name="T8" fmla="*/ 244 w 500"/>
                <a:gd name="T9" fmla="*/ 23 h 243"/>
                <a:gd name="T10" fmla="*/ 184 w 500"/>
                <a:gd name="T11" fmla="*/ 31 h 243"/>
                <a:gd name="T12" fmla="*/ 188 w 500"/>
                <a:gd name="T13" fmla="*/ 51 h 243"/>
                <a:gd name="T14" fmla="*/ 160 w 500"/>
                <a:gd name="T15" fmla="*/ 71 h 243"/>
                <a:gd name="T16" fmla="*/ 108 w 500"/>
                <a:gd name="T17" fmla="*/ 71 h 243"/>
                <a:gd name="T18" fmla="*/ 108 w 500"/>
                <a:gd name="T19" fmla="*/ 99 h 243"/>
                <a:gd name="T20" fmla="*/ 148 w 500"/>
                <a:gd name="T21" fmla="*/ 95 h 243"/>
                <a:gd name="T22" fmla="*/ 116 w 500"/>
                <a:gd name="T23" fmla="*/ 115 h 243"/>
                <a:gd name="T24" fmla="*/ 88 w 500"/>
                <a:gd name="T25" fmla="*/ 115 h 243"/>
                <a:gd name="T26" fmla="*/ 64 w 500"/>
                <a:gd name="T27" fmla="*/ 123 h 243"/>
                <a:gd name="T28" fmla="*/ 48 w 500"/>
                <a:gd name="T29" fmla="*/ 159 h 243"/>
                <a:gd name="T30" fmla="*/ 20 w 500"/>
                <a:gd name="T31" fmla="*/ 211 h 243"/>
                <a:gd name="T32" fmla="*/ 20 w 500"/>
                <a:gd name="T33" fmla="*/ 239 h 243"/>
                <a:gd name="T34" fmla="*/ 108 w 500"/>
                <a:gd name="T35" fmla="*/ 211 h 243"/>
                <a:gd name="T36" fmla="*/ 156 w 500"/>
                <a:gd name="T37" fmla="*/ 207 h 243"/>
                <a:gd name="T38" fmla="*/ 172 w 500"/>
                <a:gd name="T39" fmla="*/ 167 h 243"/>
                <a:gd name="T40" fmla="*/ 240 w 500"/>
                <a:gd name="T41" fmla="*/ 143 h 243"/>
                <a:gd name="T42" fmla="*/ 188 w 500"/>
                <a:gd name="T43" fmla="*/ 175 h 243"/>
                <a:gd name="T44" fmla="*/ 192 w 500"/>
                <a:gd name="T45" fmla="*/ 187 h 243"/>
                <a:gd name="T46" fmla="*/ 204 w 500"/>
                <a:gd name="T47" fmla="*/ 179 h 243"/>
                <a:gd name="T48" fmla="*/ 244 w 500"/>
                <a:gd name="T49" fmla="*/ 167 h 243"/>
                <a:gd name="T50" fmla="*/ 324 w 500"/>
                <a:gd name="T51" fmla="*/ 175 h 243"/>
                <a:gd name="T52" fmla="*/ 332 w 500"/>
                <a:gd name="T53" fmla="*/ 203 h 243"/>
                <a:gd name="T54" fmla="*/ 356 w 500"/>
                <a:gd name="T55" fmla="*/ 211 h 243"/>
                <a:gd name="T56" fmla="*/ 388 w 500"/>
                <a:gd name="T57" fmla="*/ 231 h 243"/>
                <a:gd name="T58" fmla="*/ 392 w 500"/>
                <a:gd name="T59" fmla="*/ 219 h 243"/>
                <a:gd name="T60" fmla="*/ 384 w 500"/>
                <a:gd name="T61" fmla="*/ 195 h 243"/>
                <a:gd name="T62" fmla="*/ 388 w 500"/>
                <a:gd name="T63" fmla="*/ 167 h 243"/>
                <a:gd name="T64" fmla="*/ 348 w 500"/>
                <a:gd name="T65" fmla="*/ 171 h 243"/>
                <a:gd name="T66" fmla="*/ 348 w 500"/>
                <a:gd name="T67" fmla="*/ 139 h 243"/>
                <a:gd name="T68" fmla="*/ 372 w 500"/>
                <a:gd name="T69" fmla="*/ 123 h 243"/>
                <a:gd name="T70" fmla="*/ 384 w 500"/>
                <a:gd name="T71" fmla="*/ 115 h 243"/>
                <a:gd name="T72" fmla="*/ 476 w 500"/>
                <a:gd name="T73" fmla="*/ 59 h 243"/>
                <a:gd name="T74" fmla="*/ 492 w 500"/>
                <a:gd name="T75" fmla="*/ 35 h 243"/>
                <a:gd name="T76" fmla="*/ 500 w 500"/>
                <a:gd name="T77" fmla="*/ 23 h 243"/>
                <a:gd name="T78" fmla="*/ 492 w 500"/>
                <a:gd name="T79" fmla="*/ 23 h 24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00"/>
                <a:gd name="T121" fmla="*/ 0 h 243"/>
                <a:gd name="T122" fmla="*/ 500 w 500"/>
                <a:gd name="T123" fmla="*/ 243 h 24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00" h="243">
                  <a:moveTo>
                    <a:pt x="492" y="23"/>
                  </a:moveTo>
                  <a:cubicBezTo>
                    <a:pt x="477" y="13"/>
                    <a:pt x="461" y="13"/>
                    <a:pt x="444" y="7"/>
                  </a:cubicBezTo>
                  <a:cubicBezTo>
                    <a:pt x="412" y="10"/>
                    <a:pt x="383" y="13"/>
                    <a:pt x="352" y="3"/>
                  </a:cubicBezTo>
                  <a:cubicBezTo>
                    <a:pt x="318" y="8"/>
                    <a:pt x="312" y="11"/>
                    <a:pt x="276" y="7"/>
                  </a:cubicBezTo>
                  <a:cubicBezTo>
                    <a:pt x="207" y="17"/>
                    <a:pt x="267" y="0"/>
                    <a:pt x="244" y="23"/>
                  </a:cubicBezTo>
                  <a:cubicBezTo>
                    <a:pt x="230" y="37"/>
                    <a:pt x="204" y="29"/>
                    <a:pt x="184" y="31"/>
                  </a:cubicBezTo>
                  <a:cubicBezTo>
                    <a:pt x="169" y="54"/>
                    <a:pt x="177" y="33"/>
                    <a:pt x="188" y="51"/>
                  </a:cubicBezTo>
                  <a:cubicBezTo>
                    <a:pt x="211" y="88"/>
                    <a:pt x="188" y="74"/>
                    <a:pt x="160" y="71"/>
                  </a:cubicBezTo>
                  <a:cubicBezTo>
                    <a:pt x="146" y="50"/>
                    <a:pt x="127" y="58"/>
                    <a:pt x="108" y="71"/>
                  </a:cubicBezTo>
                  <a:cubicBezTo>
                    <a:pt x="99" y="85"/>
                    <a:pt x="88" y="92"/>
                    <a:pt x="108" y="99"/>
                  </a:cubicBezTo>
                  <a:cubicBezTo>
                    <a:pt x="124" y="95"/>
                    <a:pt x="132" y="90"/>
                    <a:pt x="148" y="95"/>
                  </a:cubicBezTo>
                  <a:cubicBezTo>
                    <a:pt x="165" y="120"/>
                    <a:pt x="135" y="109"/>
                    <a:pt x="116" y="115"/>
                  </a:cubicBezTo>
                  <a:cubicBezTo>
                    <a:pt x="100" y="110"/>
                    <a:pt x="107" y="109"/>
                    <a:pt x="88" y="115"/>
                  </a:cubicBezTo>
                  <a:cubicBezTo>
                    <a:pt x="80" y="117"/>
                    <a:pt x="64" y="123"/>
                    <a:pt x="64" y="123"/>
                  </a:cubicBezTo>
                  <a:cubicBezTo>
                    <a:pt x="57" y="134"/>
                    <a:pt x="48" y="159"/>
                    <a:pt x="48" y="159"/>
                  </a:cubicBezTo>
                  <a:cubicBezTo>
                    <a:pt x="77" y="178"/>
                    <a:pt x="38" y="199"/>
                    <a:pt x="20" y="211"/>
                  </a:cubicBezTo>
                  <a:cubicBezTo>
                    <a:pt x="11" y="225"/>
                    <a:pt x="0" y="232"/>
                    <a:pt x="20" y="239"/>
                  </a:cubicBezTo>
                  <a:cubicBezTo>
                    <a:pt x="52" y="234"/>
                    <a:pt x="77" y="219"/>
                    <a:pt x="108" y="211"/>
                  </a:cubicBezTo>
                  <a:cubicBezTo>
                    <a:pt x="134" y="220"/>
                    <a:pt x="134" y="222"/>
                    <a:pt x="156" y="207"/>
                  </a:cubicBezTo>
                  <a:cubicBezTo>
                    <a:pt x="164" y="195"/>
                    <a:pt x="164" y="178"/>
                    <a:pt x="172" y="167"/>
                  </a:cubicBezTo>
                  <a:cubicBezTo>
                    <a:pt x="183" y="151"/>
                    <a:pt x="221" y="147"/>
                    <a:pt x="240" y="143"/>
                  </a:cubicBezTo>
                  <a:cubicBezTo>
                    <a:pt x="233" y="164"/>
                    <a:pt x="206" y="163"/>
                    <a:pt x="188" y="175"/>
                  </a:cubicBezTo>
                  <a:cubicBezTo>
                    <a:pt x="189" y="179"/>
                    <a:pt x="188" y="186"/>
                    <a:pt x="192" y="187"/>
                  </a:cubicBezTo>
                  <a:cubicBezTo>
                    <a:pt x="197" y="188"/>
                    <a:pt x="200" y="181"/>
                    <a:pt x="204" y="179"/>
                  </a:cubicBezTo>
                  <a:cubicBezTo>
                    <a:pt x="217" y="173"/>
                    <a:pt x="231" y="170"/>
                    <a:pt x="244" y="167"/>
                  </a:cubicBezTo>
                  <a:cubicBezTo>
                    <a:pt x="271" y="169"/>
                    <a:pt x="303" y="158"/>
                    <a:pt x="324" y="175"/>
                  </a:cubicBezTo>
                  <a:cubicBezTo>
                    <a:pt x="332" y="181"/>
                    <a:pt x="325" y="197"/>
                    <a:pt x="332" y="203"/>
                  </a:cubicBezTo>
                  <a:cubicBezTo>
                    <a:pt x="338" y="208"/>
                    <a:pt x="356" y="211"/>
                    <a:pt x="356" y="211"/>
                  </a:cubicBezTo>
                  <a:cubicBezTo>
                    <a:pt x="367" y="243"/>
                    <a:pt x="356" y="236"/>
                    <a:pt x="388" y="231"/>
                  </a:cubicBezTo>
                  <a:cubicBezTo>
                    <a:pt x="389" y="227"/>
                    <a:pt x="392" y="223"/>
                    <a:pt x="392" y="219"/>
                  </a:cubicBezTo>
                  <a:cubicBezTo>
                    <a:pt x="391" y="211"/>
                    <a:pt x="384" y="195"/>
                    <a:pt x="384" y="195"/>
                  </a:cubicBezTo>
                  <a:cubicBezTo>
                    <a:pt x="385" y="186"/>
                    <a:pt x="391" y="176"/>
                    <a:pt x="388" y="167"/>
                  </a:cubicBezTo>
                  <a:cubicBezTo>
                    <a:pt x="383" y="154"/>
                    <a:pt x="348" y="171"/>
                    <a:pt x="348" y="171"/>
                  </a:cubicBezTo>
                  <a:cubicBezTo>
                    <a:pt x="344" y="160"/>
                    <a:pt x="339" y="151"/>
                    <a:pt x="348" y="139"/>
                  </a:cubicBezTo>
                  <a:cubicBezTo>
                    <a:pt x="354" y="131"/>
                    <a:pt x="364" y="128"/>
                    <a:pt x="372" y="123"/>
                  </a:cubicBezTo>
                  <a:cubicBezTo>
                    <a:pt x="376" y="120"/>
                    <a:pt x="384" y="115"/>
                    <a:pt x="384" y="115"/>
                  </a:cubicBezTo>
                  <a:cubicBezTo>
                    <a:pt x="407" y="80"/>
                    <a:pt x="444" y="80"/>
                    <a:pt x="476" y="59"/>
                  </a:cubicBezTo>
                  <a:cubicBezTo>
                    <a:pt x="481" y="51"/>
                    <a:pt x="487" y="43"/>
                    <a:pt x="492" y="35"/>
                  </a:cubicBezTo>
                  <a:cubicBezTo>
                    <a:pt x="495" y="31"/>
                    <a:pt x="500" y="23"/>
                    <a:pt x="500" y="23"/>
                  </a:cubicBezTo>
                  <a:cubicBezTo>
                    <a:pt x="486" y="18"/>
                    <a:pt x="485" y="16"/>
                    <a:pt x="492" y="23"/>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35" name="Freeform 101"/>
            <p:cNvSpPr>
              <a:spLocks/>
            </p:cNvSpPr>
            <p:nvPr/>
          </p:nvSpPr>
          <p:spPr bwMode="auto">
            <a:xfrm>
              <a:off x="1246915" y="2290577"/>
              <a:ext cx="134938" cy="76142"/>
            </a:xfrm>
            <a:custGeom>
              <a:avLst/>
              <a:gdLst>
                <a:gd name="T0" fmla="*/ 72 w 85"/>
                <a:gd name="T1" fmla="*/ 9 h 51"/>
                <a:gd name="T2" fmla="*/ 0 w 85"/>
                <a:gd name="T3" fmla="*/ 29 h 51"/>
                <a:gd name="T4" fmla="*/ 56 w 85"/>
                <a:gd name="T5" fmla="*/ 37 h 51"/>
                <a:gd name="T6" fmla="*/ 60 w 85"/>
                <a:gd name="T7" fmla="*/ 25 h 51"/>
                <a:gd name="T8" fmla="*/ 72 w 85"/>
                <a:gd name="T9" fmla="*/ 21 h 51"/>
                <a:gd name="T10" fmla="*/ 72 w 85"/>
                <a:gd name="T11" fmla="*/ 9 h 51"/>
                <a:gd name="T12" fmla="*/ 0 60000 65536"/>
                <a:gd name="T13" fmla="*/ 0 60000 65536"/>
                <a:gd name="T14" fmla="*/ 0 60000 65536"/>
                <a:gd name="T15" fmla="*/ 0 60000 65536"/>
                <a:gd name="T16" fmla="*/ 0 60000 65536"/>
                <a:gd name="T17" fmla="*/ 0 60000 65536"/>
                <a:gd name="T18" fmla="*/ 0 w 85"/>
                <a:gd name="T19" fmla="*/ 0 h 51"/>
                <a:gd name="T20" fmla="*/ 85 w 85"/>
                <a:gd name="T21" fmla="*/ 51 h 51"/>
              </a:gdLst>
              <a:ahLst/>
              <a:cxnLst>
                <a:cxn ang="T12">
                  <a:pos x="T0" y="T1"/>
                </a:cxn>
                <a:cxn ang="T13">
                  <a:pos x="T2" y="T3"/>
                </a:cxn>
                <a:cxn ang="T14">
                  <a:pos x="T4" y="T5"/>
                </a:cxn>
                <a:cxn ang="T15">
                  <a:pos x="T6" y="T7"/>
                </a:cxn>
                <a:cxn ang="T16">
                  <a:pos x="T8" y="T9"/>
                </a:cxn>
                <a:cxn ang="T17">
                  <a:pos x="T10" y="T11"/>
                </a:cxn>
              </a:cxnLst>
              <a:rect l="T18" t="T19" r="T20" b="T21"/>
              <a:pathLst>
                <a:path w="85" h="51">
                  <a:moveTo>
                    <a:pt x="72" y="9"/>
                  </a:moveTo>
                  <a:cubicBezTo>
                    <a:pt x="46" y="0"/>
                    <a:pt x="21" y="15"/>
                    <a:pt x="0" y="29"/>
                  </a:cubicBezTo>
                  <a:cubicBezTo>
                    <a:pt x="19" y="48"/>
                    <a:pt x="15" y="51"/>
                    <a:pt x="56" y="37"/>
                  </a:cubicBezTo>
                  <a:cubicBezTo>
                    <a:pt x="60" y="36"/>
                    <a:pt x="57" y="28"/>
                    <a:pt x="60" y="25"/>
                  </a:cubicBezTo>
                  <a:cubicBezTo>
                    <a:pt x="63" y="22"/>
                    <a:pt x="68" y="22"/>
                    <a:pt x="72" y="21"/>
                  </a:cubicBezTo>
                  <a:cubicBezTo>
                    <a:pt x="81" y="7"/>
                    <a:pt x="85" y="9"/>
                    <a:pt x="72" y="9"/>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36" name="Freeform 102"/>
            <p:cNvSpPr>
              <a:spLocks/>
            </p:cNvSpPr>
            <p:nvPr/>
          </p:nvSpPr>
          <p:spPr bwMode="auto">
            <a:xfrm>
              <a:off x="1170715" y="2327901"/>
              <a:ext cx="63500" cy="56733"/>
            </a:xfrm>
            <a:custGeom>
              <a:avLst/>
              <a:gdLst>
                <a:gd name="T0" fmla="*/ 40 w 40"/>
                <a:gd name="T1" fmla="*/ 0 h 38"/>
                <a:gd name="T2" fmla="*/ 0 w 40"/>
                <a:gd name="T3" fmla="*/ 20 h 38"/>
                <a:gd name="T4" fmla="*/ 4 w 40"/>
                <a:gd name="T5" fmla="*/ 32 h 38"/>
                <a:gd name="T6" fmla="*/ 40 w 40"/>
                <a:gd name="T7" fmla="*/ 0 h 38"/>
                <a:gd name="T8" fmla="*/ 0 60000 65536"/>
                <a:gd name="T9" fmla="*/ 0 60000 65536"/>
                <a:gd name="T10" fmla="*/ 0 60000 65536"/>
                <a:gd name="T11" fmla="*/ 0 60000 65536"/>
                <a:gd name="T12" fmla="*/ 0 w 40"/>
                <a:gd name="T13" fmla="*/ 0 h 38"/>
                <a:gd name="T14" fmla="*/ 40 w 40"/>
                <a:gd name="T15" fmla="*/ 38 h 38"/>
              </a:gdLst>
              <a:ahLst/>
              <a:cxnLst>
                <a:cxn ang="T8">
                  <a:pos x="T0" y="T1"/>
                </a:cxn>
                <a:cxn ang="T9">
                  <a:pos x="T2" y="T3"/>
                </a:cxn>
                <a:cxn ang="T10">
                  <a:pos x="T4" y="T5"/>
                </a:cxn>
                <a:cxn ang="T11">
                  <a:pos x="T6" y="T7"/>
                </a:cxn>
              </a:cxnLst>
              <a:rect l="T12" t="T13" r="T14" b="T15"/>
              <a:pathLst>
                <a:path w="40" h="38">
                  <a:moveTo>
                    <a:pt x="40" y="0"/>
                  </a:moveTo>
                  <a:cubicBezTo>
                    <a:pt x="19" y="3"/>
                    <a:pt x="7" y="0"/>
                    <a:pt x="0" y="20"/>
                  </a:cubicBezTo>
                  <a:cubicBezTo>
                    <a:pt x="1" y="24"/>
                    <a:pt x="0" y="30"/>
                    <a:pt x="4" y="32"/>
                  </a:cubicBezTo>
                  <a:cubicBezTo>
                    <a:pt x="16" y="38"/>
                    <a:pt x="40" y="17"/>
                    <a:pt x="40" y="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37" name="Freeform 103"/>
            <p:cNvSpPr>
              <a:spLocks/>
            </p:cNvSpPr>
            <p:nvPr/>
          </p:nvSpPr>
          <p:spPr bwMode="auto">
            <a:xfrm>
              <a:off x="954815" y="2327901"/>
              <a:ext cx="158750" cy="65691"/>
            </a:xfrm>
            <a:custGeom>
              <a:avLst/>
              <a:gdLst>
                <a:gd name="T0" fmla="*/ 100 w 100"/>
                <a:gd name="T1" fmla="*/ 28 h 44"/>
                <a:gd name="T2" fmla="*/ 68 w 100"/>
                <a:gd name="T3" fmla="*/ 0 h 44"/>
                <a:gd name="T4" fmla="*/ 0 w 100"/>
                <a:gd name="T5" fmla="*/ 16 h 44"/>
                <a:gd name="T6" fmla="*/ 44 w 100"/>
                <a:gd name="T7" fmla="*/ 36 h 44"/>
                <a:gd name="T8" fmla="*/ 100 w 100"/>
                <a:gd name="T9" fmla="*/ 28 h 44"/>
                <a:gd name="T10" fmla="*/ 0 60000 65536"/>
                <a:gd name="T11" fmla="*/ 0 60000 65536"/>
                <a:gd name="T12" fmla="*/ 0 60000 65536"/>
                <a:gd name="T13" fmla="*/ 0 60000 65536"/>
                <a:gd name="T14" fmla="*/ 0 60000 65536"/>
                <a:gd name="T15" fmla="*/ 0 w 100"/>
                <a:gd name="T16" fmla="*/ 0 h 44"/>
                <a:gd name="T17" fmla="*/ 100 w 100"/>
                <a:gd name="T18" fmla="*/ 44 h 44"/>
              </a:gdLst>
              <a:ahLst/>
              <a:cxnLst>
                <a:cxn ang="T10">
                  <a:pos x="T0" y="T1"/>
                </a:cxn>
                <a:cxn ang="T11">
                  <a:pos x="T2" y="T3"/>
                </a:cxn>
                <a:cxn ang="T12">
                  <a:pos x="T4" y="T5"/>
                </a:cxn>
                <a:cxn ang="T13">
                  <a:pos x="T6" y="T7"/>
                </a:cxn>
                <a:cxn ang="T14">
                  <a:pos x="T8" y="T9"/>
                </a:cxn>
              </a:cxnLst>
              <a:rect l="T15" t="T16" r="T17" b="T18"/>
              <a:pathLst>
                <a:path w="100" h="44">
                  <a:moveTo>
                    <a:pt x="100" y="28"/>
                  </a:moveTo>
                  <a:cubicBezTo>
                    <a:pt x="92" y="16"/>
                    <a:pt x="68" y="0"/>
                    <a:pt x="68" y="0"/>
                  </a:cubicBezTo>
                  <a:cubicBezTo>
                    <a:pt x="45" y="4"/>
                    <a:pt x="23" y="11"/>
                    <a:pt x="0" y="16"/>
                  </a:cubicBezTo>
                  <a:cubicBezTo>
                    <a:pt x="7" y="44"/>
                    <a:pt x="15" y="40"/>
                    <a:pt x="44" y="36"/>
                  </a:cubicBezTo>
                  <a:cubicBezTo>
                    <a:pt x="62" y="30"/>
                    <a:pt x="81" y="28"/>
                    <a:pt x="100" y="28"/>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38" name="Freeform 104"/>
            <p:cNvSpPr>
              <a:spLocks/>
            </p:cNvSpPr>
            <p:nvPr/>
          </p:nvSpPr>
          <p:spPr bwMode="auto">
            <a:xfrm>
              <a:off x="1886678" y="2324915"/>
              <a:ext cx="61913" cy="86593"/>
            </a:xfrm>
            <a:custGeom>
              <a:avLst/>
              <a:gdLst>
                <a:gd name="T0" fmla="*/ 25 w 39"/>
                <a:gd name="T1" fmla="*/ 2 h 58"/>
                <a:gd name="T2" fmla="*/ 1 w 39"/>
                <a:gd name="T3" fmla="*/ 6 h 58"/>
                <a:gd name="T4" fmla="*/ 13 w 39"/>
                <a:gd name="T5" fmla="*/ 54 h 58"/>
                <a:gd name="T6" fmla="*/ 29 w 39"/>
                <a:gd name="T7" fmla="*/ 58 h 58"/>
                <a:gd name="T8" fmla="*/ 25 w 39"/>
                <a:gd name="T9" fmla="*/ 2 h 58"/>
                <a:gd name="T10" fmla="*/ 0 60000 65536"/>
                <a:gd name="T11" fmla="*/ 0 60000 65536"/>
                <a:gd name="T12" fmla="*/ 0 60000 65536"/>
                <a:gd name="T13" fmla="*/ 0 60000 65536"/>
                <a:gd name="T14" fmla="*/ 0 60000 65536"/>
                <a:gd name="T15" fmla="*/ 0 w 39"/>
                <a:gd name="T16" fmla="*/ 0 h 58"/>
                <a:gd name="T17" fmla="*/ 39 w 39"/>
                <a:gd name="T18" fmla="*/ 58 h 58"/>
              </a:gdLst>
              <a:ahLst/>
              <a:cxnLst>
                <a:cxn ang="T10">
                  <a:pos x="T0" y="T1"/>
                </a:cxn>
                <a:cxn ang="T11">
                  <a:pos x="T2" y="T3"/>
                </a:cxn>
                <a:cxn ang="T12">
                  <a:pos x="T4" y="T5"/>
                </a:cxn>
                <a:cxn ang="T13">
                  <a:pos x="T6" y="T7"/>
                </a:cxn>
                <a:cxn ang="T14">
                  <a:pos x="T8" y="T9"/>
                </a:cxn>
              </a:cxnLst>
              <a:rect l="T15" t="T16" r="T17" b="T18"/>
              <a:pathLst>
                <a:path w="39" h="58">
                  <a:moveTo>
                    <a:pt x="25" y="2"/>
                  </a:moveTo>
                  <a:cubicBezTo>
                    <a:pt x="17" y="3"/>
                    <a:pt x="6" y="0"/>
                    <a:pt x="1" y="6"/>
                  </a:cubicBezTo>
                  <a:cubicBezTo>
                    <a:pt x="0" y="8"/>
                    <a:pt x="10" y="51"/>
                    <a:pt x="13" y="54"/>
                  </a:cubicBezTo>
                  <a:cubicBezTo>
                    <a:pt x="17" y="58"/>
                    <a:pt x="24" y="57"/>
                    <a:pt x="29" y="58"/>
                  </a:cubicBezTo>
                  <a:cubicBezTo>
                    <a:pt x="32" y="41"/>
                    <a:pt x="39" y="16"/>
                    <a:pt x="25" y="2"/>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39" name="Freeform 105"/>
            <p:cNvSpPr>
              <a:spLocks/>
            </p:cNvSpPr>
            <p:nvPr/>
          </p:nvSpPr>
          <p:spPr bwMode="auto">
            <a:xfrm>
              <a:off x="1904140" y="1983023"/>
              <a:ext cx="1584325" cy="601671"/>
            </a:xfrm>
            <a:custGeom>
              <a:avLst/>
              <a:gdLst>
                <a:gd name="T0" fmla="*/ 38 w 998"/>
                <a:gd name="T1" fmla="*/ 295 h 403"/>
                <a:gd name="T2" fmla="*/ 54 w 998"/>
                <a:gd name="T3" fmla="*/ 219 h 403"/>
                <a:gd name="T4" fmla="*/ 54 w 998"/>
                <a:gd name="T5" fmla="*/ 167 h 403"/>
                <a:gd name="T6" fmla="*/ 10 w 998"/>
                <a:gd name="T7" fmla="*/ 127 h 403"/>
                <a:gd name="T8" fmla="*/ 46 w 998"/>
                <a:gd name="T9" fmla="*/ 107 h 403"/>
                <a:gd name="T10" fmla="*/ 114 w 998"/>
                <a:gd name="T11" fmla="*/ 63 h 403"/>
                <a:gd name="T12" fmla="*/ 230 w 998"/>
                <a:gd name="T13" fmla="*/ 15 h 403"/>
                <a:gd name="T14" fmla="*/ 358 w 998"/>
                <a:gd name="T15" fmla="*/ 31 h 403"/>
                <a:gd name="T16" fmla="*/ 290 w 998"/>
                <a:gd name="T17" fmla="*/ 55 h 403"/>
                <a:gd name="T18" fmla="*/ 354 w 998"/>
                <a:gd name="T19" fmla="*/ 67 h 403"/>
                <a:gd name="T20" fmla="*/ 398 w 998"/>
                <a:gd name="T21" fmla="*/ 55 h 403"/>
                <a:gd name="T22" fmla="*/ 434 w 998"/>
                <a:gd name="T23" fmla="*/ 55 h 403"/>
                <a:gd name="T24" fmla="*/ 510 w 998"/>
                <a:gd name="T25" fmla="*/ 47 h 403"/>
                <a:gd name="T26" fmla="*/ 650 w 998"/>
                <a:gd name="T27" fmla="*/ 43 h 403"/>
                <a:gd name="T28" fmla="*/ 710 w 998"/>
                <a:gd name="T29" fmla="*/ 59 h 403"/>
                <a:gd name="T30" fmla="*/ 666 w 998"/>
                <a:gd name="T31" fmla="*/ 95 h 403"/>
                <a:gd name="T32" fmla="*/ 566 w 998"/>
                <a:gd name="T33" fmla="*/ 131 h 403"/>
                <a:gd name="T34" fmla="*/ 578 w 998"/>
                <a:gd name="T35" fmla="*/ 191 h 403"/>
                <a:gd name="T36" fmla="*/ 642 w 998"/>
                <a:gd name="T37" fmla="*/ 255 h 403"/>
                <a:gd name="T38" fmla="*/ 666 w 998"/>
                <a:gd name="T39" fmla="*/ 259 h 403"/>
                <a:gd name="T40" fmla="*/ 690 w 998"/>
                <a:gd name="T41" fmla="*/ 231 h 403"/>
                <a:gd name="T42" fmla="*/ 802 w 998"/>
                <a:gd name="T43" fmla="*/ 123 h 403"/>
                <a:gd name="T44" fmla="*/ 854 w 998"/>
                <a:gd name="T45" fmla="*/ 175 h 403"/>
                <a:gd name="T46" fmla="*/ 926 w 998"/>
                <a:gd name="T47" fmla="*/ 183 h 403"/>
                <a:gd name="T48" fmla="*/ 954 w 998"/>
                <a:gd name="T49" fmla="*/ 247 h 403"/>
                <a:gd name="T50" fmla="*/ 934 w 998"/>
                <a:gd name="T51" fmla="*/ 295 h 403"/>
                <a:gd name="T52" fmla="*/ 802 w 998"/>
                <a:gd name="T53" fmla="*/ 315 h 403"/>
                <a:gd name="T54" fmla="*/ 758 w 998"/>
                <a:gd name="T55" fmla="*/ 339 h 403"/>
                <a:gd name="T56" fmla="*/ 798 w 998"/>
                <a:gd name="T57" fmla="*/ 331 h 403"/>
                <a:gd name="T58" fmla="*/ 842 w 998"/>
                <a:gd name="T59" fmla="*/ 375 h 403"/>
                <a:gd name="T60" fmla="*/ 790 w 998"/>
                <a:gd name="T61" fmla="*/ 383 h 403"/>
                <a:gd name="T62" fmla="*/ 658 w 998"/>
                <a:gd name="T63" fmla="*/ 391 h 403"/>
                <a:gd name="T64" fmla="*/ 602 w 998"/>
                <a:gd name="T65" fmla="*/ 399 h 403"/>
                <a:gd name="T66" fmla="*/ 574 w 998"/>
                <a:gd name="T67" fmla="*/ 355 h 403"/>
                <a:gd name="T68" fmla="*/ 506 w 998"/>
                <a:gd name="T69" fmla="*/ 327 h 403"/>
                <a:gd name="T70" fmla="*/ 186 w 998"/>
                <a:gd name="T71" fmla="*/ 327 h 403"/>
                <a:gd name="T72" fmla="*/ 90 w 998"/>
                <a:gd name="T73" fmla="*/ 319 h 40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98"/>
                <a:gd name="T112" fmla="*/ 0 h 403"/>
                <a:gd name="T113" fmla="*/ 998 w 998"/>
                <a:gd name="T114" fmla="*/ 403 h 40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98" h="403">
                  <a:moveTo>
                    <a:pt x="74" y="335"/>
                  </a:moveTo>
                  <a:cubicBezTo>
                    <a:pt x="69" y="296"/>
                    <a:pt x="72" y="302"/>
                    <a:pt x="38" y="295"/>
                  </a:cubicBezTo>
                  <a:cubicBezTo>
                    <a:pt x="11" y="277"/>
                    <a:pt x="43" y="273"/>
                    <a:pt x="58" y="263"/>
                  </a:cubicBezTo>
                  <a:cubicBezTo>
                    <a:pt x="63" y="247"/>
                    <a:pt x="59" y="235"/>
                    <a:pt x="54" y="219"/>
                  </a:cubicBezTo>
                  <a:cubicBezTo>
                    <a:pt x="75" y="187"/>
                    <a:pt x="55" y="226"/>
                    <a:pt x="50" y="199"/>
                  </a:cubicBezTo>
                  <a:cubicBezTo>
                    <a:pt x="48" y="188"/>
                    <a:pt x="53" y="178"/>
                    <a:pt x="54" y="167"/>
                  </a:cubicBezTo>
                  <a:cubicBezTo>
                    <a:pt x="47" y="145"/>
                    <a:pt x="36" y="151"/>
                    <a:pt x="14" y="155"/>
                  </a:cubicBezTo>
                  <a:cubicBezTo>
                    <a:pt x="7" y="145"/>
                    <a:pt x="0" y="140"/>
                    <a:pt x="10" y="127"/>
                  </a:cubicBezTo>
                  <a:cubicBezTo>
                    <a:pt x="13" y="124"/>
                    <a:pt x="18" y="125"/>
                    <a:pt x="22" y="123"/>
                  </a:cubicBezTo>
                  <a:cubicBezTo>
                    <a:pt x="30" y="118"/>
                    <a:pt x="46" y="107"/>
                    <a:pt x="46" y="107"/>
                  </a:cubicBezTo>
                  <a:cubicBezTo>
                    <a:pt x="57" y="90"/>
                    <a:pt x="73" y="88"/>
                    <a:pt x="90" y="79"/>
                  </a:cubicBezTo>
                  <a:cubicBezTo>
                    <a:pt x="98" y="74"/>
                    <a:pt x="106" y="68"/>
                    <a:pt x="114" y="63"/>
                  </a:cubicBezTo>
                  <a:cubicBezTo>
                    <a:pt x="118" y="60"/>
                    <a:pt x="126" y="55"/>
                    <a:pt x="126" y="55"/>
                  </a:cubicBezTo>
                  <a:cubicBezTo>
                    <a:pt x="154" y="14"/>
                    <a:pt x="184" y="18"/>
                    <a:pt x="230" y="15"/>
                  </a:cubicBezTo>
                  <a:cubicBezTo>
                    <a:pt x="276" y="0"/>
                    <a:pt x="246" y="7"/>
                    <a:pt x="322" y="11"/>
                  </a:cubicBezTo>
                  <a:cubicBezTo>
                    <a:pt x="333" y="27"/>
                    <a:pt x="340" y="26"/>
                    <a:pt x="358" y="31"/>
                  </a:cubicBezTo>
                  <a:cubicBezTo>
                    <a:pt x="361" y="35"/>
                    <a:pt x="369" y="39"/>
                    <a:pt x="366" y="43"/>
                  </a:cubicBezTo>
                  <a:cubicBezTo>
                    <a:pt x="358" y="53"/>
                    <a:pt x="300" y="54"/>
                    <a:pt x="290" y="55"/>
                  </a:cubicBezTo>
                  <a:cubicBezTo>
                    <a:pt x="274" y="66"/>
                    <a:pt x="268" y="71"/>
                    <a:pt x="286" y="83"/>
                  </a:cubicBezTo>
                  <a:cubicBezTo>
                    <a:pt x="313" y="78"/>
                    <a:pt x="323" y="70"/>
                    <a:pt x="354" y="67"/>
                  </a:cubicBezTo>
                  <a:cubicBezTo>
                    <a:pt x="360" y="49"/>
                    <a:pt x="358" y="38"/>
                    <a:pt x="374" y="27"/>
                  </a:cubicBezTo>
                  <a:cubicBezTo>
                    <a:pt x="399" y="31"/>
                    <a:pt x="406" y="31"/>
                    <a:pt x="398" y="55"/>
                  </a:cubicBezTo>
                  <a:cubicBezTo>
                    <a:pt x="402" y="58"/>
                    <a:pt x="405" y="63"/>
                    <a:pt x="410" y="63"/>
                  </a:cubicBezTo>
                  <a:cubicBezTo>
                    <a:pt x="418" y="63"/>
                    <a:pt x="434" y="55"/>
                    <a:pt x="434" y="55"/>
                  </a:cubicBezTo>
                  <a:cubicBezTo>
                    <a:pt x="447" y="57"/>
                    <a:pt x="460" y="63"/>
                    <a:pt x="474" y="63"/>
                  </a:cubicBezTo>
                  <a:cubicBezTo>
                    <a:pt x="486" y="63"/>
                    <a:pt x="499" y="51"/>
                    <a:pt x="510" y="47"/>
                  </a:cubicBezTo>
                  <a:cubicBezTo>
                    <a:pt x="544" y="51"/>
                    <a:pt x="553" y="57"/>
                    <a:pt x="582" y="67"/>
                  </a:cubicBezTo>
                  <a:cubicBezTo>
                    <a:pt x="619" y="62"/>
                    <a:pt x="621" y="53"/>
                    <a:pt x="650" y="43"/>
                  </a:cubicBezTo>
                  <a:cubicBezTo>
                    <a:pt x="657" y="21"/>
                    <a:pt x="654" y="10"/>
                    <a:pt x="674" y="3"/>
                  </a:cubicBezTo>
                  <a:cubicBezTo>
                    <a:pt x="714" y="11"/>
                    <a:pt x="690" y="28"/>
                    <a:pt x="710" y="59"/>
                  </a:cubicBezTo>
                  <a:cubicBezTo>
                    <a:pt x="699" y="91"/>
                    <a:pt x="718" y="46"/>
                    <a:pt x="670" y="75"/>
                  </a:cubicBezTo>
                  <a:cubicBezTo>
                    <a:pt x="664" y="78"/>
                    <a:pt x="672" y="92"/>
                    <a:pt x="666" y="95"/>
                  </a:cubicBezTo>
                  <a:cubicBezTo>
                    <a:pt x="651" y="102"/>
                    <a:pt x="634" y="98"/>
                    <a:pt x="618" y="99"/>
                  </a:cubicBezTo>
                  <a:cubicBezTo>
                    <a:pt x="611" y="120"/>
                    <a:pt x="584" y="119"/>
                    <a:pt x="566" y="131"/>
                  </a:cubicBezTo>
                  <a:cubicBezTo>
                    <a:pt x="548" y="159"/>
                    <a:pt x="553" y="146"/>
                    <a:pt x="546" y="167"/>
                  </a:cubicBezTo>
                  <a:cubicBezTo>
                    <a:pt x="555" y="181"/>
                    <a:pt x="562" y="186"/>
                    <a:pt x="578" y="191"/>
                  </a:cubicBezTo>
                  <a:cubicBezTo>
                    <a:pt x="603" y="229"/>
                    <a:pt x="600" y="223"/>
                    <a:pt x="654" y="227"/>
                  </a:cubicBezTo>
                  <a:cubicBezTo>
                    <a:pt x="669" y="249"/>
                    <a:pt x="656" y="234"/>
                    <a:pt x="642" y="255"/>
                  </a:cubicBezTo>
                  <a:cubicBezTo>
                    <a:pt x="643" y="260"/>
                    <a:pt x="644" y="266"/>
                    <a:pt x="646" y="271"/>
                  </a:cubicBezTo>
                  <a:cubicBezTo>
                    <a:pt x="659" y="301"/>
                    <a:pt x="659" y="266"/>
                    <a:pt x="666" y="259"/>
                  </a:cubicBezTo>
                  <a:cubicBezTo>
                    <a:pt x="669" y="256"/>
                    <a:pt x="674" y="256"/>
                    <a:pt x="678" y="255"/>
                  </a:cubicBezTo>
                  <a:cubicBezTo>
                    <a:pt x="683" y="248"/>
                    <a:pt x="683" y="236"/>
                    <a:pt x="690" y="231"/>
                  </a:cubicBezTo>
                  <a:cubicBezTo>
                    <a:pt x="697" y="226"/>
                    <a:pt x="729" y="214"/>
                    <a:pt x="738" y="211"/>
                  </a:cubicBezTo>
                  <a:cubicBezTo>
                    <a:pt x="754" y="164"/>
                    <a:pt x="751" y="140"/>
                    <a:pt x="802" y="123"/>
                  </a:cubicBezTo>
                  <a:cubicBezTo>
                    <a:pt x="820" y="127"/>
                    <a:pt x="829" y="133"/>
                    <a:pt x="846" y="139"/>
                  </a:cubicBezTo>
                  <a:cubicBezTo>
                    <a:pt x="857" y="155"/>
                    <a:pt x="848" y="158"/>
                    <a:pt x="854" y="175"/>
                  </a:cubicBezTo>
                  <a:cubicBezTo>
                    <a:pt x="897" y="168"/>
                    <a:pt x="864" y="165"/>
                    <a:pt x="894" y="155"/>
                  </a:cubicBezTo>
                  <a:cubicBezTo>
                    <a:pt x="917" y="160"/>
                    <a:pt x="919" y="162"/>
                    <a:pt x="926" y="183"/>
                  </a:cubicBezTo>
                  <a:cubicBezTo>
                    <a:pt x="929" y="211"/>
                    <a:pt x="943" y="234"/>
                    <a:pt x="918" y="251"/>
                  </a:cubicBezTo>
                  <a:cubicBezTo>
                    <a:pt x="935" y="262"/>
                    <a:pt x="938" y="258"/>
                    <a:pt x="954" y="247"/>
                  </a:cubicBezTo>
                  <a:cubicBezTo>
                    <a:pt x="972" y="251"/>
                    <a:pt x="998" y="252"/>
                    <a:pt x="966" y="291"/>
                  </a:cubicBezTo>
                  <a:cubicBezTo>
                    <a:pt x="959" y="299"/>
                    <a:pt x="945" y="294"/>
                    <a:pt x="934" y="295"/>
                  </a:cubicBezTo>
                  <a:cubicBezTo>
                    <a:pt x="924" y="325"/>
                    <a:pt x="890" y="309"/>
                    <a:pt x="862" y="307"/>
                  </a:cubicBezTo>
                  <a:cubicBezTo>
                    <a:pt x="827" y="295"/>
                    <a:pt x="832" y="302"/>
                    <a:pt x="802" y="315"/>
                  </a:cubicBezTo>
                  <a:cubicBezTo>
                    <a:pt x="794" y="318"/>
                    <a:pt x="778" y="323"/>
                    <a:pt x="778" y="323"/>
                  </a:cubicBezTo>
                  <a:cubicBezTo>
                    <a:pt x="755" y="357"/>
                    <a:pt x="786" y="317"/>
                    <a:pt x="758" y="339"/>
                  </a:cubicBezTo>
                  <a:cubicBezTo>
                    <a:pt x="754" y="342"/>
                    <a:pt x="745" y="350"/>
                    <a:pt x="750" y="351"/>
                  </a:cubicBezTo>
                  <a:cubicBezTo>
                    <a:pt x="762" y="354"/>
                    <a:pt x="787" y="335"/>
                    <a:pt x="798" y="331"/>
                  </a:cubicBezTo>
                  <a:cubicBezTo>
                    <a:pt x="825" y="335"/>
                    <a:pt x="835" y="333"/>
                    <a:pt x="826" y="359"/>
                  </a:cubicBezTo>
                  <a:cubicBezTo>
                    <a:pt x="837" y="391"/>
                    <a:pt x="821" y="354"/>
                    <a:pt x="842" y="375"/>
                  </a:cubicBezTo>
                  <a:cubicBezTo>
                    <a:pt x="845" y="378"/>
                    <a:pt x="850" y="386"/>
                    <a:pt x="846" y="387"/>
                  </a:cubicBezTo>
                  <a:cubicBezTo>
                    <a:pt x="828" y="390"/>
                    <a:pt x="809" y="384"/>
                    <a:pt x="790" y="383"/>
                  </a:cubicBezTo>
                  <a:cubicBezTo>
                    <a:pt x="783" y="363"/>
                    <a:pt x="784" y="358"/>
                    <a:pt x="762" y="363"/>
                  </a:cubicBezTo>
                  <a:cubicBezTo>
                    <a:pt x="735" y="381"/>
                    <a:pt x="690" y="380"/>
                    <a:pt x="658" y="391"/>
                  </a:cubicBezTo>
                  <a:cubicBezTo>
                    <a:pt x="644" y="396"/>
                    <a:pt x="614" y="403"/>
                    <a:pt x="614" y="403"/>
                  </a:cubicBezTo>
                  <a:cubicBezTo>
                    <a:pt x="610" y="402"/>
                    <a:pt x="601" y="403"/>
                    <a:pt x="602" y="399"/>
                  </a:cubicBezTo>
                  <a:cubicBezTo>
                    <a:pt x="603" y="389"/>
                    <a:pt x="618" y="375"/>
                    <a:pt x="618" y="375"/>
                  </a:cubicBezTo>
                  <a:cubicBezTo>
                    <a:pt x="599" y="369"/>
                    <a:pt x="581" y="376"/>
                    <a:pt x="574" y="355"/>
                  </a:cubicBezTo>
                  <a:cubicBezTo>
                    <a:pt x="588" y="334"/>
                    <a:pt x="575" y="326"/>
                    <a:pt x="554" y="319"/>
                  </a:cubicBezTo>
                  <a:cubicBezTo>
                    <a:pt x="531" y="322"/>
                    <a:pt x="525" y="321"/>
                    <a:pt x="506" y="327"/>
                  </a:cubicBezTo>
                  <a:cubicBezTo>
                    <a:pt x="498" y="329"/>
                    <a:pt x="482" y="335"/>
                    <a:pt x="482" y="335"/>
                  </a:cubicBezTo>
                  <a:cubicBezTo>
                    <a:pt x="370" y="313"/>
                    <a:pt x="490" y="335"/>
                    <a:pt x="186" y="327"/>
                  </a:cubicBezTo>
                  <a:cubicBezTo>
                    <a:pt x="172" y="327"/>
                    <a:pt x="146" y="315"/>
                    <a:pt x="146" y="315"/>
                  </a:cubicBezTo>
                  <a:cubicBezTo>
                    <a:pt x="127" y="316"/>
                    <a:pt x="109" y="317"/>
                    <a:pt x="90" y="319"/>
                  </a:cubicBezTo>
                  <a:cubicBezTo>
                    <a:pt x="62" y="322"/>
                    <a:pt x="96" y="335"/>
                    <a:pt x="74" y="335"/>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40" name="Freeform 106"/>
            <p:cNvSpPr>
              <a:spLocks/>
            </p:cNvSpPr>
            <p:nvPr/>
          </p:nvSpPr>
          <p:spPr bwMode="auto">
            <a:xfrm>
              <a:off x="3183665" y="1932261"/>
              <a:ext cx="315913" cy="246342"/>
            </a:xfrm>
            <a:custGeom>
              <a:avLst/>
              <a:gdLst>
                <a:gd name="T0" fmla="*/ 192 w 199"/>
                <a:gd name="T1" fmla="*/ 85 h 165"/>
                <a:gd name="T2" fmla="*/ 172 w 199"/>
                <a:gd name="T3" fmla="*/ 69 h 165"/>
                <a:gd name="T4" fmla="*/ 148 w 199"/>
                <a:gd name="T5" fmla="*/ 57 h 165"/>
                <a:gd name="T6" fmla="*/ 144 w 199"/>
                <a:gd name="T7" fmla="*/ 25 h 165"/>
                <a:gd name="T8" fmla="*/ 96 w 199"/>
                <a:gd name="T9" fmla="*/ 13 h 165"/>
                <a:gd name="T10" fmla="*/ 92 w 199"/>
                <a:gd name="T11" fmla="*/ 1 h 165"/>
                <a:gd name="T12" fmla="*/ 80 w 199"/>
                <a:gd name="T13" fmla="*/ 9 h 165"/>
                <a:gd name="T14" fmla="*/ 56 w 199"/>
                <a:gd name="T15" fmla="*/ 17 h 165"/>
                <a:gd name="T16" fmla="*/ 44 w 199"/>
                <a:gd name="T17" fmla="*/ 21 h 165"/>
                <a:gd name="T18" fmla="*/ 36 w 199"/>
                <a:gd name="T19" fmla="*/ 33 h 165"/>
                <a:gd name="T20" fmla="*/ 48 w 199"/>
                <a:gd name="T21" fmla="*/ 45 h 165"/>
                <a:gd name="T22" fmla="*/ 60 w 199"/>
                <a:gd name="T23" fmla="*/ 69 h 165"/>
                <a:gd name="T24" fmla="*/ 56 w 199"/>
                <a:gd name="T25" fmla="*/ 93 h 165"/>
                <a:gd name="T26" fmla="*/ 44 w 199"/>
                <a:gd name="T27" fmla="*/ 97 h 165"/>
                <a:gd name="T28" fmla="*/ 80 w 199"/>
                <a:gd name="T29" fmla="*/ 117 h 165"/>
                <a:gd name="T30" fmla="*/ 40 w 199"/>
                <a:gd name="T31" fmla="*/ 125 h 165"/>
                <a:gd name="T32" fmla="*/ 36 w 199"/>
                <a:gd name="T33" fmla="*/ 113 h 165"/>
                <a:gd name="T34" fmla="*/ 4 w 199"/>
                <a:gd name="T35" fmla="*/ 117 h 165"/>
                <a:gd name="T36" fmla="*/ 28 w 199"/>
                <a:gd name="T37" fmla="*/ 133 h 165"/>
                <a:gd name="T38" fmla="*/ 92 w 199"/>
                <a:gd name="T39" fmla="*/ 165 h 165"/>
                <a:gd name="T40" fmla="*/ 92 w 199"/>
                <a:gd name="T41" fmla="*/ 153 h 165"/>
                <a:gd name="T42" fmla="*/ 88 w 199"/>
                <a:gd name="T43" fmla="*/ 141 h 165"/>
                <a:gd name="T44" fmla="*/ 132 w 199"/>
                <a:gd name="T45" fmla="*/ 145 h 165"/>
                <a:gd name="T46" fmla="*/ 112 w 199"/>
                <a:gd name="T47" fmla="*/ 109 h 165"/>
                <a:gd name="T48" fmla="*/ 152 w 199"/>
                <a:gd name="T49" fmla="*/ 97 h 165"/>
                <a:gd name="T50" fmla="*/ 176 w 199"/>
                <a:gd name="T51" fmla="*/ 113 h 165"/>
                <a:gd name="T52" fmla="*/ 192 w 199"/>
                <a:gd name="T53" fmla="*/ 85 h 16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99"/>
                <a:gd name="T82" fmla="*/ 0 h 165"/>
                <a:gd name="T83" fmla="*/ 199 w 199"/>
                <a:gd name="T84" fmla="*/ 165 h 16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99" h="165">
                  <a:moveTo>
                    <a:pt x="192" y="85"/>
                  </a:moveTo>
                  <a:cubicBezTo>
                    <a:pt x="152" y="75"/>
                    <a:pt x="193" y="90"/>
                    <a:pt x="172" y="69"/>
                  </a:cubicBezTo>
                  <a:cubicBezTo>
                    <a:pt x="166" y="63"/>
                    <a:pt x="155" y="62"/>
                    <a:pt x="148" y="57"/>
                  </a:cubicBezTo>
                  <a:cubicBezTo>
                    <a:pt x="147" y="46"/>
                    <a:pt x="150" y="34"/>
                    <a:pt x="144" y="25"/>
                  </a:cubicBezTo>
                  <a:cubicBezTo>
                    <a:pt x="140" y="19"/>
                    <a:pt x="102" y="14"/>
                    <a:pt x="96" y="13"/>
                  </a:cubicBezTo>
                  <a:cubicBezTo>
                    <a:pt x="95" y="9"/>
                    <a:pt x="96" y="2"/>
                    <a:pt x="92" y="1"/>
                  </a:cubicBezTo>
                  <a:cubicBezTo>
                    <a:pt x="87" y="0"/>
                    <a:pt x="84" y="7"/>
                    <a:pt x="80" y="9"/>
                  </a:cubicBezTo>
                  <a:cubicBezTo>
                    <a:pt x="72" y="12"/>
                    <a:pt x="64" y="14"/>
                    <a:pt x="56" y="17"/>
                  </a:cubicBezTo>
                  <a:cubicBezTo>
                    <a:pt x="52" y="18"/>
                    <a:pt x="44" y="21"/>
                    <a:pt x="44" y="21"/>
                  </a:cubicBezTo>
                  <a:cubicBezTo>
                    <a:pt x="41" y="25"/>
                    <a:pt x="35" y="28"/>
                    <a:pt x="36" y="33"/>
                  </a:cubicBezTo>
                  <a:cubicBezTo>
                    <a:pt x="37" y="39"/>
                    <a:pt x="45" y="40"/>
                    <a:pt x="48" y="45"/>
                  </a:cubicBezTo>
                  <a:cubicBezTo>
                    <a:pt x="53" y="52"/>
                    <a:pt x="55" y="62"/>
                    <a:pt x="60" y="69"/>
                  </a:cubicBezTo>
                  <a:cubicBezTo>
                    <a:pt x="59" y="77"/>
                    <a:pt x="60" y="86"/>
                    <a:pt x="56" y="93"/>
                  </a:cubicBezTo>
                  <a:cubicBezTo>
                    <a:pt x="54" y="97"/>
                    <a:pt x="45" y="93"/>
                    <a:pt x="44" y="97"/>
                  </a:cubicBezTo>
                  <a:cubicBezTo>
                    <a:pt x="40" y="111"/>
                    <a:pt x="72" y="114"/>
                    <a:pt x="80" y="117"/>
                  </a:cubicBezTo>
                  <a:cubicBezTo>
                    <a:pt x="64" y="128"/>
                    <a:pt x="59" y="130"/>
                    <a:pt x="40" y="125"/>
                  </a:cubicBezTo>
                  <a:cubicBezTo>
                    <a:pt x="39" y="121"/>
                    <a:pt x="40" y="114"/>
                    <a:pt x="36" y="113"/>
                  </a:cubicBezTo>
                  <a:cubicBezTo>
                    <a:pt x="26" y="111"/>
                    <a:pt x="8" y="107"/>
                    <a:pt x="4" y="117"/>
                  </a:cubicBezTo>
                  <a:cubicBezTo>
                    <a:pt x="0" y="126"/>
                    <a:pt x="20" y="128"/>
                    <a:pt x="28" y="133"/>
                  </a:cubicBezTo>
                  <a:cubicBezTo>
                    <a:pt x="48" y="147"/>
                    <a:pt x="68" y="159"/>
                    <a:pt x="92" y="165"/>
                  </a:cubicBezTo>
                  <a:cubicBezTo>
                    <a:pt x="114" y="158"/>
                    <a:pt x="102" y="165"/>
                    <a:pt x="92" y="153"/>
                  </a:cubicBezTo>
                  <a:cubicBezTo>
                    <a:pt x="89" y="150"/>
                    <a:pt x="84" y="142"/>
                    <a:pt x="88" y="141"/>
                  </a:cubicBezTo>
                  <a:cubicBezTo>
                    <a:pt x="102" y="138"/>
                    <a:pt x="117" y="144"/>
                    <a:pt x="132" y="145"/>
                  </a:cubicBezTo>
                  <a:cubicBezTo>
                    <a:pt x="148" y="121"/>
                    <a:pt x="130" y="121"/>
                    <a:pt x="112" y="109"/>
                  </a:cubicBezTo>
                  <a:cubicBezTo>
                    <a:pt x="118" y="85"/>
                    <a:pt x="113" y="84"/>
                    <a:pt x="152" y="97"/>
                  </a:cubicBezTo>
                  <a:cubicBezTo>
                    <a:pt x="161" y="100"/>
                    <a:pt x="176" y="113"/>
                    <a:pt x="176" y="113"/>
                  </a:cubicBezTo>
                  <a:cubicBezTo>
                    <a:pt x="199" y="105"/>
                    <a:pt x="177" y="107"/>
                    <a:pt x="192" y="85"/>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41" name="Freeform 107"/>
            <p:cNvSpPr>
              <a:spLocks/>
            </p:cNvSpPr>
            <p:nvPr/>
          </p:nvSpPr>
          <p:spPr bwMode="auto">
            <a:xfrm>
              <a:off x="3088415" y="1939726"/>
              <a:ext cx="146050" cy="71663"/>
            </a:xfrm>
            <a:custGeom>
              <a:avLst/>
              <a:gdLst>
                <a:gd name="T0" fmla="*/ 92 w 92"/>
                <a:gd name="T1" fmla="*/ 36 h 48"/>
                <a:gd name="T2" fmla="*/ 52 w 92"/>
                <a:gd name="T3" fmla="*/ 8 h 48"/>
                <a:gd name="T4" fmla="*/ 32 w 92"/>
                <a:gd name="T5" fmla="*/ 0 h 48"/>
                <a:gd name="T6" fmla="*/ 8 w 92"/>
                <a:gd name="T7" fmla="*/ 8 h 48"/>
                <a:gd name="T8" fmla="*/ 12 w 92"/>
                <a:gd name="T9" fmla="*/ 32 h 48"/>
                <a:gd name="T10" fmla="*/ 64 w 92"/>
                <a:gd name="T11" fmla="*/ 48 h 48"/>
                <a:gd name="T12" fmla="*/ 92 w 92"/>
                <a:gd name="T13" fmla="*/ 36 h 48"/>
                <a:gd name="T14" fmla="*/ 0 60000 65536"/>
                <a:gd name="T15" fmla="*/ 0 60000 65536"/>
                <a:gd name="T16" fmla="*/ 0 60000 65536"/>
                <a:gd name="T17" fmla="*/ 0 60000 65536"/>
                <a:gd name="T18" fmla="*/ 0 60000 65536"/>
                <a:gd name="T19" fmla="*/ 0 60000 65536"/>
                <a:gd name="T20" fmla="*/ 0 60000 65536"/>
                <a:gd name="T21" fmla="*/ 0 w 92"/>
                <a:gd name="T22" fmla="*/ 0 h 48"/>
                <a:gd name="T23" fmla="*/ 92 w 92"/>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2" h="48">
                  <a:moveTo>
                    <a:pt x="92" y="36"/>
                  </a:moveTo>
                  <a:cubicBezTo>
                    <a:pt x="72" y="29"/>
                    <a:pt x="79" y="17"/>
                    <a:pt x="52" y="8"/>
                  </a:cubicBezTo>
                  <a:cubicBezTo>
                    <a:pt x="43" y="35"/>
                    <a:pt x="36" y="13"/>
                    <a:pt x="32" y="0"/>
                  </a:cubicBezTo>
                  <a:cubicBezTo>
                    <a:pt x="24" y="3"/>
                    <a:pt x="16" y="5"/>
                    <a:pt x="8" y="8"/>
                  </a:cubicBezTo>
                  <a:cubicBezTo>
                    <a:pt x="0" y="11"/>
                    <a:pt x="7" y="26"/>
                    <a:pt x="12" y="32"/>
                  </a:cubicBezTo>
                  <a:cubicBezTo>
                    <a:pt x="18" y="39"/>
                    <a:pt x="53" y="45"/>
                    <a:pt x="64" y="48"/>
                  </a:cubicBezTo>
                  <a:cubicBezTo>
                    <a:pt x="90" y="39"/>
                    <a:pt x="82" y="46"/>
                    <a:pt x="92" y="36"/>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42" name="Freeform 108"/>
            <p:cNvSpPr>
              <a:spLocks/>
            </p:cNvSpPr>
            <p:nvPr/>
          </p:nvSpPr>
          <p:spPr bwMode="auto">
            <a:xfrm>
              <a:off x="2983640" y="2023333"/>
              <a:ext cx="195263" cy="131382"/>
            </a:xfrm>
            <a:custGeom>
              <a:avLst/>
              <a:gdLst>
                <a:gd name="T0" fmla="*/ 114 w 123"/>
                <a:gd name="T1" fmla="*/ 40 h 88"/>
                <a:gd name="T2" fmla="*/ 102 w 123"/>
                <a:gd name="T3" fmla="*/ 0 h 88"/>
                <a:gd name="T4" fmla="*/ 66 w 123"/>
                <a:gd name="T5" fmla="*/ 4 h 88"/>
                <a:gd name="T6" fmla="*/ 62 w 123"/>
                <a:gd name="T7" fmla="*/ 16 h 88"/>
                <a:gd name="T8" fmla="*/ 50 w 123"/>
                <a:gd name="T9" fmla="*/ 20 h 88"/>
                <a:gd name="T10" fmla="*/ 18 w 123"/>
                <a:gd name="T11" fmla="*/ 60 h 88"/>
                <a:gd name="T12" fmla="*/ 46 w 123"/>
                <a:gd name="T13" fmla="*/ 80 h 88"/>
                <a:gd name="T14" fmla="*/ 54 w 123"/>
                <a:gd name="T15" fmla="*/ 68 h 88"/>
                <a:gd name="T16" fmla="*/ 50 w 123"/>
                <a:gd name="T17" fmla="*/ 56 h 88"/>
                <a:gd name="T18" fmla="*/ 114 w 123"/>
                <a:gd name="T19" fmla="*/ 40 h 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3"/>
                <a:gd name="T31" fmla="*/ 0 h 88"/>
                <a:gd name="T32" fmla="*/ 123 w 123"/>
                <a:gd name="T33" fmla="*/ 88 h 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3" h="88">
                  <a:moveTo>
                    <a:pt x="114" y="40"/>
                  </a:moveTo>
                  <a:cubicBezTo>
                    <a:pt x="118" y="20"/>
                    <a:pt x="123" y="7"/>
                    <a:pt x="102" y="0"/>
                  </a:cubicBezTo>
                  <a:cubicBezTo>
                    <a:pt x="90" y="1"/>
                    <a:pt x="77" y="0"/>
                    <a:pt x="66" y="4"/>
                  </a:cubicBezTo>
                  <a:cubicBezTo>
                    <a:pt x="62" y="6"/>
                    <a:pt x="65" y="13"/>
                    <a:pt x="62" y="16"/>
                  </a:cubicBezTo>
                  <a:cubicBezTo>
                    <a:pt x="59" y="19"/>
                    <a:pt x="54" y="19"/>
                    <a:pt x="50" y="20"/>
                  </a:cubicBezTo>
                  <a:cubicBezTo>
                    <a:pt x="46" y="51"/>
                    <a:pt x="47" y="53"/>
                    <a:pt x="18" y="60"/>
                  </a:cubicBezTo>
                  <a:cubicBezTo>
                    <a:pt x="0" y="88"/>
                    <a:pt x="19" y="83"/>
                    <a:pt x="46" y="80"/>
                  </a:cubicBezTo>
                  <a:cubicBezTo>
                    <a:pt x="49" y="76"/>
                    <a:pt x="53" y="73"/>
                    <a:pt x="54" y="68"/>
                  </a:cubicBezTo>
                  <a:cubicBezTo>
                    <a:pt x="55" y="64"/>
                    <a:pt x="48" y="60"/>
                    <a:pt x="50" y="56"/>
                  </a:cubicBezTo>
                  <a:cubicBezTo>
                    <a:pt x="54" y="46"/>
                    <a:pt x="101" y="40"/>
                    <a:pt x="114" y="4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43" name="Freeform 109"/>
            <p:cNvSpPr>
              <a:spLocks/>
            </p:cNvSpPr>
            <p:nvPr/>
          </p:nvSpPr>
          <p:spPr bwMode="auto">
            <a:xfrm>
              <a:off x="6471378" y="3432707"/>
              <a:ext cx="133350" cy="137354"/>
            </a:xfrm>
            <a:custGeom>
              <a:avLst/>
              <a:gdLst>
                <a:gd name="T0" fmla="*/ 33 w 84"/>
                <a:gd name="T1" fmla="*/ 0 h 92"/>
                <a:gd name="T2" fmla="*/ 1 w 84"/>
                <a:gd name="T3" fmla="*/ 48 h 92"/>
                <a:gd name="T4" fmla="*/ 5 w 84"/>
                <a:gd name="T5" fmla="*/ 76 h 92"/>
                <a:gd name="T6" fmla="*/ 29 w 84"/>
                <a:gd name="T7" fmla="*/ 92 h 92"/>
                <a:gd name="T8" fmla="*/ 77 w 84"/>
                <a:gd name="T9" fmla="*/ 64 h 92"/>
                <a:gd name="T10" fmla="*/ 65 w 84"/>
                <a:gd name="T11" fmla="*/ 32 h 92"/>
                <a:gd name="T12" fmla="*/ 33 w 84"/>
                <a:gd name="T13" fmla="*/ 0 h 92"/>
                <a:gd name="T14" fmla="*/ 0 60000 65536"/>
                <a:gd name="T15" fmla="*/ 0 60000 65536"/>
                <a:gd name="T16" fmla="*/ 0 60000 65536"/>
                <a:gd name="T17" fmla="*/ 0 60000 65536"/>
                <a:gd name="T18" fmla="*/ 0 60000 65536"/>
                <a:gd name="T19" fmla="*/ 0 60000 65536"/>
                <a:gd name="T20" fmla="*/ 0 60000 65536"/>
                <a:gd name="T21" fmla="*/ 0 w 84"/>
                <a:gd name="T22" fmla="*/ 0 h 92"/>
                <a:gd name="T23" fmla="*/ 84 w 84"/>
                <a:gd name="T24" fmla="*/ 92 h 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4" h="92">
                  <a:moveTo>
                    <a:pt x="33" y="0"/>
                  </a:moveTo>
                  <a:cubicBezTo>
                    <a:pt x="22" y="17"/>
                    <a:pt x="8" y="28"/>
                    <a:pt x="1" y="48"/>
                  </a:cubicBezTo>
                  <a:cubicBezTo>
                    <a:pt x="2" y="57"/>
                    <a:pt x="0" y="68"/>
                    <a:pt x="5" y="76"/>
                  </a:cubicBezTo>
                  <a:cubicBezTo>
                    <a:pt x="10" y="84"/>
                    <a:pt x="29" y="92"/>
                    <a:pt x="29" y="92"/>
                  </a:cubicBezTo>
                  <a:cubicBezTo>
                    <a:pt x="63" y="87"/>
                    <a:pt x="56" y="85"/>
                    <a:pt x="77" y="64"/>
                  </a:cubicBezTo>
                  <a:cubicBezTo>
                    <a:pt x="84" y="52"/>
                    <a:pt x="72" y="43"/>
                    <a:pt x="65" y="32"/>
                  </a:cubicBezTo>
                  <a:cubicBezTo>
                    <a:pt x="58" y="21"/>
                    <a:pt x="40" y="7"/>
                    <a:pt x="33" y="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44" name="Freeform 110"/>
            <p:cNvSpPr>
              <a:spLocks/>
            </p:cNvSpPr>
            <p:nvPr/>
          </p:nvSpPr>
          <p:spPr bwMode="auto">
            <a:xfrm>
              <a:off x="4385403" y="1950177"/>
              <a:ext cx="144463" cy="61212"/>
            </a:xfrm>
            <a:custGeom>
              <a:avLst/>
              <a:gdLst>
                <a:gd name="T0" fmla="*/ 55 w 91"/>
                <a:gd name="T1" fmla="*/ 12 h 41"/>
                <a:gd name="T2" fmla="*/ 31 w 91"/>
                <a:gd name="T3" fmla="*/ 4 h 41"/>
                <a:gd name="T4" fmla="*/ 23 w 91"/>
                <a:gd name="T5" fmla="*/ 36 h 41"/>
                <a:gd name="T6" fmla="*/ 47 w 91"/>
                <a:gd name="T7" fmla="*/ 32 h 41"/>
                <a:gd name="T8" fmla="*/ 55 w 91"/>
                <a:gd name="T9" fmla="*/ 12 h 41"/>
                <a:gd name="T10" fmla="*/ 0 60000 65536"/>
                <a:gd name="T11" fmla="*/ 0 60000 65536"/>
                <a:gd name="T12" fmla="*/ 0 60000 65536"/>
                <a:gd name="T13" fmla="*/ 0 60000 65536"/>
                <a:gd name="T14" fmla="*/ 0 60000 65536"/>
                <a:gd name="T15" fmla="*/ 0 w 91"/>
                <a:gd name="T16" fmla="*/ 0 h 41"/>
                <a:gd name="T17" fmla="*/ 91 w 91"/>
                <a:gd name="T18" fmla="*/ 41 h 41"/>
              </a:gdLst>
              <a:ahLst/>
              <a:cxnLst>
                <a:cxn ang="T10">
                  <a:pos x="T0" y="T1"/>
                </a:cxn>
                <a:cxn ang="T11">
                  <a:pos x="T2" y="T3"/>
                </a:cxn>
                <a:cxn ang="T12">
                  <a:pos x="T4" y="T5"/>
                </a:cxn>
                <a:cxn ang="T13">
                  <a:pos x="T6" y="T7"/>
                </a:cxn>
                <a:cxn ang="T14">
                  <a:pos x="T8" y="T9"/>
                </a:cxn>
              </a:cxnLst>
              <a:rect l="T15" t="T16" r="T17" b="T18"/>
              <a:pathLst>
                <a:path w="91" h="41">
                  <a:moveTo>
                    <a:pt x="55" y="12"/>
                  </a:moveTo>
                  <a:cubicBezTo>
                    <a:pt x="91" y="0"/>
                    <a:pt x="33" y="4"/>
                    <a:pt x="31" y="4"/>
                  </a:cubicBezTo>
                  <a:cubicBezTo>
                    <a:pt x="23" y="9"/>
                    <a:pt x="0" y="19"/>
                    <a:pt x="23" y="36"/>
                  </a:cubicBezTo>
                  <a:cubicBezTo>
                    <a:pt x="30" y="41"/>
                    <a:pt x="39" y="33"/>
                    <a:pt x="47" y="32"/>
                  </a:cubicBezTo>
                  <a:cubicBezTo>
                    <a:pt x="56" y="18"/>
                    <a:pt x="55" y="25"/>
                    <a:pt x="55" y="12"/>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45" name="Freeform 111"/>
            <p:cNvSpPr>
              <a:spLocks/>
            </p:cNvSpPr>
            <p:nvPr/>
          </p:nvSpPr>
          <p:spPr bwMode="auto">
            <a:xfrm>
              <a:off x="4431440" y="2108433"/>
              <a:ext cx="77788" cy="74649"/>
            </a:xfrm>
            <a:custGeom>
              <a:avLst/>
              <a:gdLst>
                <a:gd name="T0" fmla="*/ 42 w 49"/>
                <a:gd name="T1" fmla="*/ 22 h 50"/>
                <a:gd name="T2" fmla="*/ 6 w 49"/>
                <a:gd name="T3" fmla="*/ 22 h 50"/>
                <a:gd name="T4" fmla="*/ 22 w 49"/>
                <a:gd name="T5" fmla="*/ 50 h 50"/>
                <a:gd name="T6" fmla="*/ 42 w 49"/>
                <a:gd name="T7" fmla="*/ 22 h 50"/>
                <a:gd name="T8" fmla="*/ 0 60000 65536"/>
                <a:gd name="T9" fmla="*/ 0 60000 65536"/>
                <a:gd name="T10" fmla="*/ 0 60000 65536"/>
                <a:gd name="T11" fmla="*/ 0 60000 65536"/>
                <a:gd name="T12" fmla="*/ 0 w 49"/>
                <a:gd name="T13" fmla="*/ 0 h 50"/>
                <a:gd name="T14" fmla="*/ 49 w 49"/>
                <a:gd name="T15" fmla="*/ 50 h 50"/>
              </a:gdLst>
              <a:ahLst/>
              <a:cxnLst>
                <a:cxn ang="T8">
                  <a:pos x="T0" y="T1"/>
                </a:cxn>
                <a:cxn ang="T9">
                  <a:pos x="T2" y="T3"/>
                </a:cxn>
                <a:cxn ang="T10">
                  <a:pos x="T4" y="T5"/>
                </a:cxn>
                <a:cxn ang="T11">
                  <a:pos x="T6" y="T7"/>
                </a:cxn>
              </a:cxnLst>
              <a:rect l="T12" t="T13" r="T14" b="T15"/>
              <a:pathLst>
                <a:path w="49" h="50">
                  <a:moveTo>
                    <a:pt x="42" y="22"/>
                  </a:moveTo>
                  <a:cubicBezTo>
                    <a:pt x="35" y="0"/>
                    <a:pt x="21" y="12"/>
                    <a:pt x="6" y="22"/>
                  </a:cubicBezTo>
                  <a:cubicBezTo>
                    <a:pt x="0" y="39"/>
                    <a:pt x="5" y="44"/>
                    <a:pt x="22" y="50"/>
                  </a:cubicBezTo>
                  <a:cubicBezTo>
                    <a:pt x="44" y="46"/>
                    <a:pt x="49" y="44"/>
                    <a:pt x="42" y="22"/>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46" name="Freeform 112"/>
            <p:cNvSpPr>
              <a:spLocks/>
            </p:cNvSpPr>
            <p:nvPr/>
          </p:nvSpPr>
          <p:spPr bwMode="auto">
            <a:xfrm>
              <a:off x="4323490" y="2798190"/>
              <a:ext cx="261938" cy="191102"/>
            </a:xfrm>
            <a:custGeom>
              <a:avLst/>
              <a:gdLst>
                <a:gd name="T0" fmla="*/ 150 w 165"/>
                <a:gd name="T1" fmla="*/ 8 h 128"/>
                <a:gd name="T2" fmla="*/ 154 w 165"/>
                <a:gd name="T3" fmla="*/ 48 h 128"/>
                <a:gd name="T4" fmla="*/ 114 w 165"/>
                <a:gd name="T5" fmla="*/ 64 h 128"/>
                <a:gd name="T6" fmla="*/ 54 w 165"/>
                <a:gd name="T7" fmla="*/ 100 h 128"/>
                <a:gd name="T8" fmla="*/ 30 w 165"/>
                <a:gd name="T9" fmla="*/ 128 h 128"/>
                <a:gd name="T10" fmla="*/ 18 w 165"/>
                <a:gd name="T11" fmla="*/ 120 h 128"/>
                <a:gd name="T12" fmla="*/ 6 w 165"/>
                <a:gd name="T13" fmla="*/ 116 h 128"/>
                <a:gd name="T14" fmla="*/ 34 w 165"/>
                <a:gd name="T15" fmla="*/ 92 h 128"/>
                <a:gd name="T16" fmla="*/ 54 w 165"/>
                <a:gd name="T17" fmla="*/ 44 h 128"/>
                <a:gd name="T18" fmla="*/ 150 w 165"/>
                <a:gd name="T19" fmla="*/ 8 h 1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5"/>
                <a:gd name="T31" fmla="*/ 0 h 128"/>
                <a:gd name="T32" fmla="*/ 165 w 165"/>
                <a:gd name="T33" fmla="*/ 128 h 12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5" h="128">
                  <a:moveTo>
                    <a:pt x="150" y="8"/>
                  </a:moveTo>
                  <a:cubicBezTo>
                    <a:pt x="153" y="16"/>
                    <a:pt x="165" y="37"/>
                    <a:pt x="154" y="48"/>
                  </a:cubicBezTo>
                  <a:cubicBezTo>
                    <a:pt x="154" y="48"/>
                    <a:pt x="119" y="60"/>
                    <a:pt x="114" y="64"/>
                  </a:cubicBezTo>
                  <a:cubicBezTo>
                    <a:pt x="98" y="87"/>
                    <a:pt x="79" y="94"/>
                    <a:pt x="54" y="100"/>
                  </a:cubicBezTo>
                  <a:cubicBezTo>
                    <a:pt x="49" y="116"/>
                    <a:pt x="46" y="123"/>
                    <a:pt x="30" y="128"/>
                  </a:cubicBezTo>
                  <a:cubicBezTo>
                    <a:pt x="26" y="125"/>
                    <a:pt x="22" y="122"/>
                    <a:pt x="18" y="120"/>
                  </a:cubicBezTo>
                  <a:cubicBezTo>
                    <a:pt x="14" y="118"/>
                    <a:pt x="8" y="120"/>
                    <a:pt x="6" y="116"/>
                  </a:cubicBezTo>
                  <a:cubicBezTo>
                    <a:pt x="0" y="104"/>
                    <a:pt x="28" y="96"/>
                    <a:pt x="34" y="92"/>
                  </a:cubicBezTo>
                  <a:cubicBezTo>
                    <a:pt x="39" y="72"/>
                    <a:pt x="36" y="56"/>
                    <a:pt x="54" y="44"/>
                  </a:cubicBezTo>
                  <a:cubicBezTo>
                    <a:pt x="83" y="0"/>
                    <a:pt x="93" y="4"/>
                    <a:pt x="150" y="8"/>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47" name="Freeform 113"/>
            <p:cNvSpPr>
              <a:spLocks/>
            </p:cNvSpPr>
            <p:nvPr/>
          </p:nvSpPr>
          <p:spPr bwMode="auto">
            <a:xfrm>
              <a:off x="4729890" y="1800879"/>
              <a:ext cx="190500" cy="126903"/>
            </a:xfrm>
            <a:custGeom>
              <a:avLst/>
              <a:gdLst>
                <a:gd name="T0" fmla="*/ 10 w 120"/>
                <a:gd name="T1" fmla="*/ 24 h 85"/>
                <a:gd name="T2" fmla="*/ 22 w 120"/>
                <a:gd name="T3" fmla="*/ 20 h 85"/>
                <a:gd name="T4" fmla="*/ 46 w 120"/>
                <a:gd name="T5" fmla="*/ 28 h 85"/>
                <a:gd name="T6" fmla="*/ 78 w 120"/>
                <a:gd name="T7" fmla="*/ 0 h 85"/>
                <a:gd name="T8" fmla="*/ 114 w 120"/>
                <a:gd name="T9" fmla="*/ 24 h 85"/>
                <a:gd name="T10" fmla="*/ 102 w 120"/>
                <a:gd name="T11" fmla="*/ 56 h 85"/>
                <a:gd name="T12" fmla="*/ 70 w 120"/>
                <a:gd name="T13" fmla="*/ 76 h 85"/>
                <a:gd name="T14" fmla="*/ 46 w 120"/>
                <a:gd name="T15" fmla="*/ 44 h 85"/>
                <a:gd name="T16" fmla="*/ 10 w 120"/>
                <a:gd name="T17" fmla="*/ 24 h 8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0"/>
                <a:gd name="T28" fmla="*/ 0 h 85"/>
                <a:gd name="T29" fmla="*/ 120 w 120"/>
                <a:gd name="T30" fmla="*/ 85 h 8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0" h="85">
                  <a:moveTo>
                    <a:pt x="10" y="24"/>
                  </a:moveTo>
                  <a:cubicBezTo>
                    <a:pt x="14" y="23"/>
                    <a:pt x="18" y="20"/>
                    <a:pt x="22" y="20"/>
                  </a:cubicBezTo>
                  <a:cubicBezTo>
                    <a:pt x="30" y="21"/>
                    <a:pt x="46" y="28"/>
                    <a:pt x="46" y="28"/>
                  </a:cubicBezTo>
                  <a:cubicBezTo>
                    <a:pt x="52" y="11"/>
                    <a:pt x="65" y="13"/>
                    <a:pt x="78" y="0"/>
                  </a:cubicBezTo>
                  <a:cubicBezTo>
                    <a:pt x="111" y="7"/>
                    <a:pt x="90" y="8"/>
                    <a:pt x="114" y="24"/>
                  </a:cubicBezTo>
                  <a:cubicBezTo>
                    <a:pt x="120" y="43"/>
                    <a:pt x="108" y="38"/>
                    <a:pt x="102" y="56"/>
                  </a:cubicBezTo>
                  <a:cubicBezTo>
                    <a:pt x="112" y="85"/>
                    <a:pt x="99" y="80"/>
                    <a:pt x="70" y="76"/>
                  </a:cubicBezTo>
                  <a:cubicBezTo>
                    <a:pt x="59" y="42"/>
                    <a:pt x="36" y="84"/>
                    <a:pt x="46" y="44"/>
                  </a:cubicBezTo>
                  <a:cubicBezTo>
                    <a:pt x="0" y="37"/>
                    <a:pt x="30" y="44"/>
                    <a:pt x="10" y="24"/>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48" name="Freeform 114"/>
            <p:cNvSpPr>
              <a:spLocks/>
            </p:cNvSpPr>
            <p:nvPr/>
          </p:nvSpPr>
          <p:spPr bwMode="auto">
            <a:xfrm>
              <a:off x="4917215" y="1817302"/>
              <a:ext cx="69850" cy="85100"/>
            </a:xfrm>
            <a:custGeom>
              <a:avLst/>
              <a:gdLst>
                <a:gd name="T0" fmla="*/ 0 w 44"/>
                <a:gd name="T1" fmla="*/ 57 h 57"/>
                <a:gd name="T2" fmla="*/ 36 w 44"/>
                <a:gd name="T3" fmla="*/ 37 h 57"/>
                <a:gd name="T4" fmla="*/ 44 w 44"/>
                <a:gd name="T5" fmla="*/ 13 h 57"/>
                <a:gd name="T6" fmla="*/ 12 w 44"/>
                <a:gd name="T7" fmla="*/ 21 h 57"/>
                <a:gd name="T8" fmla="*/ 0 w 44"/>
                <a:gd name="T9" fmla="*/ 57 h 57"/>
                <a:gd name="T10" fmla="*/ 0 60000 65536"/>
                <a:gd name="T11" fmla="*/ 0 60000 65536"/>
                <a:gd name="T12" fmla="*/ 0 60000 65536"/>
                <a:gd name="T13" fmla="*/ 0 60000 65536"/>
                <a:gd name="T14" fmla="*/ 0 60000 65536"/>
                <a:gd name="T15" fmla="*/ 0 w 44"/>
                <a:gd name="T16" fmla="*/ 0 h 57"/>
                <a:gd name="T17" fmla="*/ 44 w 44"/>
                <a:gd name="T18" fmla="*/ 57 h 57"/>
              </a:gdLst>
              <a:ahLst/>
              <a:cxnLst>
                <a:cxn ang="T10">
                  <a:pos x="T0" y="T1"/>
                </a:cxn>
                <a:cxn ang="T11">
                  <a:pos x="T2" y="T3"/>
                </a:cxn>
                <a:cxn ang="T12">
                  <a:pos x="T4" y="T5"/>
                </a:cxn>
                <a:cxn ang="T13">
                  <a:pos x="T6" y="T7"/>
                </a:cxn>
                <a:cxn ang="T14">
                  <a:pos x="T8" y="T9"/>
                </a:cxn>
              </a:cxnLst>
              <a:rect l="T15" t="T16" r="T17" b="T18"/>
              <a:pathLst>
                <a:path w="44" h="57">
                  <a:moveTo>
                    <a:pt x="0" y="57"/>
                  </a:moveTo>
                  <a:cubicBezTo>
                    <a:pt x="17" y="51"/>
                    <a:pt x="26" y="52"/>
                    <a:pt x="36" y="37"/>
                  </a:cubicBezTo>
                  <a:cubicBezTo>
                    <a:pt x="14" y="22"/>
                    <a:pt x="30" y="34"/>
                    <a:pt x="44" y="13"/>
                  </a:cubicBezTo>
                  <a:cubicBezTo>
                    <a:pt x="24" y="0"/>
                    <a:pt x="32" y="14"/>
                    <a:pt x="12" y="21"/>
                  </a:cubicBezTo>
                  <a:cubicBezTo>
                    <a:pt x="7" y="35"/>
                    <a:pt x="0" y="42"/>
                    <a:pt x="0" y="57"/>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49" name="Freeform 115"/>
            <p:cNvSpPr>
              <a:spLocks/>
            </p:cNvSpPr>
            <p:nvPr/>
          </p:nvSpPr>
          <p:spPr bwMode="auto">
            <a:xfrm>
              <a:off x="4948965" y="1833724"/>
              <a:ext cx="84138" cy="56733"/>
            </a:xfrm>
            <a:custGeom>
              <a:avLst/>
              <a:gdLst>
                <a:gd name="T0" fmla="*/ 52 w 53"/>
                <a:gd name="T1" fmla="*/ 30 h 38"/>
                <a:gd name="T2" fmla="*/ 40 w 53"/>
                <a:gd name="T3" fmla="*/ 38 h 38"/>
                <a:gd name="T4" fmla="*/ 52 w 53"/>
                <a:gd name="T5" fmla="*/ 30 h 38"/>
                <a:gd name="T6" fmla="*/ 0 60000 65536"/>
                <a:gd name="T7" fmla="*/ 0 60000 65536"/>
                <a:gd name="T8" fmla="*/ 0 60000 65536"/>
                <a:gd name="T9" fmla="*/ 0 w 53"/>
                <a:gd name="T10" fmla="*/ 0 h 38"/>
                <a:gd name="T11" fmla="*/ 53 w 53"/>
                <a:gd name="T12" fmla="*/ 38 h 38"/>
              </a:gdLst>
              <a:ahLst/>
              <a:cxnLst>
                <a:cxn ang="T6">
                  <a:pos x="T0" y="T1"/>
                </a:cxn>
                <a:cxn ang="T7">
                  <a:pos x="T2" y="T3"/>
                </a:cxn>
                <a:cxn ang="T8">
                  <a:pos x="T4" y="T5"/>
                </a:cxn>
              </a:cxnLst>
              <a:rect l="T9" t="T10" r="T11" b="T12"/>
              <a:pathLst>
                <a:path w="53" h="38">
                  <a:moveTo>
                    <a:pt x="52" y="30"/>
                  </a:moveTo>
                  <a:cubicBezTo>
                    <a:pt x="42" y="0"/>
                    <a:pt x="0" y="25"/>
                    <a:pt x="40" y="38"/>
                  </a:cubicBezTo>
                  <a:cubicBezTo>
                    <a:pt x="53" y="34"/>
                    <a:pt x="52" y="38"/>
                    <a:pt x="52" y="3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50" name="Freeform 116"/>
            <p:cNvSpPr>
              <a:spLocks/>
            </p:cNvSpPr>
            <p:nvPr/>
          </p:nvSpPr>
          <p:spPr bwMode="auto">
            <a:xfrm>
              <a:off x="5050565" y="1803865"/>
              <a:ext cx="85725" cy="44789"/>
            </a:xfrm>
            <a:custGeom>
              <a:avLst/>
              <a:gdLst>
                <a:gd name="T0" fmla="*/ 24 w 54"/>
                <a:gd name="T1" fmla="*/ 30 h 30"/>
                <a:gd name="T2" fmla="*/ 32 w 54"/>
                <a:gd name="T3" fmla="*/ 2 h 30"/>
                <a:gd name="T4" fmla="*/ 4 w 54"/>
                <a:gd name="T5" fmla="*/ 6 h 30"/>
                <a:gd name="T6" fmla="*/ 24 w 54"/>
                <a:gd name="T7" fmla="*/ 30 h 30"/>
                <a:gd name="T8" fmla="*/ 0 60000 65536"/>
                <a:gd name="T9" fmla="*/ 0 60000 65536"/>
                <a:gd name="T10" fmla="*/ 0 60000 65536"/>
                <a:gd name="T11" fmla="*/ 0 60000 65536"/>
                <a:gd name="T12" fmla="*/ 0 w 54"/>
                <a:gd name="T13" fmla="*/ 0 h 30"/>
                <a:gd name="T14" fmla="*/ 54 w 54"/>
                <a:gd name="T15" fmla="*/ 30 h 30"/>
              </a:gdLst>
              <a:ahLst/>
              <a:cxnLst>
                <a:cxn ang="T8">
                  <a:pos x="T0" y="T1"/>
                </a:cxn>
                <a:cxn ang="T9">
                  <a:pos x="T2" y="T3"/>
                </a:cxn>
                <a:cxn ang="T10">
                  <a:pos x="T4" y="T5"/>
                </a:cxn>
                <a:cxn ang="T11">
                  <a:pos x="T6" y="T7"/>
                </a:cxn>
              </a:cxnLst>
              <a:rect l="T12" t="T13" r="T14" b="T15"/>
              <a:pathLst>
                <a:path w="54" h="30">
                  <a:moveTo>
                    <a:pt x="24" y="30"/>
                  </a:moveTo>
                  <a:cubicBezTo>
                    <a:pt x="41" y="19"/>
                    <a:pt x="54" y="17"/>
                    <a:pt x="32" y="2"/>
                  </a:cubicBezTo>
                  <a:cubicBezTo>
                    <a:pt x="23" y="3"/>
                    <a:pt x="11" y="0"/>
                    <a:pt x="4" y="6"/>
                  </a:cubicBezTo>
                  <a:cubicBezTo>
                    <a:pt x="0" y="9"/>
                    <a:pt x="24" y="27"/>
                    <a:pt x="24" y="30"/>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51" name="Freeform 117"/>
            <p:cNvSpPr>
              <a:spLocks/>
            </p:cNvSpPr>
            <p:nvPr/>
          </p:nvSpPr>
          <p:spPr bwMode="auto">
            <a:xfrm>
              <a:off x="4137753" y="1751610"/>
              <a:ext cx="179388" cy="64198"/>
            </a:xfrm>
            <a:custGeom>
              <a:avLst/>
              <a:gdLst>
                <a:gd name="T0" fmla="*/ 15 w 113"/>
                <a:gd name="T1" fmla="*/ 9 h 43"/>
                <a:gd name="T2" fmla="*/ 51 w 113"/>
                <a:gd name="T3" fmla="*/ 1 h 43"/>
                <a:gd name="T4" fmla="*/ 103 w 113"/>
                <a:gd name="T5" fmla="*/ 13 h 43"/>
                <a:gd name="T6" fmla="*/ 59 w 113"/>
                <a:gd name="T7" fmla="*/ 29 h 43"/>
                <a:gd name="T8" fmla="*/ 23 w 113"/>
                <a:gd name="T9" fmla="*/ 21 h 43"/>
                <a:gd name="T10" fmla="*/ 15 w 113"/>
                <a:gd name="T11" fmla="*/ 9 h 43"/>
                <a:gd name="T12" fmla="*/ 0 60000 65536"/>
                <a:gd name="T13" fmla="*/ 0 60000 65536"/>
                <a:gd name="T14" fmla="*/ 0 60000 65536"/>
                <a:gd name="T15" fmla="*/ 0 60000 65536"/>
                <a:gd name="T16" fmla="*/ 0 60000 65536"/>
                <a:gd name="T17" fmla="*/ 0 60000 65536"/>
                <a:gd name="T18" fmla="*/ 0 w 113"/>
                <a:gd name="T19" fmla="*/ 0 h 43"/>
                <a:gd name="T20" fmla="*/ 113 w 113"/>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113" h="43">
                  <a:moveTo>
                    <a:pt x="15" y="9"/>
                  </a:moveTo>
                  <a:cubicBezTo>
                    <a:pt x="27" y="7"/>
                    <a:pt x="39" y="0"/>
                    <a:pt x="51" y="1"/>
                  </a:cubicBezTo>
                  <a:cubicBezTo>
                    <a:pt x="69" y="3"/>
                    <a:pt x="85" y="10"/>
                    <a:pt x="103" y="13"/>
                  </a:cubicBezTo>
                  <a:cubicBezTo>
                    <a:pt x="113" y="43"/>
                    <a:pt x="78" y="31"/>
                    <a:pt x="59" y="29"/>
                  </a:cubicBezTo>
                  <a:cubicBezTo>
                    <a:pt x="47" y="25"/>
                    <a:pt x="34" y="27"/>
                    <a:pt x="23" y="21"/>
                  </a:cubicBezTo>
                  <a:cubicBezTo>
                    <a:pt x="0" y="8"/>
                    <a:pt x="29" y="9"/>
                    <a:pt x="15" y="9"/>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52" name="Freeform 118"/>
            <p:cNvSpPr>
              <a:spLocks/>
            </p:cNvSpPr>
            <p:nvPr/>
          </p:nvSpPr>
          <p:spPr bwMode="auto">
            <a:xfrm>
              <a:off x="5228365" y="1769526"/>
              <a:ext cx="327025" cy="76142"/>
            </a:xfrm>
            <a:custGeom>
              <a:avLst/>
              <a:gdLst>
                <a:gd name="T0" fmla="*/ 8 w 206"/>
                <a:gd name="T1" fmla="*/ 21 h 51"/>
                <a:gd name="T2" fmla="*/ 44 w 206"/>
                <a:gd name="T3" fmla="*/ 5 h 51"/>
                <a:gd name="T4" fmla="*/ 112 w 206"/>
                <a:gd name="T5" fmla="*/ 17 h 51"/>
                <a:gd name="T6" fmla="*/ 192 w 206"/>
                <a:gd name="T7" fmla="*/ 17 h 51"/>
                <a:gd name="T8" fmla="*/ 172 w 206"/>
                <a:gd name="T9" fmla="*/ 37 h 51"/>
                <a:gd name="T10" fmla="*/ 104 w 206"/>
                <a:gd name="T11" fmla="*/ 45 h 51"/>
                <a:gd name="T12" fmla="*/ 36 w 206"/>
                <a:gd name="T13" fmla="*/ 33 h 51"/>
                <a:gd name="T14" fmla="*/ 0 w 206"/>
                <a:gd name="T15" fmla="*/ 21 h 51"/>
                <a:gd name="T16" fmla="*/ 8 w 206"/>
                <a:gd name="T17" fmla="*/ 21 h 5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6"/>
                <a:gd name="T28" fmla="*/ 0 h 51"/>
                <a:gd name="T29" fmla="*/ 206 w 206"/>
                <a:gd name="T30" fmla="*/ 51 h 5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6" h="51">
                  <a:moveTo>
                    <a:pt x="8" y="21"/>
                  </a:moveTo>
                  <a:cubicBezTo>
                    <a:pt x="19" y="14"/>
                    <a:pt x="44" y="5"/>
                    <a:pt x="44" y="5"/>
                  </a:cubicBezTo>
                  <a:cubicBezTo>
                    <a:pt x="98" y="12"/>
                    <a:pt x="63" y="24"/>
                    <a:pt x="112" y="17"/>
                  </a:cubicBezTo>
                  <a:cubicBezTo>
                    <a:pt x="138" y="0"/>
                    <a:pt x="162" y="13"/>
                    <a:pt x="192" y="17"/>
                  </a:cubicBezTo>
                  <a:cubicBezTo>
                    <a:pt x="206" y="39"/>
                    <a:pt x="192" y="32"/>
                    <a:pt x="172" y="37"/>
                  </a:cubicBezTo>
                  <a:cubicBezTo>
                    <a:pt x="150" y="51"/>
                    <a:pt x="129" y="39"/>
                    <a:pt x="104" y="45"/>
                  </a:cubicBezTo>
                  <a:cubicBezTo>
                    <a:pt x="80" y="42"/>
                    <a:pt x="59" y="41"/>
                    <a:pt x="36" y="33"/>
                  </a:cubicBezTo>
                  <a:cubicBezTo>
                    <a:pt x="19" y="39"/>
                    <a:pt x="6" y="40"/>
                    <a:pt x="0" y="21"/>
                  </a:cubicBezTo>
                  <a:cubicBezTo>
                    <a:pt x="14" y="16"/>
                    <a:pt x="15" y="14"/>
                    <a:pt x="8" y="21"/>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53" name="Freeform 119"/>
            <p:cNvSpPr>
              <a:spLocks/>
            </p:cNvSpPr>
            <p:nvPr/>
          </p:nvSpPr>
          <p:spPr bwMode="auto">
            <a:xfrm>
              <a:off x="5422040" y="1826260"/>
              <a:ext cx="358775" cy="201552"/>
            </a:xfrm>
            <a:custGeom>
              <a:avLst/>
              <a:gdLst>
                <a:gd name="T0" fmla="*/ 182 w 226"/>
                <a:gd name="T1" fmla="*/ 27 h 135"/>
                <a:gd name="T2" fmla="*/ 134 w 226"/>
                <a:gd name="T3" fmla="*/ 23 h 135"/>
                <a:gd name="T4" fmla="*/ 66 w 226"/>
                <a:gd name="T5" fmla="*/ 43 h 135"/>
                <a:gd name="T6" fmla="*/ 22 w 226"/>
                <a:gd name="T7" fmla="*/ 71 h 135"/>
                <a:gd name="T8" fmla="*/ 74 w 226"/>
                <a:gd name="T9" fmla="*/ 103 h 135"/>
                <a:gd name="T10" fmla="*/ 110 w 226"/>
                <a:gd name="T11" fmla="*/ 119 h 135"/>
                <a:gd name="T12" fmla="*/ 166 w 226"/>
                <a:gd name="T13" fmla="*/ 135 h 135"/>
                <a:gd name="T14" fmla="*/ 178 w 226"/>
                <a:gd name="T15" fmla="*/ 115 h 135"/>
                <a:gd name="T16" fmla="*/ 86 w 226"/>
                <a:gd name="T17" fmla="*/ 99 h 135"/>
                <a:gd name="T18" fmla="*/ 98 w 226"/>
                <a:gd name="T19" fmla="*/ 71 h 135"/>
                <a:gd name="T20" fmla="*/ 158 w 226"/>
                <a:gd name="T21" fmla="*/ 47 h 135"/>
                <a:gd name="T22" fmla="*/ 182 w 226"/>
                <a:gd name="T23" fmla="*/ 27 h 13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6"/>
                <a:gd name="T37" fmla="*/ 0 h 135"/>
                <a:gd name="T38" fmla="*/ 226 w 226"/>
                <a:gd name="T39" fmla="*/ 135 h 13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6" h="135">
                  <a:moveTo>
                    <a:pt x="182" y="27"/>
                  </a:moveTo>
                  <a:cubicBezTo>
                    <a:pt x="173" y="0"/>
                    <a:pt x="154" y="16"/>
                    <a:pt x="134" y="23"/>
                  </a:cubicBezTo>
                  <a:cubicBezTo>
                    <a:pt x="112" y="31"/>
                    <a:pt x="89" y="37"/>
                    <a:pt x="66" y="43"/>
                  </a:cubicBezTo>
                  <a:cubicBezTo>
                    <a:pt x="61" y="59"/>
                    <a:pt x="39" y="65"/>
                    <a:pt x="22" y="71"/>
                  </a:cubicBezTo>
                  <a:cubicBezTo>
                    <a:pt x="0" y="104"/>
                    <a:pt x="58" y="101"/>
                    <a:pt x="74" y="103"/>
                  </a:cubicBezTo>
                  <a:cubicBezTo>
                    <a:pt x="87" y="116"/>
                    <a:pt x="92" y="125"/>
                    <a:pt x="110" y="119"/>
                  </a:cubicBezTo>
                  <a:cubicBezTo>
                    <a:pt x="138" y="123"/>
                    <a:pt x="143" y="127"/>
                    <a:pt x="166" y="135"/>
                  </a:cubicBezTo>
                  <a:cubicBezTo>
                    <a:pt x="180" y="133"/>
                    <a:pt x="226" y="125"/>
                    <a:pt x="178" y="115"/>
                  </a:cubicBezTo>
                  <a:cubicBezTo>
                    <a:pt x="148" y="109"/>
                    <a:pt x="116" y="103"/>
                    <a:pt x="86" y="99"/>
                  </a:cubicBezTo>
                  <a:cubicBezTo>
                    <a:pt x="71" y="77"/>
                    <a:pt x="67" y="76"/>
                    <a:pt x="98" y="71"/>
                  </a:cubicBezTo>
                  <a:cubicBezTo>
                    <a:pt x="112" y="50"/>
                    <a:pt x="136" y="54"/>
                    <a:pt x="158" y="47"/>
                  </a:cubicBezTo>
                  <a:cubicBezTo>
                    <a:pt x="165" y="25"/>
                    <a:pt x="168" y="41"/>
                    <a:pt x="182" y="27"/>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54" name="Freeform 120"/>
            <p:cNvSpPr>
              <a:spLocks/>
            </p:cNvSpPr>
            <p:nvPr/>
          </p:nvSpPr>
          <p:spPr bwMode="auto">
            <a:xfrm>
              <a:off x="5990365" y="1754596"/>
              <a:ext cx="266700" cy="141833"/>
            </a:xfrm>
            <a:custGeom>
              <a:avLst/>
              <a:gdLst>
                <a:gd name="T0" fmla="*/ 28 w 168"/>
                <a:gd name="T1" fmla="*/ 11 h 95"/>
                <a:gd name="T2" fmla="*/ 24 w 168"/>
                <a:gd name="T3" fmla="*/ 23 h 95"/>
                <a:gd name="T4" fmla="*/ 0 w 168"/>
                <a:gd name="T5" fmla="*/ 31 h 95"/>
                <a:gd name="T6" fmla="*/ 44 w 168"/>
                <a:gd name="T7" fmla="*/ 63 h 95"/>
                <a:gd name="T8" fmla="*/ 84 w 168"/>
                <a:gd name="T9" fmla="*/ 75 h 95"/>
                <a:gd name="T10" fmla="*/ 104 w 168"/>
                <a:gd name="T11" fmla="*/ 95 h 95"/>
                <a:gd name="T12" fmla="*/ 116 w 168"/>
                <a:gd name="T13" fmla="*/ 87 h 95"/>
                <a:gd name="T14" fmla="*/ 168 w 168"/>
                <a:gd name="T15" fmla="*/ 75 h 95"/>
                <a:gd name="T16" fmla="*/ 128 w 168"/>
                <a:gd name="T17" fmla="*/ 55 h 95"/>
                <a:gd name="T18" fmla="*/ 36 w 168"/>
                <a:gd name="T19" fmla="*/ 31 h 95"/>
                <a:gd name="T20" fmla="*/ 40 w 168"/>
                <a:gd name="T21" fmla="*/ 19 h 95"/>
                <a:gd name="T22" fmla="*/ 56 w 168"/>
                <a:gd name="T23" fmla="*/ 3 h 95"/>
                <a:gd name="T24" fmla="*/ 44 w 168"/>
                <a:gd name="T25" fmla="*/ 7 h 95"/>
                <a:gd name="T26" fmla="*/ 28 w 168"/>
                <a:gd name="T27" fmla="*/ 11 h 9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8"/>
                <a:gd name="T43" fmla="*/ 0 h 95"/>
                <a:gd name="T44" fmla="*/ 168 w 168"/>
                <a:gd name="T45" fmla="*/ 95 h 9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8" h="95">
                  <a:moveTo>
                    <a:pt x="28" y="11"/>
                  </a:moveTo>
                  <a:cubicBezTo>
                    <a:pt x="27" y="15"/>
                    <a:pt x="27" y="21"/>
                    <a:pt x="24" y="23"/>
                  </a:cubicBezTo>
                  <a:cubicBezTo>
                    <a:pt x="17" y="28"/>
                    <a:pt x="0" y="31"/>
                    <a:pt x="0" y="31"/>
                  </a:cubicBezTo>
                  <a:cubicBezTo>
                    <a:pt x="8" y="64"/>
                    <a:pt x="2" y="58"/>
                    <a:pt x="44" y="63"/>
                  </a:cubicBezTo>
                  <a:cubicBezTo>
                    <a:pt x="73" y="73"/>
                    <a:pt x="60" y="69"/>
                    <a:pt x="84" y="75"/>
                  </a:cubicBezTo>
                  <a:cubicBezTo>
                    <a:pt x="88" y="80"/>
                    <a:pt x="95" y="95"/>
                    <a:pt x="104" y="95"/>
                  </a:cubicBezTo>
                  <a:cubicBezTo>
                    <a:pt x="109" y="95"/>
                    <a:pt x="111" y="89"/>
                    <a:pt x="116" y="87"/>
                  </a:cubicBezTo>
                  <a:cubicBezTo>
                    <a:pt x="131" y="82"/>
                    <a:pt x="152" y="79"/>
                    <a:pt x="168" y="75"/>
                  </a:cubicBezTo>
                  <a:cubicBezTo>
                    <a:pt x="161" y="55"/>
                    <a:pt x="149" y="58"/>
                    <a:pt x="128" y="55"/>
                  </a:cubicBezTo>
                  <a:cubicBezTo>
                    <a:pt x="120" y="32"/>
                    <a:pt x="65" y="37"/>
                    <a:pt x="36" y="31"/>
                  </a:cubicBezTo>
                  <a:cubicBezTo>
                    <a:pt x="37" y="27"/>
                    <a:pt x="37" y="22"/>
                    <a:pt x="40" y="19"/>
                  </a:cubicBezTo>
                  <a:cubicBezTo>
                    <a:pt x="40" y="19"/>
                    <a:pt x="67" y="14"/>
                    <a:pt x="56" y="3"/>
                  </a:cubicBezTo>
                  <a:cubicBezTo>
                    <a:pt x="53" y="0"/>
                    <a:pt x="48" y="6"/>
                    <a:pt x="44" y="7"/>
                  </a:cubicBezTo>
                  <a:cubicBezTo>
                    <a:pt x="39" y="9"/>
                    <a:pt x="33" y="10"/>
                    <a:pt x="28" y="11"/>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55" name="Freeform 121"/>
            <p:cNvSpPr>
              <a:spLocks/>
            </p:cNvSpPr>
            <p:nvPr/>
          </p:nvSpPr>
          <p:spPr bwMode="auto">
            <a:xfrm>
              <a:off x="5761765" y="1902402"/>
              <a:ext cx="298450" cy="194088"/>
            </a:xfrm>
            <a:custGeom>
              <a:avLst/>
              <a:gdLst>
                <a:gd name="T0" fmla="*/ 8 w 188"/>
                <a:gd name="T1" fmla="*/ 16 h 130"/>
                <a:gd name="T2" fmla="*/ 44 w 188"/>
                <a:gd name="T3" fmla="*/ 0 h 130"/>
                <a:gd name="T4" fmla="*/ 64 w 188"/>
                <a:gd name="T5" fmla="*/ 4 h 130"/>
                <a:gd name="T6" fmla="*/ 72 w 188"/>
                <a:gd name="T7" fmla="*/ 16 h 130"/>
                <a:gd name="T8" fmla="*/ 100 w 188"/>
                <a:gd name="T9" fmla="*/ 8 h 130"/>
                <a:gd name="T10" fmla="*/ 160 w 188"/>
                <a:gd name="T11" fmla="*/ 28 h 130"/>
                <a:gd name="T12" fmla="*/ 180 w 188"/>
                <a:gd name="T13" fmla="*/ 68 h 130"/>
                <a:gd name="T14" fmla="*/ 184 w 188"/>
                <a:gd name="T15" fmla="*/ 80 h 130"/>
                <a:gd name="T16" fmla="*/ 168 w 188"/>
                <a:gd name="T17" fmla="*/ 76 h 130"/>
                <a:gd name="T18" fmla="*/ 132 w 188"/>
                <a:gd name="T19" fmla="*/ 52 h 130"/>
                <a:gd name="T20" fmla="*/ 88 w 188"/>
                <a:gd name="T21" fmla="*/ 68 h 130"/>
                <a:gd name="T22" fmla="*/ 124 w 188"/>
                <a:gd name="T23" fmla="*/ 84 h 130"/>
                <a:gd name="T24" fmla="*/ 140 w 188"/>
                <a:gd name="T25" fmla="*/ 112 h 130"/>
                <a:gd name="T26" fmla="*/ 104 w 188"/>
                <a:gd name="T27" fmla="*/ 96 h 130"/>
                <a:gd name="T28" fmla="*/ 56 w 188"/>
                <a:gd name="T29" fmla="*/ 120 h 130"/>
                <a:gd name="T30" fmla="*/ 68 w 188"/>
                <a:gd name="T31" fmla="*/ 96 h 130"/>
                <a:gd name="T32" fmla="*/ 52 w 188"/>
                <a:gd name="T33" fmla="*/ 72 h 130"/>
                <a:gd name="T34" fmla="*/ 0 w 188"/>
                <a:gd name="T35" fmla="*/ 28 h 130"/>
                <a:gd name="T36" fmla="*/ 8 w 188"/>
                <a:gd name="T37" fmla="*/ 16 h 1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8"/>
                <a:gd name="T58" fmla="*/ 0 h 130"/>
                <a:gd name="T59" fmla="*/ 188 w 188"/>
                <a:gd name="T60" fmla="*/ 130 h 1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8" h="130">
                  <a:moveTo>
                    <a:pt x="8" y="16"/>
                  </a:moveTo>
                  <a:cubicBezTo>
                    <a:pt x="37" y="22"/>
                    <a:pt x="38" y="34"/>
                    <a:pt x="44" y="0"/>
                  </a:cubicBezTo>
                  <a:cubicBezTo>
                    <a:pt x="51" y="1"/>
                    <a:pt x="58" y="1"/>
                    <a:pt x="64" y="4"/>
                  </a:cubicBezTo>
                  <a:cubicBezTo>
                    <a:pt x="68" y="6"/>
                    <a:pt x="67" y="14"/>
                    <a:pt x="72" y="16"/>
                  </a:cubicBezTo>
                  <a:cubicBezTo>
                    <a:pt x="75" y="17"/>
                    <a:pt x="96" y="9"/>
                    <a:pt x="100" y="8"/>
                  </a:cubicBezTo>
                  <a:cubicBezTo>
                    <a:pt x="130" y="11"/>
                    <a:pt x="145" y="5"/>
                    <a:pt x="160" y="28"/>
                  </a:cubicBezTo>
                  <a:cubicBezTo>
                    <a:pt x="165" y="48"/>
                    <a:pt x="174" y="48"/>
                    <a:pt x="180" y="68"/>
                  </a:cubicBezTo>
                  <a:cubicBezTo>
                    <a:pt x="181" y="72"/>
                    <a:pt x="188" y="78"/>
                    <a:pt x="184" y="80"/>
                  </a:cubicBezTo>
                  <a:cubicBezTo>
                    <a:pt x="179" y="83"/>
                    <a:pt x="173" y="77"/>
                    <a:pt x="168" y="76"/>
                  </a:cubicBezTo>
                  <a:cubicBezTo>
                    <a:pt x="156" y="64"/>
                    <a:pt x="148" y="57"/>
                    <a:pt x="132" y="52"/>
                  </a:cubicBezTo>
                  <a:cubicBezTo>
                    <a:pt x="110" y="54"/>
                    <a:pt x="81" y="50"/>
                    <a:pt x="88" y="68"/>
                  </a:cubicBezTo>
                  <a:cubicBezTo>
                    <a:pt x="91" y="75"/>
                    <a:pt x="124" y="84"/>
                    <a:pt x="124" y="84"/>
                  </a:cubicBezTo>
                  <a:cubicBezTo>
                    <a:pt x="133" y="87"/>
                    <a:pt x="140" y="112"/>
                    <a:pt x="140" y="112"/>
                  </a:cubicBezTo>
                  <a:cubicBezTo>
                    <a:pt x="123" y="124"/>
                    <a:pt x="121" y="107"/>
                    <a:pt x="104" y="96"/>
                  </a:cubicBezTo>
                  <a:cubicBezTo>
                    <a:pt x="97" y="130"/>
                    <a:pt x="90" y="124"/>
                    <a:pt x="56" y="120"/>
                  </a:cubicBezTo>
                  <a:cubicBezTo>
                    <a:pt x="58" y="117"/>
                    <a:pt x="70" y="102"/>
                    <a:pt x="68" y="96"/>
                  </a:cubicBezTo>
                  <a:cubicBezTo>
                    <a:pt x="65" y="87"/>
                    <a:pt x="55" y="81"/>
                    <a:pt x="52" y="72"/>
                  </a:cubicBezTo>
                  <a:cubicBezTo>
                    <a:pt x="43" y="46"/>
                    <a:pt x="26" y="34"/>
                    <a:pt x="0" y="28"/>
                  </a:cubicBezTo>
                  <a:cubicBezTo>
                    <a:pt x="15" y="23"/>
                    <a:pt x="14" y="28"/>
                    <a:pt x="8" y="16"/>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sp>
          <p:nvSpPr>
            <p:cNvPr id="44156" name="Freeform 122"/>
            <p:cNvSpPr>
              <a:spLocks/>
            </p:cNvSpPr>
            <p:nvPr/>
          </p:nvSpPr>
          <p:spPr bwMode="auto">
            <a:xfrm>
              <a:off x="2507390" y="3381946"/>
              <a:ext cx="104775" cy="65691"/>
            </a:xfrm>
            <a:custGeom>
              <a:avLst/>
              <a:gdLst>
                <a:gd name="T0" fmla="*/ 14 w 66"/>
                <a:gd name="T1" fmla="*/ 17 h 44"/>
                <a:gd name="T2" fmla="*/ 66 w 66"/>
                <a:gd name="T3" fmla="*/ 33 h 44"/>
                <a:gd name="T4" fmla="*/ 30 w 66"/>
                <a:gd name="T5" fmla="*/ 41 h 44"/>
                <a:gd name="T6" fmla="*/ 14 w 66"/>
                <a:gd name="T7" fmla="*/ 9 h 44"/>
                <a:gd name="T8" fmla="*/ 14 w 66"/>
                <a:gd name="T9" fmla="*/ 17 h 44"/>
                <a:gd name="T10" fmla="*/ 0 60000 65536"/>
                <a:gd name="T11" fmla="*/ 0 60000 65536"/>
                <a:gd name="T12" fmla="*/ 0 60000 65536"/>
                <a:gd name="T13" fmla="*/ 0 60000 65536"/>
                <a:gd name="T14" fmla="*/ 0 60000 65536"/>
                <a:gd name="T15" fmla="*/ 0 w 66"/>
                <a:gd name="T16" fmla="*/ 0 h 44"/>
                <a:gd name="T17" fmla="*/ 66 w 66"/>
                <a:gd name="T18" fmla="*/ 44 h 44"/>
              </a:gdLst>
              <a:ahLst/>
              <a:cxnLst>
                <a:cxn ang="T10">
                  <a:pos x="T0" y="T1"/>
                </a:cxn>
                <a:cxn ang="T11">
                  <a:pos x="T2" y="T3"/>
                </a:cxn>
                <a:cxn ang="T12">
                  <a:pos x="T4" y="T5"/>
                </a:cxn>
                <a:cxn ang="T13">
                  <a:pos x="T6" y="T7"/>
                </a:cxn>
                <a:cxn ang="T14">
                  <a:pos x="T8" y="T9"/>
                </a:cxn>
              </a:cxnLst>
              <a:rect l="T15" t="T16" r="T17" b="T18"/>
              <a:pathLst>
                <a:path w="66" h="44">
                  <a:moveTo>
                    <a:pt x="14" y="17"/>
                  </a:moveTo>
                  <a:cubicBezTo>
                    <a:pt x="40" y="0"/>
                    <a:pt x="46" y="20"/>
                    <a:pt x="66" y="33"/>
                  </a:cubicBezTo>
                  <a:cubicBezTo>
                    <a:pt x="50" y="44"/>
                    <a:pt x="47" y="35"/>
                    <a:pt x="30" y="41"/>
                  </a:cubicBezTo>
                  <a:cubicBezTo>
                    <a:pt x="21" y="35"/>
                    <a:pt x="0" y="23"/>
                    <a:pt x="14" y="9"/>
                  </a:cubicBezTo>
                  <a:cubicBezTo>
                    <a:pt x="16" y="7"/>
                    <a:pt x="14" y="14"/>
                    <a:pt x="14" y="17"/>
                  </a:cubicBezTo>
                  <a:close/>
                </a:path>
              </a:pathLst>
            </a:custGeom>
            <a:solidFill>
              <a:srgbClr val="000066"/>
            </a:solidFill>
            <a:ln w="12700" cap="sq" cmpd="sng">
              <a:solidFill>
                <a:srgbClr val="FFFFFF"/>
              </a:solidFill>
              <a:prstDash val="solid"/>
              <a:round/>
              <a:headEnd type="none" w="sm" len="sm"/>
              <a:tailEnd type="none" w="sm" len="sm"/>
            </a:ln>
          </p:spPr>
          <p:txBody>
            <a:bodyPr/>
            <a:lstStyle/>
            <a:p>
              <a:endParaRPr lang="de-DE">
                <a:latin typeface="Arial" panose="020B0604020202020204" pitchFamily="34" charset="0"/>
                <a:cs typeface="Arial" panose="020B0604020202020204" pitchFamily="34" charset="0"/>
              </a:endParaRPr>
            </a:p>
          </p:txBody>
        </p:sp>
      </p:grpSp>
      <p:sp>
        <p:nvSpPr>
          <p:cNvPr id="44039" name="Fußzeilenplatzhalt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r>
              <a:rPr lang="de-DE" dirty="0">
                <a:latin typeface="Arial" panose="020B0604020202020204" pitchFamily="34" charset="0"/>
                <a:cs typeface="Arial" panose="020B0604020202020204" pitchFamily="34" charset="0"/>
              </a:rPr>
              <a:t>Dispute Resolution</a:t>
            </a:r>
          </a:p>
        </p:txBody>
      </p:sp>
    </p:spTree>
    <p:extLst>
      <p:ext uri="{BB962C8B-B14F-4D97-AF65-F5344CB8AC3E}">
        <p14:creationId xmlns:p14="http://schemas.microsoft.com/office/powerpoint/2010/main" val="25597331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el 1"/>
          <p:cNvSpPr>
            <a:spLocks noGrp="1"/>
          </p:cNvSpPr>
          <p:nvPr>
            <p:ph type="title"/>
          </p:nvPr>
        </p:nvSpPr>
        <p:spPr/>
        <p:txBody>
          <a:bodyPr/>
          <a:lstStyle/>
          <a:p>
            <a:pPr algn="l"/>
            <a:r>
              <a:rPr lang="de-DE" altLang="de-DE" dirty="0" err="1" smtClean="0">
                <a:latin typeface="Arial" panose="020B0604020202020204" pitchFamily="34" charset="0"/>
                <a:cs typeface="Arial" panose="020B0604020202020204" pitchFamily="34" charset="0"/>
              </a:rPr>
              <a:t>Sources</a:t>
            </a:r>
            <a:r>
              <a:rPr lang="de-DE" altLang="de-DE" dirty="0" smtClean="0">
                <a:latin typeface="Arial" panose="020B0604020202020204" pitchFamily="34" charset="0"/>
                <a:cs typeface="Arial" panose="020B0604020202020204" pitchFamily="34" charset="0"/>
              </a:rPr>
              <a:t> (2) – In Europe „regional </a:t>
            </a:r>
            <a:r>
              <a:rPr lang="de-DE" altLang="de-DE" dirty="0" err="1" smtClean="0">
                <a:latin typeface="Arial" panose="020B0604020202020204" pitchFamily="34" charset="0"/>
                <a:cs typeface="Arial" panose="020B0604020202020204" pitchFamily="34" charset="0"/>
              </a:rPr>
              <a:t>law</a:t>
            </a:r>
            <a:r>
              <a:rPr lang="de-DE" altLang="de-DE" dirty="0" smtClean="0">
                <a:latin typeface="Arial" panose="020B0604020202020204" pitchFamily="34" charset="0"/>
                <a:cs typeface="Arial" panose="020B0604020202020204" pitchFamily="34" charset="0"/>
              </a:rPr>
              <a:t>“: EU </a:t>
            </a:r>
            <a:r>
              <a:rPr lang="de-DE" altLang="de-DE" dirty="0" err="1" smtClean="0">
                <a:latin typeface="Arial" panose="020B0604020202020204" pitchFamily="34" charset="0"/>
                <a:cs typeface="Arial" panose="020B0604020202020204" pitchFamily="34" charset="0"/>
              </a:rPr>
              <a:t>law</a:t>
            </a:r>
            <a:endParaRPr lang="de-DE" altLang="de-DE" dirty="0" smtClean="0">
              <a:latin typeface="Arial" panose="020B0604020202020204" pitchFamily="34" charset="0"/>
              <a:cs typeface="Arial" panose="020B0604020202020204" pitchFamily="34" charset="0"/>
            </a:endParaRPr>
          </a:p>
        </p:txBody>
      </p:sp>
      <p:sp>
        <p:nvSpPr>
          <p:cNvPr id="45059" name="Inhaltsplatzhalter 2"/>
          <p:cNvSpPr>
            <a:spLocks noGrp="1"/>
          </p:cNvSpPr>
          <p:nvPr>
            <p:ph idx="1"/>
          </p:nvPr>
        </p:nvSpPr>
        <p:spPr/>
        <p:txBody>
          <a:bodyPr>
            <a:normAutofit/>
          </a:bodyPr>
          <a:lstStyle/>
          <a:p>
            <a:pPr>
              <a:lnSpc>
                <a:spcPct val="130000"/>
              </a:lnSpc>
              <a:spcBef>
                <a:spcPts val="300"/>
              </a:spcBef>
              <a:spcAft>
                <a:spcPts val="600"/>
              </a:spcAft>
              <a:buFontTx/>
              <a:buChar char="-"/>
            </a:pPr>
            <a:r>
              <a:rPr lang="en-US" altLang="de-DE" dirty="0" smtClean="0"/>
              <a:t>Some time ago: “</a:t>
            </a:r>
            <a:r>
              <a:rPr lang="en-US" altLang="de-DE" sz="1800" dirty="0" smtClean="0"/>
              <a:t>European</a:t>
            </a:r>
            <a:r>
              <a:rPr lang="en-US" altLang="de-DE" dirty="0" smtClean="0"/>
              <a:t>”</a:t>
            </a:r>
            <a:r>
              <a:rPr lang="en-US" altLang="de-DE" sz="1800" dirty="0" smtClean="0"/>
              <a:t> acts were Treaties concluded by EC states</a:t>
            </a:r>
          </a:p>
          <a:p>
            <a:pPr lvl="1">
              <a:lnSpc>
                <a:spcPct val="130000"/>
              </a:lnSpc>
              <a:spcBef>
                <a:spcPts val="300"/>
              </a:spcBef>
              <a:spcAft>
                <a:spcPts val="600"/>
              </a:spcAft>
              <a:buFont typeface="Arial" panose="020B0604020202020204" pitchFamily="34" charset="0"/>
              <a:buChar char="•"/>
            </a:pPr>
            <a:r>
              <a:rPr lang="en-US" altLang="de-DE" sz="1800" dirty="0" smtClean="0"/>
              <a:t>Example: Convention on jurisdiction and the enforcement of judgments in civil and commercial matters of 1968</a:t>
            </a:r>
          </a:p>
          <a:p>
            <a:pPr lvl="1">
              <a:lnSpc>
                <a:spcPct val="130000"/>
              </a:lnSpc>
              <a:spcBef>
                <a:spcPts val="300"/>
              </a:spcBef>
              <a:spcAft>
                <a:spcPts val="600"/>
              </a:spcAft>
              <a:buFont typeface="Arial" panose="020B0604020202020204" pitchFamily="34" charset="0"/>
              <a:buChar char="•"/>
            </a:pPr>
            <a:r>
              <a:rPr lang="en-US" altLang="de-DE" sz="1800" dirty="0" smtClean="0"/>
              <a:t>Why was this step taken? </a:t>
            </a:r>
          </a:p>
          <a:p>
            <a:pPr>
              <a:lnSpc>
                <a:spcPct val="130000"/>
              </a:lnSpc>
              <a:spcBef>
                <a:spcPts val="300"/>
              </a:spcBef>
              <a:spcAft>
                <a:spcPts val="600"/>
              </a:spcAft>
              <a:buFontTx/>
              <a:buChar char="-"/>
            </a:pPr>
            <a:r>
              <a:rPr lang="en-US" altLang="de-DE" sz="1800" dirty="0" smtClean="0"/>
              <a:t>Since 1999 (Treaty of Amsterdam) EC has competence (power) to enact statutes (legal rules) in the field of judicial cooperation in civil matters.</a:t>
            </a:r>
          </a:p>
          <a:p>
            <a:pPr lvl="1">
              <a:lnSpc>
                <a:spcPct val="130000"/>
              </a:lnSpc>
              <a:spcBef>
                <a:spcPts val="300"/>
              </a:spcBef>
              <a:spcAft>
                <a:spcPts val="600"/>
              </a:spcAft>
              <a:buFont typeface="Arial" panose="020B0604020202020204" pitchFamily="34" charset="0"/>
              <a:buChar char="•"/>
            </a:pPr>
            <a:r>
              <a:rPr lang="en-US" altLang="de-DE" sz="1800" dirty="0" smtClean="0"/>
              <a:t>What is a Regulation?</a:t>
            </a:r>
          </a:p>
          <a:p>
            <a:pPr lvl="1">
              <a:lnSpc>
                <a:spcPct val="130000"/>
              </a:lnSpc>
              <a:spcBef>
                <a:spcPts val="300"/>
              </a:spcBef>
              <a:spcAft>
                <a:spcPts val="600"/>
              </a:spcAft>
              <a:buFont typeface="Arial" panose="020B0604020202020204" pitchFamily="34" charset="0"/>
              <a:buChar char="•"/>
            </a:pPr>
            <a:r>
              <a:rPr lang="en-US" altLang="de-DE" sz="1800" dirty="0" smtClean="0"/>
              <a:t>Why do I sometimes use the word “EU</a:t>
            </a:r>
            <a:r>
              <a:rPr lang="en-US" altLang="de-DE" dirty="0" smtClean="0"/>
              <a:t>”</a:t>
            </a:r>
            <a:r>
              <a:rPr lang="en-US" altLang="de-DE" sz="1800" dirty="0" smtClean="0"/>
              <a:t> and sometimes “EC</a:t>
            </a:r>
            <a:r>
              <a:rPr lang="en-US" altLang="de-DE" dirty="0" smtClean="0"/>
              <a:t>”</a:t>
            </a:r>
            <a:r>
              <a:rPr lang="en-US" altLang="de-DE" sz="1800" dirty="0" smtClean="0"/>
              <a:t> to refer to the European level?</a:t>
            </a:r>
          </a:p>
          <a:p>
            <a:pPr lvl="1">
              <a:lnSpc>
                <a:spcPct val="130000"/>
              </a:lnSpc>
              <a:spcBef>
                <a:spcPts val="300"/>
              </a:spcBef>
              <a:spcAft>
                <a:spcPts val="600"/>
              </a:spcAft>
              <a:buFont typeface="Arial" panose="020B0604020202020204" pitchFamily="34" charset="0"/>
              <a:buChar char="•"/>
            </a:pPr>
            <a:r>
              <a:rPr lang="en-US" altLang="de-DE" sz="1800" dirty="0" smtClean="0"/>
              <a:t>Why was the “</a:t>
            </a:r>
            <a:r>
              <a:rPr lang="en-US" altLang="de-DE" sz="1800" dirty="0" err="1" smtClean="0"/>
              <a:t>communitarization</a:t>
            </a:r>
            <a:r>
              <a:rPr lang="en-US" altLang="de-DE" sz="1800" dirty="0" smtClean="0"/>
              <a:t>” necessary and desirable?</a:t>
            </a: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39</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038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505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505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50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Structuring (2)</a:t>
            </a:r>
            <a:endParaRPr lang="de-DE" dirty="0"/>
          </a:p>
        </p:txBody>
      </p:sp>
      <p:sp>
        <p:nvSpPr>
          <p:cNvPr id="3" name="Inhaltsplatzhalter 2"/>
          <p:cNvSpPr>
            <a:spLocks noGrp="1"/>
          </p:cNvSpPr>
          <p:nvPr>
            <p:ph idx="1"/>
          </p:nvPr>
        </p:nvSpPr>
        <p:spPr/>
        <p:txBody>
          <a:bodyPr>
            <a:normAutofit/>
          </a:bodyPr>
          <a:lstStyle/>
          <a:p>
            <a:pPr marL="0" indent="0">
              <a:lnSpc>
                <a:spcPct val="120000"/>
              </a:lnSpc>
              <a:spcAft>
                <a:spcPts val="600"/>
              </a:spcAft>
              <a:buNone/>
            </a:pPr>
            <a:r>
              <a:rPr lang="en-US" b="1" dirty="0"/>
              <a:t>Disputes between states </a:t>
            </a:r>
            <a:endParaRPr lang="de-DE" b="1" dirty="0" smtClean="0"/>
          </a:p>
          <a:p>
            <a:pPr>
              <a:lnSpc>
                <a:spcPct val="120000"/>
              </a:lnSpc>
              <a:spcAft>
                <a:spcPts val="600"/>
              </a:spcAft>
            </a:pPr>
            <a:r>
              <a:rPr lang="en-US" dirty="0" smtClean="0"/>
              <a:t>Trade disputes on matters covered by WTO law</a:t>
            </a:r>
          </a:p>
          <a:p>
            <a:pPr lvl="1">
              <a:lnSpc>
                <a:spcPct val="120000"/>
              </a:lnSpc>
              <a:spcAft>
                <a:spcPts val="600"/>
              </a:spcAft>
            </a:pPr>
            <a:r>
              <a:rPr lang="en-US" dirty="0" smtClean="0"/>
              <a:t>Special dispute settlement bodies and procedures</a:t>
            </a:r>
          </a:p>
          <a:p>
            <a:pPr lvl="1">
              <a:lnSpc>
                <a:spcPct val="120000"/>
              </a:lnSpc>
              <a:spcAft>
                <a:spcPts val="600"/>
              </a:spcAft>
            </a:pPr>
            <a:r>
              <a:rPr lang="en-US" dirty="0" smtClean="0"/>
              <a:t>Laid down in WTO law</a:t>
            </a:r>
          </a:p>
          <a:p>
            <a:pPr>
              <a:lnSpc>
                <a:spcPct val="120000"/>
              </a:lnSpc>
              <a:spcAft>
                <a:spcPts val="600"/>
              </a:spcAft>
            </a:pPr>
            <a:r>
              <a:rPr lang="en-US" dirty="0" smtClean="0"/>
              <a:t>Outside WTO</a:t>
            </a:r>
          </a:p>
          <a:p>
            <a:pPr lvl="1">
              <a:lnSpc>
                <a:spcPct val="120000"/>
              </a:lnSpc>
              <a:spcAft>
                <a:spcPts val="600"/>
              </a:spcAft>
            </a:pPr>
            <a:r>
              <a:rPr lang="en-US" dirty="0" smtClean="0"/>
              <a:t>Dispute settlement mechanisms of other international/supranational bodies</a:t>
            </a:r>
          </a:p>
          <a:p>
            <a:pPr lvl="1">
              <a:lnSpc>
                <a:spcPct val="120000"/>
              </a:lnSpc>
              <a:spcAft>
                <a:spcPts val="600"/>
              </a:spcAft>
            </a:pPr>
            <a:r>
              <a:rPr lang="en-US" dirty="0" smtClean="0"/>
              <a:t>Diplomatic consultations</a:t>
            </a:r>
          </a:p>
          <a:p>
            <a:pPr lvl="1">
              <a:lnSpc>
                <a:spcPct val="120000"/>
              </a:lnSpc>
              <a:spcAft>
                <a:spcPts val="600"/>
              </a:spcAft>
            </a:pPr>
            <a:r>
              <a:rPr lang="en-US" dirty="0" smtClean="0"/>
              <a:t>ICJ</a:t>
            </a:r>
          </a:p>
          <a:p>
            <a:pPr>
              <a:lnSpc>
                <a:spcPct val="120000"/>
              </a:lnSpc>
              <a:spcAft>
                <a:spcPts val="600"/>
              </a:spcAft>
            </a:pPr>
            <a:r>
              <a:rPr lang="en-US" dirty="0" smtClean="0"/>
              <a:t>These type of disputes are not treated in my class -&gt; WTO law, Trade Remedies</a:t>
            </a:r>
          </a:p>
        </p:txBody>
      </p:sp>
      <p:sp>
        <p:nvSpPr>
          <p:cNvPr id="4" name="Fußzeilenplatzhalter 3"/>
          <p:cNvSpPr>
            <a:spLocks noGrp="1"/>
          </p:cNvSpPr>
          <p:nvPr>
            <p:ph type="ftr" sz="quarter" idx="11"/>
          </p:nvPr>
        </p:nvSpPr>
        <p:spPr/>
        <p:txBody>
          <a:bodyPr/>
          <a:lstStyle/>
          <a:p>
            <a:r>
              <a:rPr lang="de-DE" dirty="0"/>
              <a:t>Dispute Resolution</a:t>
            </a:r>
          </a:p>
        </p:txBody>
      </p:sp>
      <p:sp>
        <p:nvSpPr>
          <p:cNvPr id="5" name="Foliennummernplatzhalter 4"/>
          <p:cNvSpPr>
            <a:spLocks noGrp="1"/>
          </p:cNvSpPr>
          <p:nvPr>
            <p:ph type="sldNum" sz="quarter" idx="12"/>
          </p:nvPr>
        </p:nvSpPr>
        <p:spPr/>
        <p:txBody>
          <a:bodyPr/>
          <a:lstStyle/>
          <a:p>
            <a:fld id="{E5B53BF6-DEA2-458C-903B-B577D20D4B06}" type="slidenum">
              <a:rPr lang="de-DE" smtClean="0"/>
              <a:t>4</a:t>
            </a:fld>
            <a:endParaRPr lang="de-DE"/>
          </a:p>
        </p:txBody>
      </p:sp>
    </p:spTree>
    <p:extLst>
      <p:ext uri="{BB962C8B-B14F-4D97-AF65-F5344CB8AC3E}">
        <p14:creationId xmlns:p14="http://schemas.microsoft.com/office/powerpoint/2010/main" val="69204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el 1"/>
          <p:cNvSpPr>
            <a:spLocks noGrp="1"/>
          </p:cNvSpPr>
          <p:nvPr>
            <p:ph type="title"/>
          </p:nvPr>
        </p:nvSpPr>
        <p:spPr/>
        <p:txBody>
          <a:bodyPr/>
          <a:lstStyle/>
          <a:p>
            <a:pPr algn="l"/>
            <a:r>
              <a:rPr lang="de-DE" altLang="de-DE" smtClean="0">
                <a:latin typeface="Arial" panose="020B0604020202020204" pitchFamily="34" charset="0"/>
                <a:cs typeface="Arial" panose="020B0604020202020204" pitchFamily="34" charset="0"/>
              </a:rPr>
              <a:t>Sources (3) – EU law</a:t>
            </a:r>
          </a:p>
        </p:txBody>
      </p:sp>
      <p:sp>
        <p:nvSpPr>
          <p:cNvPr id="46083" name="Inhaltsplatzhalter 2"/>
          <p:cNvSpPr>
            <a:spLocks noGrp="1"/>
          </p:cNvSpPr>
          <p:nvPr>
            <p:ph idx="1"/>
          </p:nvPr>
        </p:nvSpPr>
        <p:spPr/>
        <p:txBody>
          <a:bodyPr/>
          <a:lstStyle/>
          <a:p>
            <a:pPr>
              <a:lnSpc>
                <a:spcPct val="120000"/>
              </a:lnSpc>
              <a:spcAft>
                <a:spcPts val="600"/>
              </a:spcAft>
              <a:buFontTx/>
              <a:buChar char="-"/>
            </a:pPr>
            <a:r>
              <a:rPr lang="en-US" altLang="de-DE" sz="1800" dirty="0" smtClean="0">
                <a:latin typeface="Arial" panose="020B0604020202020204" pitchFamily="34" charset="0"/>
                <a:cs typeface="Arial" panose="020B0604020202020204" pitchFamily="34" charset="0"/>
              </a:rPr>
              <a:t>Today this power is mainly enshrined in Art. 81 TFEU </a:t>
            </a:r>
          </a:p>
          <a:p>
            <a:pPr>
              <a:lnSpc>
                <a:spcPct val="120000"/>
              </a:lnSpc>
              <a:spcAft>
                <a:spcPts val="600"/>
              </a:spcAft>
              <a:buFontTx/>
              <a:buChar char="-"/>
            </a:pPr>
            <a:r>
              <a:rPr lang="en-US" altLang="de-DE" sz="1800" dirty="0" smtClean="0">
                <a:latin typeface="Arial" panose="020B0604020202020204" pitchFamily="34" charset="0"/>
                <a:cs typeface="Arial" panose="020B0604020202020204" pitchFamily="34" charset="0"/>
              </a:rPr>
              <a:t>Special case (Protocols to EU Treaties)</a:t>
            </a:r>
          </a:p>
          <a:p>
            <a:pPr lvl="1">
              <a:lnSpc>
                <a:spcPct val="120000"/>
              </a:lnSpc>
              <a:spcAft>
                <a:spcPts val="600"/>
              </a:spcAft>
              <a:buFont typeface="Arial" panose="020B0604020202020204" pitchFamily="34" charset="0"/>
              <a:buChar char="•"/>
            </a:pPr>
            <a:r>
              <a:rPr lang="en-US" altLang="de-DE" sz="1800" dirty="0" smtClean="0">
                <a:latin typeface="Arial" panose="020B0604020202020204" pitchFamily="34" charset="0"/>
                <a:cs typeface="Arial" panose="020B0604020202020204" pitchFamily="34" charset="0"/>
              </a:rPr>
              <a:t>GB &amp; Ireland</a:t>
            </a:r>
          </a:p>
          <a:p>
            <a:pPr lvl="1">
              <a:lnSpc>
                <a:spcPct val="120000"/>
              </a:lnSpc>
              <a:spcAft>
                <a:spcPts val="600"/>
              </a:spcAft>
              <a:buFont typeface="Arial" panose="020B0604020202020204" pitchFamily="34" charset="0"/>
              <a:buChar char="•"/>
            </a:pPr>
            <a:r>
              <a:rPr lang="en-US" altLang="de-DE" sz="1800" dirty="0" smtClean="0">
                <a:latin typeface="Arial" panose="020B0604020202020204" pitchFamily="34" charset="0"/>
                <a:cs typeface="Arial" panose="020B0604020202020204" pitchFamily="34" charset="0"/>
              </a:rPr>
              <a:t>Denmark</a:t>
            </a: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40</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0331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el 1"/>
          <p:cNvSpPr>
            <a:spLocks noGrp="1"/>
          </p:cNvSpPr>
          <p:nvPr>
            <p:ph type="title"/>
          </p:nvPr>
        </p:nvSpPr>
        <p:spPr/>
        <p:txBody>
          <a:bodyPr/>
          <a:lstStyle/>
          <a:p>
            <a:pPr algn="l"/>
            <a:r>
              <a:rPr lang="de-DE" altLang="de-DE" smtClean="0">
                <a:latin typeface="Arial" panose="020B0604020202020204" pitchFamily="34" charset="0"/>
                <a:cs typeface="Arial" panose="020B0604020202020204" pitchFamily="34" charset="0"/>
              </a:rPr>
              <a:t>Sources (4) – National law</a:t>
            </a:r>
          </a:p>
        </p:txBody>
      </p:sp>
      <p:sp>
        <p:nvSpPr>
          <p:cNvPr id="47107" name="Inhaltsplatzhalter 2"/>
          <p:cNvSpPr>
            <a:spLocks noGrp="1"/>
          </p:cNvSpPr>
          <p:nvPr>
            <p:ph idx="1"/>
          </p:nvPr>
        </p:nvSpPr>
        <p:spPr/>
        <p:txBody>
          <a:bodyPr/>
          <a:lstStyle/>
          <a:p>
            <a:pPr>
              <a:lnSpc>
                <a:spcPct val="120000"/>
              </a:lnSpc>
              <a:spcAft>
                <a:spcPts val="600"/>
              </a:spcAft>
              <a:buFontTx/>
              <a:buChar char="-"/>
            </a:pPr>
            <a:r>
              <a:rPr lang="de-DE" altLang="de-DE" sz="1800" dirty="0" smtClean="0">
                <a:latin typeface="Arial" panose="020B0604020202020204" pitchFamily="34" charset="0"/>
                <a:cs typeface="Arial" panose="020B0604020202020204" pitchFamily="34" charset="0"/>
              </a:rPr>
              <a:t>The Nation State: </a:t>
            </a:r>
            <a:r>
              <a:rPr lang="de-DE" altLang="de-DE" sz="1800" dirty="0" err="1" smtClean="0">
                <a:latin typeface="Arial" panose="020B0604020202020204" pitchFamily="34" charset="0"/>
                <a:cs typeface="Arial" panose="020B0604020202020204" pitchFamily="34" charset="0"/>
              </a:rPr>
              <a:t>traditionally</a:t>
            </a:r>
            <a:r>
              <a:rPr lang="de-DE" altLang="de-DE" sz="1800" dirty="0" smtClean="0">
                <a:latin typeface="Arial" panose="020B0604020202020204" pitchFamily="34" charset="0"/>
                <a:cs typeface="Arial" panose="020B0604020202020204" pitchFamily="34" charset="0"/>
              </a:rPr>
              <a:t> </a:t>
            </a:r>
            <a:r>
              <a:rPr lang="de-DE" altLang="de-DE" sz="1800" dirty="0" err="1" smtClean="0">
                <a:latin typeface="Arial" panose="020B0604020202020204" pitchFamily="34" charset="0"/>
                <a:cs typeface="Arial" panose="020B0604020202020204" pitchFamily="34" charset="0"/>
              </a:rPr>
              <a:t>most</a:t>
            </a:r>
            <a:r>
              <a:rPr lang="de-DE" altLang="de-DE" sz="1800" dirty="0" smtClean="0">
                <a:latin typeface="Arial" panose="020B0604020202020204" pitchFamily="34" charset="0"/>
                <a:cs typeface="Arial" panose="020B0604020202020204" pitchFamily="34" charset="0"/>
              </a:rPr>
              <a:t> </a:t>
            </a:r>
            <a:r>
              <a:rPr lang="de-DE" altLang="de-DE" sz="1800" dirty="0" err="1" smtClean="0">
                <a:latin typeface="Arial" panose="020B0604020202020204" pitchFamily="34" charset="0"/>
                <a:cs typeface="Arial" panose="020B0604020202020204" pitchFamily="34" charset="0"/>
              </a:rPr>
              <a:t>important</a:t>
            </a:r>
            <a:r>
              <a:rPr lang="de-DE" altLang="de-DE" sz="1800" dirty="0" smtClean="0">
                <a:latin typeface="Arial" panose="020B0604020202020204" pitchFamily="34" charset="0"/>
                <a:cs typeface="Arial" panose="020B0604020202020204" pitchFamily="34" charset="0"/>
              </a:rPr>
              <a:t> </a:t>
            </a:r>
            <a:r>
              <a:rPr lang="de-DE" altLang="de-DE" sz="1800" dirty="0" err="1" smtClean="0">
                <a:latin typeface="Arial" panose="020B0604020202020204" pitchFamily="34" charset="0"/>
                <a:cs typeface="Arial" panose="020B0604020202020204" pitchFamily="34" charset="0"/>
              </a:rPr>
              <a:t>actor</a:t>
            </a:r>
            <a:endParaRPr lang="de-DE" altLang="de-DE" sz="1800" dirty="0" smtClean="0">
              <a:latin typeface="Arial" panose="020B0604020202020204" pitchFamily="34" charset="0"/>
              <a:cs typeface="Arial" panose="020B0604020202020204" pitchFamily="34" charset="0"/>
            </a:endParaRPr>
          </a:p>
          <a:p>
            <a:pPr>
              <a:lnSpc>
                <a:spcPct val="120000"/>
              </a:lnSpc>
              <a:spcAft>
                <a:spcPts val="600"/>
              </a:spcAft>
              <a:buFontTx/>
              <a:buChar char="-"/>
            </a:pPr>
            <a:r>
              <a:rPr lang="de-DE" altLang="de-DE" sz="1800" dirty="0" smtClean="0">
                <a:latin typeface="Arial" panose="020B0604020202020204" pitchFamily="34" charset="0"/>
                <a:cs typeface="Arial" panose="020B0604020202020204" pitchFamily="34" charset="0"/>
              </a:rPr>
              <a:t>Today: </a:t>
            </a:r>
            <a:r>
              <a:rPr lang="de-DE" altLang="de-DE" sz="1800" dirty="0" err="1" smtClean="0">
                <a:latin typeface="Arial" panose="020B0604020202020204" pitchFamily="34" charset="0"/>
                <a:cs typeface="Arial" panose="020B0604020202020204" pitchFamily="34" charset="0"/>
              </a:rPr>
              <a:t>importance</a:t>
            </a:r>
            <a:r>
              <a:rPr lang="de-DE" altLang="de-DE" sz="1800" dirty="0" smtClean="0">
                <a:latin typeface="Arial" panose="020B0604020202020204" pitchFamily="34" charset="0"/>
                <a:cs typeface="Arial" panose="020B0604020202020204" pitchFamily="34" charset="0"/>
              </a:rPr>
              <a:t> </a:t>
            </a:r>
            <a:r>
              <a:rPr lang="de-DE" altLang="de-DE" sz="1800" dirty="0" err="1" smtClean="0">
                <a:latin typeface="Arial" panose="020B0604020202020204" pitchFamily="34" charset="0"/>
                <a:cs typeface="Arial" panose="020B0604020202020204" pitchFamily="34" charset="0"/>
              </a:rPr>
              <a:t>slightly</a:t>
            </a:r>
            <a:r>
              <a:rPr lang="de-DE" altLang="de-DE" sz="1800" dirty="0" smtClean="0">
                <a:latin typeface="Arial" panose="020B0604020202020204" pitchFamily="34" charset="0"/>
                <a:cs typeface="Arial" panose="020B0604020202020204" pitchFamily="34" charset="0"/>
              </a:rPr>
              <a:t> </a:t>
            </a:r>
            <a:r>
              <a:rPr lang="de-DE" altLang="de-DE" sz="1800" dirty="0" err="1" smtClean="0">
                <a:latin typeface="Arial" panose="020B0604020202020204" pitchFamily="34" charset="0"/>
                <a:cs typeface="Arial" panose="020B0604020202020204" pitchFamily="34" charset="0"/>
              </a:rPr>
              <a:t>diminished</a:t>
            </a:r>
            <a:r>
              <a:rPr lang="de-DE" altLang="de-DE" sz="1800" dirty="0" smtClean="0">
                <a:latin typeface="Arial" panose="020B0604020202020204" pitchFamily="34" charset="0"/>
                <a:cs typeface="Arial" panose="020B0604020202020204" pitchFamily="34" charset="0"/>
              </a:rPr>
              <a:t> </a:t>
            </a:r>
            <a:r>
              <a:rPr lang="de-DE" altLang="de-DE" sz="1800" dirty="0" err="1" smtClean="0">
                <a:latin typeface="Arial" panose="020B0604020202020204" pitchFamily="34" charset="0"/>
                <a:cs typeface="Arial" panose="020B0604020202020204" pitchFamily="34" charset="0"/>
              </a:rPr>
              <a:t>by</a:t>
            </a:r>
            <a:r>
              <a:rPr lang="de-DE" altLang="de-DE" sz="1800" dirty="0" smtClean="0">
                <a:latin typeface="Arial" panose="020B0604020202020204" pitchFamily="34" charset="0"/>
                <a:cs typeface="Arial" panose="020B0604020202020204" pitchFamily="34" charset="0"/>
              </a:rPr>
              <a:t> international </a:t>
            </a:r>
            <a:r>
              <a:rPr lang="de-DE" altLang="de-DE" dirty="0" err="1" smtClean="0"/>
              <a:t>t</a:t>
            </a:r>
            <a:r>
              <a:rPr lang="de-DE" altLang="de-DE" sz="1800" dirty="0" err="1" smtClean="0">
                <a:latin typeface="Arial" panose="020B0604020202020204" pitchFamily="34" charset="0"/>
                <a:cs typeface="Arial" panose="020B0604020202020204" pitchFamily="34" charset="0"/>
              </a:rPr>
              <a:t>reaties</a:t>
            </a:r>
            <a:r>
              <a:rPr lang="de-DE" altLang="de-DE" sz="1800" dirty="0" smtClean="0">
                <a:latin typeface="Arial" panose="020B0604020202020204" pitchFamily="34" charset="0"/>
                <a:cs typeface="Arial" panose="020B0604020202020204" pitchFamily="34" charset="0"/>
              </a:rPr>
              <a:t> + EU </a:t>
            </a:r>
            <a:r>
              <a:rPr lang="de-DE" altLang="de-DE" sz="1800" dirty="0" err="1" smtClean="0">
                <a:latin typeface="Arial" panose="020B0604020202020204" pitchFamily="34" charset="0"/>
                <a:cs typeface="Arial" panose="020B0604020202020204" pitchFamily="34" charset="0"/>
              </a:rPr>
              <a:t>law</a:t>
            </a:r>
            <a:r>
              <a:rPr lang="de-DE" altLang="de-DE" sz="1800" dirty="0" smtClean="0">
                <a:latin typeface="Arial" panose="020B0604020202020204" pitchFamily="34" charset="0"/>
                <a:cs typeface="Arial" panose="020B0604020202020204" pitchFamily="34" charset="0"/>
              </a:rPr>
              <a:t> (in Europe)</a:t>
            </a: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41</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7290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pPr eaLnBrk="1" hangingPunct="1"/>
            <a:r>
              <a:rPr lang="de-DE" altLang="de-DE" b="1" dirty="0" smtClean="0">
                <a:latin typeface="Arial" panose="020B0604020202020204" pitchFamily="34" charset="0"/>
                <a:cs typeface="Arial" panose="020B0604020202020204" pitchFamily="34" charset="0"/>
              </a:rPr>
              <a:t>Summary</a:t>
            </a:r>
          </a:p>
        </p:txBody>
      </p:sp>
      <p:sp>
        <p:nvSpPr>
          <p:cNvPr id="538627" name="Rectangle 3"/>
          <p:cNvSpPr>
            <a:spLocks noGrp="1" noChangeArrowheads="1"/>
          </p:cNvSpPr>
          <p:nvPr>
            <p:ph type="body" idx="1"/>
          </p:nvPr>
        </p:nvSpPr>
        <p:spPr/>
        <p:txBody>
          <a:bodyPr>
            <a:normAutofit/>
          </a:bodyPr>
          <a:lstStyle/>
          <a:p>
            <a:pPr eaLnBrk="1" hangingPunct="1">
              <a:lnSpc>
                <a:spcPct val="130000"/>
              </a:lnSpc>
              <a:spcBef>
                <a:spcPct val="50000"/>
              </a:spcBef>
              <a:spcAft>
                <a:spcPts val="600"/>
              </a:spcAft>
              <a:buFontTx/>
              <a:buNone/>
            </a:pPr>
            <a:r>
              <a:rPr lang="de-DE" altLang="de-DE" b="1" dirty="0" err="1" smtClean="0">
                <a:latin typeface="Arial" panose="020B0604020202020204" pitchFamily="34" charset="0"/>
                <a:cs typeface="Arial" panose="020B0604020202020204" pitchFamily="34" charset="0"/>
              </a:rPr>
              <a:t>When</a:t>
            </a:r>
            <a:r>
              <a:rPr lang="de-DE" altLang="de-DE" b="1" dirty="0" smtClean="0">
                <a:latin typeface="Arial" panose="020B0604020202020204" pitchFamily="34" charset="0"/>
                <a:cs typeface="Arial" panose="020B0604020202020204" pitchFamily="34" charset="0"/>
              </a:rPr>
              <a:t> </a:t>
            </a:r>
            <a:r>
              <a:rPr lang="de-DE" altLang="de-DE" b="1" dirty="0" err="1" smtClean="0">
                <a:latin typeface="Arial" panose="020B0604020202020204" pitchFamily="34" charset="0"/>
                <a:cs typeface="Arial" panose="020B0604020202020204" pitchFamily="34" charset="0"/>
              </a:rPr>
              <a:t>you</a:t>
            </a:r>
            <a:r>
              <a:rPr lang="de-DE" altLang="de-DE" b="1" dirty="0" smtClean="0">
                <a:latin typeface="Arial" panose="020B0604020202020204" pitchFamily="34" charset="0"/>
                <a:cs typeface="Arial" panose="020B0604020202020204" pitchFamily="34" charset="0"/>
              </a:rPr>
              <a:t> </a:t>
            </a:r>
            <a:r>
              <a:rPr lang="de-DE" altLang="de-DE" b="1" dirty="0" err="1" smtClean="0">
                <a:latin typeface="Arial" panose="020B0604020202020204" pitchFamily="34" charset="0"/>
                <a:cs typeface="Arial" panose="020B0604020202020204" pitchFamily="34" charset="0"/>
              </a:rPr>
              <a:t>have</a:t>
            </a:r>
            <a:r>
              <a:rPr lang="de-DE" altLang="de-DE" b="1" dirty="0" smtClean="0">
                <a:latin typeface="Arial" panose="020B0604020202020204" pitchFamily="34" charset="0"/>
                <a:cs typeface="Arial" panose="020B0604020202020204" pitchFamily="34" charset="0"/>
              </a:rPr>
              <a:t> </a:t>
            </a:r>
            <a:r>
              <a:rPr lang="de-DE" altLang="de-DE" b="1" dirty="0" err="1" smtClean="0">
                <a:latin typeface="Arial" panose="020B0604020202020204" pitchFamily="34" charset="0"/>
                <a:cs typeface="Arial" panose="020B0604020202020204" pitchFamily="34" charset="0"/>
              </a:rPr>
              <a:t>to</a:t>
            </a:r>
            <a:r>
              <a:rPr lang="de-DE" altLang="de-DE" b="1" dirty="0" smtClean="0">
                <a:latin typeface="Arial" panose="020B0604020202020204" pitchFamily="34" charset="0"/>
                <a:cs typeface="Arial" panose="020B0604020202020204" pitchFamily="34" charset="0"/>
              </a:rPr>
              <a:t> </a:t>
            </a:r>
            <a:r>
              <a:rPr lang="de-DE" altLang="de-DE" b="1" dirty="0" err="1" smtClean="0">
                <a:latin typeface="Arial" panose="020B0604020202020204" pitchFamily="34" charset="0"/>
                <a:cs typeface="Arial" panose="020B0604020202020204" pitchFamily="34" charset="0"/>
              </a:rPr>
              <a:t>solve</a:t>
            </a:r>
            <a:r>
              <a:rPr lang="de-DE" altLang="de-DE" b="1" dirty="0" smtClean="0">
                <a:latin typeface="Arial" panose="020B0604020202020204" pitchFamily="34" charset="0"/>
                <a:cs typeface="Arial" panose="020B0604020202020204" pitchFamily="34" charset="0"/>
              </a:rPr>
              <a:t> an international </a:t>
            </a:r>
            <a:r>
              <a:rPr lang="de-DE" altLang="de-DE" b="1" dirty="0" err="1" smtClean="0">
                <a:latin typeface="Arial" panose="020B0604020202020204" pitchFamily="34" charset="0"/>
                <a:cs typeface="Arial" panose="020B0604020202020204" pitchFamily="34" charset="0"/>
              </a:rPr>
              <a:t>case</a:t>
            </a:r>
            <a:r>
              <a:rPr lang="de-DE" altLang="de-DE" b="1" dirty="0" smtClean="0">
                <a:latin typeface="Arial" panose="020B0604020202020204" pitchFamily="34" charset="0"/>
                <a:cs typeface="Arial" panose="020B0604020202020204" pitchFamily="34" charset="0"/>
              </a:rPr>
              <a:t>, </a:t>
            </a:r>
            <a:r>
              <a:rPr lang="de-DE" altLang="de-DE" b="1" dirty="0" err="1" smtClean="0">
                <a:latin typeface="Arial" panose="020B0604020202020204" pitchFamily="34" charset="0"/>
                <a:cs typeface="Arial" panose="020B0604020202020204" pitchFamily="34" charset="0"/>
              </a:rPr>
              <a:t>you</a:t>
            </a:r>
            <a:r>
              <a:rPr lang="de-DE" altLang="de-DE" b="1" dirty="0" smtClean="0">
                <a:latin typeface="Arial" panose="020B0604020202020204" pitchFamily="34" charset="0"/>
                <a:cs typeface="Arial" panose="020B0604020202020204" pitchFamily="34" charset="0"/>
              </a:rPr>
              <a:t> </a:t>
            </a:r>
            <a:r>
              <a:rPr lang="de-DE" altLang="de-DE" b="1" dirty="0" err="1" smtClean="0">
                <a:latin typeface="Arial" panose="020B0604020202020204" pitchFamily="34" charset="0"/>
                <a:cs typeface="Arial" panose="020B0604020202020204" pitchFamily="34" charset="0"/>
              </a:rPr>
              <a:t>have</a:t>
            </a:r>
            <a:r>
              <a:rPr lang="de-DE" altLang="de-DE" b="1" dirty="0" smtClean="0">
                <a:latin typeface="Arial" panose="020B0604020202020204" pitchFamily="34" charset="0"/>
                <a:cs typeface="Arial" panose="020B0604020202020204" pitchFamily="34" charset="0"/>
              </a:rPr>
              <a:t> </a:t>
            </a:r>
            <a:r>
              <a:rPr lang="de-DE" altLang="de-DE" b="1" dirty="0" err="1" smtClean="0">
                <a:latin typeface="Arial" panose="020B0604020202020204" pitchFamily="34" charset="0"/>
                <a:cs typeface="Arial" panose="020B0604020202020204" pitchFamily="34" charset="0"/>
              </a:rPr>
              <a:t>to</a:t>
            </a:r>
            <a:r>
              <a:rPr lang="de-DE" altLang="de-DE" b="1" dirty="0" smtClean="0">
                <a:latin typeface="Arial" panose="020B0604020202020204" pitchFamily="34" charset="0"/>
                <a:cs typeface="Arial" panose="020B0604020202020204" pitchFamily="34" charset="0"/>
              </a:rPr>
              <a:t> </a:t>
            </a:r>
            <a:r>
              <a:rPr lang="de-DE" altLang="de-DE" b="1" dirty="0" err="1" smtClean="0">
                <a:latin typeface="Arial" panose="020B0604020202020204" pitchFamily="34" charset="0"/>
                <a:cs typeface="Arial" panose="020B0604020202020204" pitchFamily="34" charset="0"/>
              </a:rPr>
              <a:t>have</a:t>
            </a:r>
            <a:r>
              <a:rPr lang="de-DE" altLang="de-DE" b="1" dirty="0" smtClean="0">
                <a:latin typeface="Arial" panose="020B0604020202020204" pitchFamily="34" charset="0"/>
                <a:cs typeface="Arial" panose="020B0604020202020204" pitchFamily="34" charset="0"/>
              </a:rPr>
              <a:t> </a:t>
            </a:r>
            <a:r>
              <a:rPr lang="de-DE" altLang="de-DE" b="1" dirty="0" err="1" smtClean="0">
                <a:latin typeface="Arial" panose="020B0604020202020204" pitchFamily="34" charset="0"/>
                <a:cs typeface="Arial" panose="020B0604020202020204" pitchFamily="34" charset="0"/>
              </a:rPr>
              <a:t>three</a:t>
            </a:r>
            <a:r>
              <a:rPr lang="de-DE" altLang="de-DE" b="1" dirty="0" smtClean="0">
                <a:latin typeface="Arial" panose="020B0604020202020204" pitchFamily="34" charset="0"/>
                <a:cs typeface="Arial" panose="020B0604020202020204" pitchFamily="34" charset="0"/>
              </a:rPr>
              <a:t> </a:t>
            </a:r>
            <a:r>
              <a:rPr lang="de-DE" altLang="de-DE" b="1" dirty="0" err="1" smtClean="0">
                <a:latin typeface="Arial" panose="020B0604020202020204" pitchFamily="34" charset="0"/>
                <a:cs typeface="Arial" panose="020B0604020202020204" pitchFamily="34" charset="0"/>
              </a:rPr>
              <a:t>sources</a:t>
            </a:r>
            <a:r>
              <a:rPr lang="de-DE" altLang="de-DE" b="1" dirty="0" smtClean="0">
                <a:latin typeface="Arial" panose="020B0604020202020204" pitchFamily="34" charset="0"/>
                <a:cs typeface="Arial" panose="020B0604020202020204" pitchFamily="34" charset="0"/>
              </a:rPr>
              <a:t> in </a:t>
            </a:r>
            <a:r>
              <a:rPr lang="de-DE" altLang="de-DE" b="1" dirty="0" err="1" smtClean="0">
                <a:latin typeface="Arial" panose="020B0604020202020204" pitchFamily="34" charset="0"/>
                <a:cs typeface="Arial" panose="020B0604020202020204" pitchFamily="34" charset="0"/>
              </a:rPr>
              <a:t>mind</a:t>
            </a:r>
            <a:r>
              <a:rPr lang="de-DE" altLang="de-DE" b="1" dirty="0" smtClean="0">
                <a:latin typeface="Arial" panose="020B0604020202020204" pitchFamily="34" charset="0"/>
                <a:cs typeface="Arial" panose="020B0604020202020204" pitchFamily="34" charset="0"/>
              </a:rPr>
              <a:t>: </a:t>
            </a:r>
          </a:p>
          <a:p>
            <a:pPr eaLnBrk="1" hangingPunct="1">
              <a:lnSpc>
                <a:spcPct val="130000"/>
              </a:lnSpc>
              <a:spcBef>
                <a:spcPct val="50000"/>
              </a:spcBef>
              <a:spcAft>
                <a:spcPts val="600"/>
              </a:spcAft>
            </a:pPr>
            <a:r>
              <a:rPr lang="de-DE" altLang="de-DE" dirty="0" smtClean="0">
                <a:latin typeface="Arial" panose="020B0604020202020204" pitchFamily="34" charset="0"/>
                <a:cs typeface="Arial" panose="020B0604020202020204" pitchFamily="34" charset="0"/>
              </a:rPr>
              <a:t>International </a:t>
            </a:r>
            <a:r>
              <a:rPr lang="de-DE" altLang="de-DE" dirty="0" err="1" smtClean="0">
                <a:latin typeface="Arial" panose="020B0604020202020204" pitchFamily="34" charset="0"/>
                <a:cs typeface="Arial" panose="020B0604020202020204" pitchFamily="34" charset="0"/>
              </a:rPr>
              <a:t>law</a:t>
            </a:r>
            <a:r>
              <a:rPr lang="de-DE" altLang="de-DE" dirty="0" smtClean="0">
                <a:latin typeface="Arial" panose="020B0604020202020204" pitchFamily="34" charset="0"/>
                <a:cs typeface="Arial" panose="020B0604020202020204" pitchFamily="34" charset="0"/>
              </a:rPr>
              <a:t> </a:t>
            </a:r>
          </a:p>
          <a:p>
            <a:pPr eaLnBrk="1" hangingPunct="1">
              <a:lnSpc>
                <a:spcPct val="130000"/>
              </a:lnSpc>
              <a:spcBef>
                <a:spcPct val="50000"/>
              </a:spcBef>
              <a:spcAft>
                <a:spcPts val="600"/>
              </a:spcAft>
              <a:buFont typeface="Symbol" pitchFamily="18" charset="2"/>
              <a:buChar char="-"/>
            </a:pPr>
            <a:r>
              <a:rPr lang="de-DE" altLang="de-DE" dirty="0" smtClean="0">
                <a:latin typeface="Arial" panose="020B0604020202020204" pitchFamily="34" charset="0"/>
                <a:cs typeface="Arial" panose="020B0604020202020204" pitchFamily="34" charset="0"/>
              </a:rPr>
              <a:t>„Regional“ </a:t>
            </a:r>
            <a:r>
              <a:rPr lang="de-DE" altLang="de-DE" dirty="0" err="1" smtClean="0">
                <a:latin typeface="Arial" panose="020B0604020202020204" pitchFamily="34" charset="0"/>
                <a:cs typeface="Arial" panose="020B0604020202020204" pitchFamily="34" charset="0"/>
              </a:rPr>
              <a:t>law</a:t>
            </a:r>
            <a:r>
              <a:rPr lang="de-DE" altLang="de-DE" dirty="0" smtClean="0">
                <a:latin typeface="Arial" panose="020B0604020202020204" pitchFamily="34" charset="0"/>
                <a:cs typeface="Arial" panose="020B0604020202020204" pitchFamily="34" charset="0"/>
              </a:rPr>
              <a:t>, in Europe European </a:t>
            </a:r>
            <a:r>
              <a:rPr lang="de-DE" altLang="de-DE" dirty="0" err="1" smtClean="0">
                <a:latin typeface="Arial" panose="020B0604020202020204" pitchFamily="34" charset="0"/>
                <a:cs typeface="Arial" panose="020B0604020202020204" pitchFamily="34" charset="0"/>
              </a:rPr>
              <a:t>law</a:t>
            </a:r>
            <a:endParaRPr lang="de-DE" altLang="de-DE" dirty="0" smtClean="0">
              <a:latin typeface="Arial" panose="020B0604020202020204" pitchFamily="34" charset="0"/>
              <a:cs typeface="Arial" panose="020B0604020202020204" pitchFamily="34" charset="0"/>
            </a:endParaRPr>
          </a:p>
          <a:p>
            <a:pPr eaLnBrk="1" hangingPunct="1">
              <a:lnSpc>
                <a:spcPct val="130000"/>
              </a:lnSpc>
              <a:spcBef>
                <a:spcPct val="50000"/>
              </a:spcBef>
              <a:spcAft>
                <a:spcPts val="600"/>
              </a:spcAft>
              <a:buFont typeface="Symbol" pitchFamily="18" charset="2"/>
              <a:buChar char="-"/>
            </a:pPr>
            <a:r>
              <a:rPr lang="de-DE" altLang="de-DE" dirty="0" smtClean="0">
                <a:latin typeface="Arial" panose="020B0604020202020204" pitchFamily="34" charset="0"/>
                <a:cs typeface="Arial" panose="020B0604020202020204" pitchFamily="34" charset="0"/>
              </a:rPr>
              <a:t>National </a:t>
            </a:r>
            <a:r>
              <a:rPr lang="de-DE" altLang="de-DE" dirty="0" err="1" smtClean="0">
                <a:latin typeface="Arial" panose="020B0604020202020204" pitchFamily="34" charset="0"/>
                <a:cs typeface="Arial" panose="020B0604020202020204" pitchFamily="34" charset="0"/>
              </a:rPr>
              <a:t>law</a:t>
            </a:r>
            <a:endParaRPr lang="de-DE" altLang="de-DE" dirty="0" smtClean="0">
              <a:latin typeface="Arial" panose="020B0604020202020204" pitchFamily="34" charset="0"/>
              <a:cs typeface="Arial" panose="020B0604020202020204" pitchFamily="34" charset="0"/>
            </a:endParaRP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42</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92320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8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86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86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86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862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a:bodyPr>
          <a:lstStyle/>
          <a:p>
            <a:pPr eaLnBrk="1" hangingPunct="1"/>
            <a:r>
              <a:rPr lang="de-DE" altLang="de-DE" b="1" dirty="0" err="1" smtClean="0">
                <a:latin typeface="Arial" panose="020B0604020202020204" pitchFamily="34" charset="0"/>
                <a:cs typeface="Arial" panose="020B0604020202020204" pitchFamily="34" charset="0"/>
              </a:rPr>
              <a:t>Important</a:t>
            </a:r>
            <a:r>
              <a:rPr lang="de-DE" altLang="de-DE" b="1" dirty="0" smtClean="0">
                <a:latin typeface="Arial" panose="020B0604020202020204" pitchFamily="34" charset="0"/>
                <a:cs typeface="Arial" panose="020B0604020202020204" pitchFamily="34" charset="0"/>
              </a:rPr>
              <a:t> legal </a:t>
            </a:r>
            <a:r>
              <a:rPr lang="de-DE" altLang="de-DE" b="1" dirty="0" err="1" smtClean="0">
                <a:latin typeface="Arial" panose="020B0604020202020204" pitchFamily="34" charset="0"/>
                <a:cs typeface="Arial" panose="020B0604020202020204" pitchFamily="34" charset="0"/>
              </a:rPr>
              <a:t>texts</a:t>
            </a:r>
            <a:r>
              <a:rPr lang="de-DE" altLang="de-DE" dirty="0"/>
              <a:t>:</a:t>
            </a:r>
            <a:r>
              <a:rPr lang="de-DE" altLang="de-DE" b="1" dirty="0" smtClean="0">
                <a:latin typeface="Arial" panose="020B0604020202020204" pitchFamily="34" charset="0"/>
                <a:cs typeface="Arial" panose="020B0604020202020204" pitchFamily="34" charset="0"/>
              </a:rPr>
              <a:t> </a:t>
            </a:r>
            <a:r>
              <a:rPr lang="de-DE" altLang="de-DE" dirty="0" err="1"/>
              <a:t>J</a:t>
            </a:r>
            <a:r>
              <a:rPr lang="de-DE" altLang="de-DE" b="1" dirty="0" err="1" smtClean="0">
                <a:latin typeface="Arial" panose="020B0604020202020204" pitchFamily="34" charset="0"/>
                <a:cs typeface="Arial" panose="020B0604020202020204" pitchFamily="34" charset="0"/>
              </a:rPr>
              <a:t>urisdiction</a:t>
            </a:r>
            <a:r>
              <a:rPr lang="de-DE" altLang="de-DE" b="1" dirty="0" smtClean="0">
                <a:latin typeface="Arial" panose="020B0604020202020204" pitchFamily="34" charset="0"/>
                <a:cs typeface="Arial" panose="020B0604020202020204" pitchFamily="34" charset="0"/>
              </a:rPr>
              <a:t> &amp; </a:t>
            </a:r>
            <a:r>
              <a:rPr lang="de-DE" altLang="de-DE" dirty="0" err="1"/>
              <a:t>e</a:t>
            </a:r>
            <a:r>
              <a:rPr lang="de-DE" altLang="de-DE" b="1" dirty="0" err="1" smtClean="0">
                <a:latin typeface="Arial" panose="020B0604020202020204" pitchFamily="34" charset="0"/>
                <a:cs typeface="Arial" panose="020B0604020202020204" pitchFamily="34" charset="0"/>
              </a:rPr>
              <a:t>nforcement</a:t>
            </a:r>
            <a:r>
              <a:rPr lang="de-DE" altLang="de-DE" b="1" dirty="0" smtClean="0">
                <a:latin typeface="Arial" panose="020B0604020202020204" pitchFamily="34" charset="0"/>
                <a:cs typeface="Arial" panose="020B0604020202020204" pitchFamily="34" charset="0"/>
              </a:rPr>
              <a:t> </a:t>
            </a:r>
          </a:p>
        </p:txBody>
      </p:sp>
      <p:sp>
        <p:nvSpPr>
          <p:cNvPr id="538627" name="Rectangle 3"/>
          <p:cNvSpPr>
            <a:spLocks noGrp="1" noChangeArrowheads="1"/>
          </p:cNvSpPr>
          <p:nvPr>
            <p:ph type="body" idx="1"/>
          </p:nvPr>
        </p:nvSpPr>
        <p:spPr/>
        <p:txBody>
          <a:bodyPr/>
          <a:lstStyle/>
          <a:p>
            <a:pPr marL="0" indent="0" eaLnBrk="1" hangingPunct="1">
              <a:lnSpc>
                <a:spcPct val="120000"/>
              </a:lnSpc>
              <a:spcBef>
                <a:spcPct val="50000"/>
              </a:spcBef>
              <a:spcAft>
                <a:spcPts val="600"/>
              </a:spcAft>
              <a:buFontTx/>
              <a:buNone/>
              <a:defRPr/>
            </a:pPr>
            <a:r>
              <a:rPr lang="en-US" sz="1800" b="1" dirty="0" smtClean="0">
                <a:latin typeface="Arial" panose="020B0604020202020204" pitchFamily="34" charset="0"/>
                <a:cs typeface="Arial" panose="020B0604020202020204" pitchFamily="34" charset="0"/>
              </a:rPr>
              <a:t>International level</a:t>
            </a:r>
            <a:endParaRPr lang="en-US" sz="1800" dirty="0" smtClean="0">
              <a:latin typeface="Arial" panose="020B0604020202020204" pitchFamily="34" charset="0"/>
              <a:cs typeface="Arial" panose="020B0604020202020204" pitchFamily="34" charset="0"/>
            </a:endParaRPr>
          </a:p>
          <a:p>
            <a:pPr eaLnBrk="1" hangingPunct="1">
              <a:lnSpc>
                <a:spcPct val="120000"/>
              </a:lnSpc>
              <a:spcBef>
                <a:spcPct val="50000"/>
              </a:spcBef>
              <a:spcAft>
                <a:spcPts val="600"/>
              </a:spcAft>
              <a:buFont typeface="Symbol" panose="05050102010706020507" pitchFamily="18" charset="2"/>
              <a:buChar char="-"/>
              <a:defRPr/>
            </a:pPr>
            <a:r>
              <a:rPr lang="en-US" sz="1800" dirty="0" smtClean="0">
                <a:latin typeface="Arial" panose="020B0604020202020204" pitchFamily="34" charset="0"/>
                <a:cs typeface="Arial" panose="020B0604020202020204" pitchFamily="34" charset="0"/>
              </a:rPr>
              <a:t>No Hague Convention</a:t>
            </a:r>
          </a:p>
          <a:p>
            <a:pPr eaLnBrk="1" hangingPunct="1">
              <a:lnSpc>
                <a:spcPct val="120000"/>
              </a:lnSpc>
              <a:spcBef>
                <a:spcPct val="50000"/>
              </a:spcBef>
              <a:spcAft>
                <a:spcPts val="600"/>
              </a:spcAft>
              <a:buFont typeface="Symbol" panose="05050102010706020507" pitchFamily="18" charset="2"/>
              <a:buChar char="-"/>
              <a:defRPr/>
            </a:pPr>
            <a:r>
              <a:rPr lang="en-US" sz="1800" dirty="0" smtClean="0">
                <a:latin typeface="Arial" panose="020B0604020202020204" pitchFamily="34" charset="0"/>
                <a:cs typeface="Arial" panose="020B0604020202020204" pitchFamily="34" charset="0"/>
              </a:rPr>
              <a:t>Three attempts to elaborate a worldwide “judgments convention” failed, negotiations were however recently resumed.</a:t>
            </a:r>
          </a:p>
          <a:p>
            <a:pPr marL="0" indent="0" eaLnBrk="1" hangingPunct="1">
              <a:lnSpc>
                <a:spcPct val="120000"/>
              </a:lnSpc>
              <a:spcBef>
                <a:spcPct val="50000"/>
              </a:spcBef>
              <a:spcAft>
                <a:spcPts val="600"/>
              </a:spcAft>
              <a:buFontTx/>
              <a:buNone/>
              <a:defRPr/>
            </a:pPr>
            <a:endParaRPr lang="en-US" sz="1800" dirty="0" smtClean="0">
              <a:latin typeface="Arial" panose="020B0604020202020204" pitchFamily="34" charset="0"/>
              <a:cs typeface="Arial" panose="020B0604020202020204" pitchFamily="34" charset="0"/>
            </a:endParaRP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43</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90880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8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86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86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8627"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a:bodyPr>
          <a:lstStyle/>
          <a:p>
            <a:pPr eaLnBrk="1" hangingPunct="1"/>
            <a:r>
              <a:rPr lang="de-DE" altLang="de-DE" b="1" dirty="0" smtClean="0">
                <a:latin typeface="Arial" panose="020B0604020202020204" pitchFamily="34" charset="0"/>
                <a:cs typeface="Arial" panose="020B0604020202020204" pitchFamily="34" charset="0"/>
              </a:rPr>
              <a:t>Legal </a:t>
            </a:r>
            <a:r>
              <a:rPr lang="de-DE" altLang="de-DE" dirty="0" err="1" smtClean="0"/>
              <a:t>t</a:t>
            </a:r>
            <a:r>
              <a:rPr lang="de-DE" altLang="de-DE" b="1" dirty="0" err="1" smtClean="0">
                <a:latin typeface="Arial" panose="020B0604020202020204" pitchFamily="34" charset="0"/>
                <a:cs typeface="Arial" panose="020B0604020202020204" pitchFamily="34" charset="0"/>
              </a:rPr>
              <a:t>exts</a:t>
            </a:r>
            <a:r>
              <a:rPr lang="de-DE" altLang="de-DE" b="1" dirty="0" smtClean="0">
                <a:latin typeface="Arial" panose="020B0604020202020204" pitchFamily="34" charset="0"/>
                <a:cs typeface="Arial" panose="020B0604020202020204" pitchFamily="34" charset="0"/>
              </a:rPr>
              <a:t>: Jurisdiction &amp; </a:t>
            </a:r>
            <a:r>
              <a:rPr lang="de-DE" altLang="de-DE" dirty="0" err="1"/>
              <a:t>e</a:t>
            </a:r>
            <a:r>
              <a:rPr lang="de-DE" altLang="de-DE" b="1" dirty="0" err="1" smtClean="0">
                <a:latin typeface="Arial" panose="020B0604020202020204" pitchFamily="34" charset="0"/>
                <a:cs typeface="Arial" panose="020B0604020202020204" pitchFamily="34" charset="0"/>
              </a:rPr>
              <a:t>nforcement</a:t>
            </a:r>
            <a:r>
              <a:rPr lang="de-DE" altLang="de-DE" b="1" dirty="0" smtClean="0">
                <a:latin typeface="Arial" panose="020B0604020202020204" pitchFamily="34" charset="0"/>
                <a:cs typeface="Arial" panose="020B0604020202020204" pitchFamily="34" charset="0"/>
              </a:rPr>
              <a:t> (2)</a:t>
            </a:r>
          </a:p>
        </p:txBody>
      </p:sp>
      <p:sp>
        <p:nvSpPr>
          <p:cNvPr id="538627" name="Rectangle 3"/>
          <p:cNvSpPr>
            <a:spLocks noGrp="1" noChangeArrowheads="1"/>
          </p:cNvSpPr>
          <p:nvPr>
            <p:ph type="body" idx="1"/>
          </p:nvPr>
        </p:nvSpPr>
        <p:spPr/>
        <p:txBody>
          <a:bodyPr/>
          <a:lstStyle/>
          <a:p>
            <a:pPr marL="0" indent="0" eaLnBrk="1" hangingPunct="1">
              <a:lnSpc>
                <a:spcPct val="110000"/>
              </a:lnSpc>
              <a:spcBef>
                <a:spcPts val="600"/>
              </a:spcBef>
              <a:buFontTx/>
              <a:buNone/>
              <a:defRPr/>
            </a:pPr>
            <a:r>
              <a:rPr lang="de-DE" sz="1800" b="1" dirty="0" smtClean="0">
                <a:latin typeface="Arial" panose="020B0604020202020204" pitchFamily="34" charset="0"/>
                <a:cs typeface="Arial" panose="020B0604020202020204" pitchFamily="34" charset="0"/>
              </a:rPr>
              <a:t>Regional </a:t>
            </a:r>
            <a:r>
              <a:rPr lang="de-DE" sz="1800" b="1" dirty="0" err="1" smtClean="0">
                <a:latin typeface="Arial" panose="020B0604020202020204" pitchFamily="34" charset="0"/>
                <a:cs typeface="Arial" panose="020B0604020202020204" pitchFamily="34" charset="0"/>
              </a:rPr>
              <a:t>level</a:t>
            </a:r>
            <a:r>
              <a:rPr lang="de-DE" sz="1800" b="1" dirty="0" smtClean="0">
                <a:latin typeface="Arial" panose="020B0604020202020204" pitchFamily="34" charset="0"/>
                <a:cs typeface="Arial" panose="020B0604020202020204" pitchFamily="34" charset="0"/>
              </a:rPr>
              <a:t> (European </a:t>
            </a:r>
            <a:r>
              <a:rPr lang="de-DE" sz="1800" b="1" dirty="0" err="1" smtClean="0">
                <a:latin typeface="Arial" panose="020B0604020202020204" pitchFamily="34" charset="0"/>
                <a:cs typeface="Arial" panose="020B0604020202020204" pitchFamily="34" charset="0"/>
              </a:rPr>
              <a:t>law</a:t>
            </a:r>
            <a:r>
              <a:rPr lang="de-DE" sz="1800" b="1" dirty="0" smtClean="0">
                <a:latin typeface="Arial" panose="020B0604020202020204" pitchFamily="34" charset="0"/>
                <a:cs typeface="Arial" panose="020B0604020202020204" pitchFamily="34" charset="0"/>
              </a:rPr>
              <a:t>)</a:t>
            </a:r>
            <a:endParaRPr lang="de-DE" sz="1800" b="1" dirty="0">
              <a:latin typeface="Arial" panose="020B0604020202020204" pitchFamily="34" charset="0"/>
              <a:cs typeface="Arial" panose="020B0604020202020204" pitchFamily="34" charset="0"/>
            </a:endParaRPr>
          </a:p>
          <a:p>
            <a:pPr>
              <a:lnSpc>
                <a:spcPct val="110000"/>
              </a:lnSpc>
              <a:spcBef>
                <a:spcPts val="600"/>
              </a:spcBef>
              <a:spcAft>
                <a:spcPts val="600"/>
              </a:spcAft>
              <a:defRPr/>
            </a:pPr>
            <a:r>
              <a:rPr lang="en-US" sz="1800" dirty="0" smtClean="0">
                <a:solidFill>
                  <a:srgbClr val="000000"/>
                </a:solidFill>
                <a:latin typeface="Arial" panose="020B0604020202020204" pitchFamily="34" charset="0"/>
                <a:cs typeface="Arial" panose="020B0604020202020204" pitchFamily="34" charset="0"/>
              </a:rPr>
              <a:t>Regulation (EU) No 1215/2012 of </a:t>
            </a:r>
            <a:r>
              <a:rPr lang="de-DE" sz="1800" dirty="0" smtClean="0">
                <a:solidFill>
                  <a:srgbClr val="000000"/>
                </a:solidFill>
                <a:latin typeface="Arial" panose="020B0604020202020204" pitchFamily="34" charset="0"/>
                <a:cs typeface="Arial" panose="020B0604020202020204" pitchFamily="34" charset="0"/>
              </a:rPr>
              <a:t>12 </a:t>
            </a:r>
            <a:r>
              <a:rPr lang="de-DE" sz="1800" dirty="0" err="1">
                <a:solidFill>
                  <a:srgbClr val="000000"/>
                </a:solidFill>
                <a:latin typeface="Arial" panose="020B0604020202020204" pitchFamily="34" charset="0"/>
                <a:cs typeface="Arial" panose="020B0604020202020204" pitchFamily="34" charset="0"/>
              </a:rPr>
              <a:t>December</a:t>
            </a:r>
            <a:r>
              <a:rPr lang="de-DE" sz="1800" dirty="0">
                <a:solidFill>
                  <a:srgbClr val="000000"/>
                </a:solidFill>
                <a:latin typeface="Arial" panose="020B0604020202020204" pitchFamily="34" charset="0"/>
                <a:cs typeface="Arial" panose="020B0604020202020204" pitchFamily="34" charset="0"/>
              </a:rPr>
              <a:t> 2012 </a:t>
            </a:r>
            <a:r>
              <a:rPr lang="en-US" sz="1800" dirty="0" smtClean="0">
                <a:solidFill>
                  <a:srgbClr val="000000"/>
                </a:solidFill>
                <a:latin typeface="Arial" panose="020B0604020202020204" pitchFamily="34" charset="0"/>
                <a:cs typeface="Arial" panose="020B0604020202020204" pitchFamily="34" charset="0"/>
              </a:rPr>
              <a:t>on </a:t>
            </a:r>
            <a:r>
              <a:rPr lang="en-US" sz="1800" dirty="0">
                <a:solidFill>
                  <a:srgbClr val="000000"/>
                </a:solidFill>
                <a:latin typeface="Arial" panose="020B0604020202020204" pitchFamily="34" charset="0"/>
                <a:cs typeface="Arial" panose="020B0604020202020204" pitchFamily="34" charset="0"/>
              </a:rPr>
              <a:t>jurisdiction and the recognition and enforcement of judgments in civil and commercial matters </a:t>
            </a:r>
            <a:r>
              <a:rPr lang="de-DE" sz="1800" dirty="0" smtClean="0">
                <a:solidFill>
                  <a:srgbClr val="000000"/>
                </a:solidFill>
                <a:latin typeface="Arial" panose="020B0604020202020204" pitchFamily="34" charset="0"/>
                <a:cs typeface="Arial" panose="020B0604020202020204" pitchFamily="34" charset="0"/>
              </a:rPr>
              <a:t>(</a:t>
            </a:r>
            <a:r>
              <a:rPr lang="de-DE" sz="1800" dirty="0" err="1">
                <a:solidFill>
                  <a:srgbClr val="000000"/>
                </a:solidFill>
                <a:latin typeface="Arial" panose="020B0604020202020204" pitchFamily="34" charset="0"/>
                <a:cs typeface="Arial" panose="020B0604020202020204" pitchFamily="34" charset="0"/>
              </a:rPr>
              <a:t>recast</a:t>
            </a:r>
            <a:r>
              <a:rPr lang="de-DE" sz="1800" dirty="0">
                <a:solidFill>
                  <a:srgbClr val="000000"/>
                </a:solidFill>
                <a:latin typeface="Arial" panose="020B0604020202020204" pitchFamily="34" charset="0"/>
                <a:cs typeface="Arial" panose="020B0604020202020204" pitchFamily="34" charset="0"/>
              </a:rPr>
              <a:t>) </a:t>
            </a:r>
            <a:r>
              <a:rPr lang="de-DE" dirty="0">
                <a:solidFill>
                  <a:srgbClr val="000000"/>
                </a:solidFill>
              </a:rPr>
              <a:t>(</a:t>
            </a:r>
            <a:r>
              <a:rPr lang="de-DE" dirty="0" err="1">
                <a:solidFill>
                  <a:srgbClr val="000000"/>
                </a:solidFill>
              </a:rPr>
              <a:t>new</a:t>
            </a:r>
            <a:r>
              <a:rPr lang="de-DE" dirty="0">
                <a:solidFill>
                  <a:srgbClr val="000000"/>
                </a:solidFill>
              </a:rPr>
              <a:t> </a:t>
            </a:r>
            <a:r>
              <a:rPr lang="de-DE" dirty="0" err="1">
                <a:solidFill>
                  <a:srgbClr val="000000"/>
                </a:solidFill>
              </a:rPr>
              <a:t>Brussels</a:t>
            </a:r>
            <a:r>
              <a:rPr lang="de-DE" dirty="0">
                <a:solidFill>
                  <a:srgbClr val="000000"/>
                </a:solidFill>
              </a:rPr>
              <a:t> I Reg /</a:t>
            </a:r>
            <a:r>
              <a:rPr lang="de-DE" dirty="0" err="1">
                <a:solidFill>
                  <a:srgbClr val="000000"/>
                </a:solidFill>
              </a:rPr>
              <a:t>Recast</a:t>
            </a:r>
            <a:r>
              <a:rPr lang="de-DE" dirty="0">
                <a:solidFill>
                  <a:srgbClr val="000000"/>
                </a:solidFill>
              </a:rPr>
              <a:t> Reg/</a:t>
            </a:r>
            <a:r>
              <a:rPr lang="de-DE" dirty="0" err="1">
                <a:solidFill>
                  <a:srgbClr val="000000"/>
                </a:solidFill>
              </a:rPr>
              <a:t>Brussels</a:t>
            </a:r>
            <a:r>
              <a:rPr lang="de-DE" dirty="0">
                <a:solidFill>
                  <a:srgbClr val="000000"/>
                </a:solidFill>
              </a:rPr>
              <a:t> Ibis Reg</a:t>
            </a:r>
            <a:r>
              <a:rPr lang="de-DE" dirty="0" smtClean="0">
                <a:solidFill>
                  <a:srgbClr val="000000"/>
                </a:solidFill>
              </a:rPr>
              <a:t>)</a:t>
            </a:r>
            <a:endParaRPr lang="de-DE" sz="1800" dirty="0" smtClean="0">
              <a:solidFill>
                <a:srgbClr val="000000"/>
              </a:solidFill>
              <a:latin typeface="Arial" panose="020B0604020202020204" pitchFamily="34" charset="0"/>
              <a:cs typeface="Arial" panose="020B0604020202020204" pitchFamily="34" charset="0"/>
            </a:endParaRPr>
          </a:p>
          <a:p>
            <a:pPr eaLnBrk="1" hangingPunct="1">
              <a:lnSpc>
                <a:spcPct val="110000"/>
              </a:lnSpc>
              <a:spcBef>
                <a:spcPts val="600"/>
              </a:spcBef>
              <a:spcAft>
                <a:spcPts val="600"/>
              </a:spcAft>
              <a:buFont typeface="Symbol" panose="05050102010706020507" pitchFamily="18" charset="2"/>
              <a:buChar char="-"/>
              <a:defRPr/>
            </a:pPr>
            <a:r>
              <a:rPr lang="de-DE" dirty="0" err="1">
                <a:solidFill>
                  <a:srgbClr val="000000"/>
                </a:solidFill>
              </a:rPr>
              <a:t>A</a:t>
            </a:r>
            <a:r>
              <a:rPr lang="de-DE" sz="1800" dirty="0" err="1" smtClean="0">
                <a:solidFill>
                  <a:srgbClr val="000000"/>
                </a:solidFill>
                <a:latin typeface="Arial" panose="020B0604020202020204" pitchFamily="34" charset="0"/>
                <a:cs typeface="Arial" panose="020B0604020202020204" pitchFamily="34" charset="0"/>
              </a:rPr>
              <a:t>pplies</a:t>
            </a:r>
            <a:r>
              <a:rPr lang="de-DE" sz="1800" dirty="0" smtClean="0">
                <a:solidFill>
                  <a:srgbClr val="000000"/>
                </a:solidFill>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in Member States since </a:t>
            </a:r>
            <a:r>
              <a:rPr lang="de-DE" sz="1800" dirty="0" smtClean="0">
                <a:solidFill>
                  <a:srgbClr val="000000"/>
                </a:solidFill>
                <a:latin typeface="Arial" panose="020B0604020202020204" pitchFamily="34" charset="0"/>
                <a:cs typeface="Arial" panose="020B0604020202020204" pitchFamily="34" charset="0"/>
              </a:rPr>
              <a:t>10 </a:t>
            </a:r>
            <a:r>
              <a:rPr lang="de-DE" sz="1800" dirty="0" err="1" smtClean="0">
                <a:solidFill>
                  <a:srgbClr val="000000"/>
                </a:solidFill>
                <a:latin typeface="Arial" panose="020B0604020202020204" pitchFamily="34" charset="0"/>
                <a:cs typeface="Arial" panose="020B0604020202020204" pitchFamily="34" charset="0"/>
              </a:rPr>
              <a:t>January</a:t>
            </a:r>
            <a:r>
              <a:rPr lang="de-DE" sz="1800" dirty="0" smtClean="0">
                <a:solidFill>
                  <a:srgbClr val="000000"/>
                </a:solidFill>
                <a:latin typeface="Arial" panose="020B0604020202020204" pitchFamily="34" charset="0"/>
                <a:cs typeface="Arial" panose="020B0604020202020204" pitchFamily="34" charset="0"/>
              </a:rPr>
              <a:t> 2015 and </a:t>
            </a:r>
            <a:r>
              <a:rPr lang="de-DE" sz="1800" dirty="0" err="1" smtClean="0">
                <a:solidFill>
                  <a:srgbClr val="000000"/>
                </a:solidFill>
                <a:latin typeface="Arial" panose="020B0604020202020204" pitchFamily="34" charset="0"/>
                <a:cs typeface="Arial" panose="020B0604020202020204" pitchFamily="34" charset="0"/>
              </a:rPr>
              <a:t>replaces</a:t>
            </a:r>
            <a:r>
              <a:rPr lang="de-DE" sz="1800" dirty="0" smtClean="0">
                <a:solidFill>
                  <a:srgbClr val="000000"/>
                </a:solidFill>
                <a:latin typeface="Arial" panose="020B0604020202020204" pitchFamily="34" charset="0"/>
                <a:cs typeface="Arial" panose="020B0604020202020204" pitchFamily="34" charset="0"/>
              </a:rPr>
              <a:t> „</a:t>
            </a:r>
            <a:r>
              <a:rPr lang="de-DE" sz="1800" dirty="0" err="1" smtClean="0">
                <a:solidFill>
                  <a:srgbClr val="000000"/>
                </a:solidFill>
                <a:latin typeface="Arial" panose="020B0604020202020204" pitchFamily="34" charset="0"/>
                <a:cs typeface="Arial" panose="020B0604020202020204" pitchFamily="34" charset="0"/>
              </a:rPr>
              <a:t>old</a:t>
            </a:r>
            <a:r>
              <a:rPr lang="de-DE" sz="1800" dirty="0" smtClean="0">
                <a:solidFill>
                  <a:srgbClr val="000000"/>
                </a:solidFill>
                <a:latin typeface="Arial" panose="020B0604020202020204" pitchFamily="34" charset="0"/>
                <a:cs typeface="Arial" panose="020B0604020202020204" pitchFamily="34" charset="0"/>
              </a:rPr>
              <a:t>“ Reg 44/2001) </a:t>
            </a:r>
          </a:p>
          <a:p>
            <a:pPr eaLnBrk="1" hangingPunct="1">
              <a:lnSpc>
                <a:spcPct val="110000"/>
              </a:lnSpc>
              <a:spcBef>
                <a:spcPts val="600"/>
              </a:spcBef>
              <a:spcAft>
                <a:spcPts val="600"/>
              </a:spcAft>
              <a:buFont typeface="Symbol" panose="05050102010706020507" pitchFamily="18" charset="2"/>
              <a:buChar char="-"/>
              <a:defRPr/>
            </a:pPr>
            <a:r>
              <a:rPr lang="de-DE" sz="1800" dirty="0" smtClean="0">
                <a:solidFill>
                  <a:srgbClr val="000000"/>
                </a:solidFill>
                <a:latin typeface="Arial" panose="020B0604020202020204" pitchFamily="34" charset="0"/>
                <a:cs typeface="Arial" panose="020B0604020202020204" pitchFamily="34" charset="0"/>
              </a:rPr>
              <a:t>Extended </a:t>
            </a:r>
            <a:r>
              <a:rPr lang="de-DE" sz="1800" dirty="0" err="1" smtClean="0">
                <a:solidFill>
                  <a:srgbClr val="000000"/>
                </a:solidFill>
                <a:latin typeface="Arial" panose="020B0604020202020204" pitchFamily="34" charset="0"/>
                <a:cs typeface="Arial" panose="020B0604020202020204" pitchFamily="34" charset="0"/>
              </a:rPr>
              <a:t>by</a:t>
            </a:r>
            <a:r>
              <a:rPr lang="de-DE" sz="1800" dirty="0" smtClean="0">
                <a:solidFill>
                  <a:srgbClr val="000000"/>
                </a:solidFill>
                <a:latin typeface="Arial" panose="020B0604020202020204" pitchFamily="34" charset="0"/>
                <a:cs typeface="Arial" panose="020B0604020202020204" pitchFamily="34" charset="0"/>
              </a:rPr>
              <a:t> international </a:t>
            </a:r>
            <a:r>
              <a:rPr lang="de-DE" sz="1800" dirty="0" err="1" smtClean="0">
                <a:solidFill>
                  <a:srgbClr val="000000"/>
                </a:solidFill>
                <a:latin typeface="Arial" panose="020B0604020202020204" pitchFamily="34" charset="0"/>
                <a:cs typeface="Arial" panose="020B0604020202020204" pitchFamily="34" charset="0"/>
              </a:rPr>
              <a:t>treaty</a:t>
            </a:r>
            <a:r>
              <a:rPr lang="de-DE" sz="1800" dirty="0" smtClean="0">
                <a:solidFill>
                  <a:srgbClr val="000000"/>
                </a:solidFill>
                <a:latin typeface="Arial" panose="020B0604020202020204" pitchFamily="34" charset="0"/>
                <a:cs typeface="Arial" panose="020B0604020202020204" pitchFamily="34" charset="0"/>
              </a:rPr>
              <a:t> </a:t>
            </a:r>
            <a:r>
              <a:rPr lang="de-DE" sz="1800" dirty="0" err="1" smtClean="0">
                <a:solidFill>
                  <a:srgbClr val="000000"/>
                </a:solidFill>
                <a:latin typeface="Arial" panose="020B0604020202020204" pitchFamily="34" charset="0"/>
                <a:cs typeface="Arial" panose="020B0604020202020204" pitchFamily="34" charset="0"/>
              </a:rPr>
              <a:t>to</a:t>
            </a:r>
            <a:r>
              <a:rPr lang="de-DE" sz="1800" dirty="0" smtClean="0">
                <a:solidFill>
                  <a:srgbClr val="000000"/>
                </a:solidFill>
                <a:latin typeface="Arial" panose="020B0604020202020204" pitchFamily="34" charset="0"/>
                <a:cs typeface="Arial" panose="020B0604020202020204" pitchFamily="34" charset="0"/>
              </a:rPr>
              <a:t> </a:t>
            </a:r>
            <a:r>
              <a:rPr lang="de-DE" sz="1800" dirty="0" err="1" smtClean="0">
                <a:solidFill>
                  <a:srgbClr val="000000"/>
                </a:solidFill>
                <a:latin typeface="Arial" panose="020B0604020202020204" pitchFamily="34" charset="0"/>
                <a:cs typeface="Arial" panose="020B0604020202020204" pitchFamily="34" charset="0"/>
              </a:rPr>
              <a:t>some</a:t>
            </a:r>
            <a:r>
              <a:rPr lang="de-DE" sz="1800" dirty="0" smtClean="0">
                <a:solidFill>
                  <a:srgbClr val="000000"/>
                </a:solidFill>
                <a:latin typeface="Arial" panose="020B0604020202020204" pitchFamily="34" charset="0"/>
                <a:cs typeface="Arial" panose="020B0604020202020204" pitchFamily="34" charset="0"/>
              </a:rPr>
              <a:t> </a:t>
            </a:r>
            <a:r>
              <a:rPr lang="de-DE" sz="1800" dirty="0" err="1" smtClean="0">
                <a:solidFill>
                  <a:srgbClr val="000000"/>
                </a:solidFill>
                <a:latin typeface="Arial" panose="020B0604020202020204" pitchFamily="34" charset="0"/>
                <a:cs typeface="Arial" panose="020B0604020202020204" pitchFamily="34" charset="0"/>
              </a:rPr>
              <a:t>neighboring</a:t>
            </a:r>
            <a:r>
              <a:rPr lang="de-DE" sz="1800" dirty="0" smtClean="0">
                <a:solidFill>
                  <a:srgbClr val="000000"/>
                </a:solidFill>
                <a:latin typeface="Arial" panose="020B0604020202020204" pitchFamily="34" charset="0"/>
                <a:cs typeface="Arial" panose="020B0604020202020204" pitchFamily="34" charset="0"/>
              </a:rPr>
              <a:t> countries </a:t>
            </a:r>
          </a:p>
          <a:p>
            <a:pPr lvl="1" eaLnBrk="1" hangingPunct="1">
              <a:lnSpc>
                <a:spcPct val="110000"/>
              </a:lnSpc>
              <a:spcBef>
                <a:spcPts val="600"/>
              </a:spcBef>
              <a:spcAft>
                <a:spcPts val="600"/>
              </a:spcAft>
              <a:buFont typeface="Arial" panose="020B0604020202020204" pitchFamily="34" charset="0"/>
              <a:buChar char="•"/>
              <a:defRPr/>
            </a:pPr>
            <a:r>
              <a:rPr lang="de-DE" sz="1800" dirty="0" smtClean="0">
                <a:solidFill>
                  <a:srgbClr val="000000"/>
                </a:solidFill>
                <a:latin typeface="Arial" panose="020B0604020202020204" pitchFamily="34" charset="0"/>
                <a:cs typeface="Arial" panose="020B0604020202020204" pitchFamily="34" charset="0"/>
              </a:rPr>
              <a:t>Lugano </a:t>
            </a:r>
            <a:r>
              <a:rPr lang="de-DE" sz="1800" dirty="0" err="1" smtClean="0">
                <a:solidFill>
                  <a:srgbClr val="000000"/>
                </a:solidFill>
                <a:latin typeface="Arial" panose="020B0604020202020204" pitchFamily="34" charset="0"/>
                <a:cs typeface="Arial" panose="020B0604020202020204" pitchFamily="34" charset="0"/>
              </a:rPr>
              <a:t>Conv</a:t>
            </a:r>
            <a:r>
              <a:rPr lang="de-DE" sz="1800" dirty="0" smtClean="0">
                <a:solidFill>
                  <a:srgbClr val="000000"/>
                </a:solidFill>
                <a:latin typeface="Arial" panose="020B0604020202020204" pitchFamily="34" charset="0"/>
                <a:cs typeface="Arial" panose="020B0604020202020204" pitchFamily="34" charset="0"/>
              </a:rPr>
              <a:t>. 2007 </a:t>
            </a:r>
            <a:r>
              <a:rPr lang="de-DE" sz="1800" dirty="0">
                <a:solidFill>
                  <a:srgbClr val="000000"/>
                </a:solidFill>
                <a:latin typeface="Arial" panose="020B0604020202020204" pitchFamily="34" charset="0"/>
                <a:cs typeface="Arial" panose="020B0604020202020204" pitchFamily="34" charset="0"/>
              </a:rPr>
              <a:t>(</a:t>
            </a:r>
            <a:r>
              <a:rPr lang="de-DE" sz="1800" dirty="0" err="1">
                <a:solidFill>
                  <a:srgbClr val="000000"/>
                </a:solidFill>
                <a:latin typeface="Arial" panose="020B0604020202020204" pitchFamily="34" charset="0"/>
                <a:cs typeface="Arial" panose="020B0604020202020204" pitchFamily="34" charset="0"/>
              </a:rPr>
              <a:t>Switzerland</a:t>
            </a:r>
            <a:r>
              <a:rPr lang="de-DE" sz="1800" dirty="0">
                <a:solidFill>
                  <a:srgbClr val="000000"/>
                </a:solidFill>
                <a:latin typeface="Arial" panose="020B0604020202020204" pitchFamily="34" charset="0"/>
                <a:cs typeface="Arial" panose="020B0604020202020204" pitchFamily="34" charset="0"/>
              </a:rPr>
              <a:t>, </a:t>
            </a:r>
            <a:r>
              <a:rPr lang="de-DE" sz="1800" dirty="0" err="1">
                <a:solidFill>
                  <a:srgbClr val="000000"/>
                </a:solidFill>
                <a:latin typeface="Arial" panose="020B0604020202020204" pitchFamily="34" charset="0"/>
                <a:cs typeface="Arial" panose="020B0604020202020204" pitchFamily="34" charset="0"/>
              </a:rPr>
              <a:t>Iceland</a:t>
            </a:r>
            <a:r>
              <a:rPr lang="de-DE" sz="1800" dirty="0">
                <a:solidFill>
                  <a:srgbClr val="000000"/>
                </a:solidFill>
                <a:latin typeface="Arial" panose="020B0604020202020204" pitchFamily="34" charset="0"/>
                <a:cs typeface="Arial" panose="020B0604020202020204" pitchFamily="34" charset="0"/>
              </a:rPr>
              <a:t>, </a:t>
            </a:r>
            <a:r>
              <a:rPr lang="de-DE" sz="1800" dirty="0" err="1">
                <a:solidFill>
                  <a:srgbClr val="000000"/>
                </a:solidFill>
                <a:latin typeface="Arial" panose="020B0604020202020204" pitchFamily="34" charset="0"/>
                <a:cs typeface="Arial" panose="020B0604020202020204" pitchFamily="34" charset="0"/>
              </a:rPr>
              <a:t>Norway</a:t>
            </a:r>
            <a:r>
              <a:rPr lang="de-DE" sz="1800" dirty="0">
                <a:solidFill>
                  <a:srgbClr val="000000"/>
                </a:solidFill>
                <a:latin typeface="Arial" panose="020B0604020202020204" pitchFamily="34" charset="0"/>
                <a:cs typeface="Arial" panose="020B0604020202020204" pitchFamily="34" charset="0"/>
              </a:rPr>
              <a:t>, </a:t>
            </a:r>
            <a:r>
              <a:rPr lang="de-DE" sz="1800" dirty="0" err="1">
                <a:solidFill>
                  <a:srgbClr val="000000"/>
                </a:solidFill>
                <a:latin typeface="Arial" panose="020B0604020202020204" pitchFamily="34" charset="0"/>
                <a:cs typeface="Arial" panose="020B0604020202020204" pitchFamily="34" charset="0"/>
              </a:rPr>
              <a:t>Denmark</a:t>
            </a:r>
            <a:r>
              <a:rPr lang="de-DE" sz="1800" dirty="0">
                <a:solidFill>
                  <a:srgbClr val="000000"/>
                </a:solidFill>
                <a:latin typeface="Arial" panose="020B0604020202020204" pitchFamily="34" charset="0"/>
                <a:cs typeface="Arial" panose="020B0604020202020204" pitchFamily="34" charset="0"/>
              </a:rPr>
              <a:t> + </a:t>
            </a:r>
            <a:r>
              <a:rPr lang="de-DE" sz="1800" dirty="0" smtClean="0">
                <a:solidFill>
                  <a:srgbClr val="000000"/>
                </a:solidFill>
                <a:latin typeface="Arial" panose="020B0604020202020204" pitchFamily="34" charset="0"/>
                <a:cs typeface="Arial" panose="020B0604020202020204" pitchFamily="34" charset="0"/>
              </a:rPr>
              <a:t>EU</a:t>
            </a:r>
            <a:r>
              <a:rPr lang="de-DE" sz="1800" dirty="0">
                <a:solidFill>
                  <a:srgbClr val="000000"/>
                </a:solidFill>
                <a:latin typeface="Arial" panose="020B0604020202020204" pitchFamily="34" charset="0"/>
                <a:cs typeface="Arial" panose="020B0604020202020204" pitchFamily="34" charset="0"/>
              </a:rPr>
              <a:t>) </a:t>
            </a:r>
          </a:p>
          <a:p>
            <a:pPr lvl="1" eaLnBrk="1" hangingPunct="1">
              <a:lnSpc>
                <a:spcPct val="110000"/>
              </a:lnSpc>
              <a:spcBef>
                <a:spcPts val="600"/>
              </a:spcBef>
              <a:spcAft>
                <a:spcPts val="600"/>
              </a:spcAft>
              <a:buFont typeface="Arial" panose="020B0604020202020204" pitchFamily="34" charset="0"/>
              <a:buChar char="•"/>
              <a:defRPr/>
            </a:pPr>
            <a:r>
              <a:rPr lang="de-DE" sz="1800" dirty="0">
                <a:solidFill>
                  <a:srgbClr val="000000"/>
                </a:solidFill>
                <a:latin typeface="Arial" panose="020B0604020202020204" pitchFamily="34" charset="0"/>
                <a:cs typeface="Arial" panose="020B0604020202020204" pitchFamily="34" charset="0"/>
              </a:rPr>
              <a:t>E</a:t>
            </a:r>
            <a:r>
              <a:rPr lang="de-DE" sz="1800" dirty="0" smtClean="0">
                <a:solidFill>
                  <a:srgbClr val="000000"/>
                </a:solidFill>
                <a:latin typeface="Arial" panose="020B0604020202020204" pitchFamily="34" charset="0"/>
                <a:cs typeface="Arial" panose="020B0604020202020204" pitchFamily="34" charset="0"/>
              </a:rPr>
              <a:t>xtension of EU </a:t>
            </a:r>
            <a:r>
              <a:rPr lang="de-DE" sz="1800" dirty="0" err="1" smtClean="0">
                <a:solidFill>
                  <a:srgbClr val="000000"/>
                </a:solidFill>
                <a:latin typeface="Arial" panose="020B0604020202020204" pitchFamily="34" charset="0"/>
                <a:cs typeface="Arial" panose="020B0604020202020204" pitchFamily="34" charset="0"/>
              </a:rPr>
              <a:t>rules</a:t>
            </a:r>
            <a:r>
              <a:rPr lang="de-DE" sz="1800" dirty="0" smtClean="0">
                <a:solidFill>
                  <a:srgbClr val="000000"/>
                </a:solidFill>
                <a:latin typeface="Arial" panose="020B0604020202020204" pitchFamily="34" charset="0"/>
                <a:cs typeface="Arial" panose="020B0604020202020204" pitchFamily="34" charset="0"/>
              </a:rPr>
              <a:t> </a:t>
            </a:r>
            <a:r>
              <a:rPr lang="de-DE" sz="1800" dirty="0" err="1" smtClean="0">
                <a:solidFill>
                  <a:srgbClr val="000000"/>
                </a:solidFill>
                <a:latin typeface="Arial" panose="020B0604020202020204" pitchFamily="34" charset="0"/>
                <a:cs typeface="Arial" panose="020B0604020202020204" pitchFamily="34" charset="0"/>
              </a:rPr>
              <a:t>to</a:t>
            </a:r>
            <a:r>
              <a:rPr lang="de-DE" sz="1800" dirty="0" smtClean="0">
                <a:solidFill>
                  <a:srgbClr val="000000"/>
                </a:solidFill>
                <a:latin typeface="Arial" panose="020B0604020202020204" pitchFamily="34" charset="0"/>
                <a:cs typeface="Arial" panose="020B0604020202020204" pitchFamily="34" charset="0"/>
              </a:rPr>
              <a:t> European </a:t>
            </a:r>
            <a:r>
              <a:rPr lang="de-DE" sz="1800" dirty="0" err="1" smtClean="0">
                <a:solidFill>
                  <a:srgbClr val="000000"/>
                </a:solidFill>
                <a:latin typeface="Arial" panose="020B0604020202020204" pitchFamily="34" charset="0"/>
                <a:cs typeface="Arial" panose="020B0604020202020204" pitchFamily="34" charset="0"/>
              </a:rPr>
              <a:t>Economic</a:t>
            </a:r>
            <a:r>
              <a:rPr lang="de-DE" sz="1800" dirty="0" smtClean="0">
                <a:solidFill>
                  <a:srgbClr val="000000"/>
                </a:solidFill>
                <a:latin typeface="Arial" panose="020B0604020202020204" pitchFamily="34" charset="0"/>
                <a:cs typeface="Arial" panose="020B0604020202020204" pitchFamily="34" charset="0"/>
              </a:rPr>
              <a:t> Area + EEA-courts will </a:t>
            </a:r>
            <a:r>
              <a:rPr lang="de-DE" sz="1800" dirty="0" err="1" smtClean="0">
                <a:solidFill>
                  <a:srgbClr val="000000"/>
                </a:solidFill>
                <a:latin typeface="Arial" panose="020B0604020202020204" pitchFamily="34" charset="0"/>
                <a:cs typeface="Arial" panose="020B0604020202020204" pitchFamily="34" charset="0"/>
              </a:rPr>
              <a:t>take</a:t>
            </a:r>
            <a:r>
              <a:rPr lang="de-DE" sz="1800" dirty="0" smtClean="0">
                <a:solidFill>
                  <a:srgbClr val="000000"/>
                </a:solidFill>
                <a:latin typeface="Arial" panose="020B0604020202020204" pitchFamily="34" charset="0"/>
                <a:cs typeface="Arial" panose="020B0604020202020204" pitchFamily="34" charset="0"/>
              </a:rPr>
              <a:t> </a:t>
            </a:r>
            <a:r>
              <a:rPr lang="de-DE" sz="1800" dirty="0" err="1" smtClean="0">
                <a:solidFill>
                  <a:srgbClr val="000000"/>
                </a:solidFill>
                <a:latin typeface="Arial" panose="020B0604020202020204" pitchFamily="34" charset="0"/>
                <a:cs typeface="Arial" panose="020B0604020202020204" pitchFamily="34" charset="0"/>
              </a:rPr>
              <a:t>notice</a:t>
            </a:r>
            <a:r>
              <a:rPr lang="de-DE" sz="1800" dirty="0" smtClean="0">
                <a:solidFill>
                  <a:srgbClr val="000000"/>
                </a:solidFill>
                <a:latin typeface="Arial" panose="020B0604020202020204" pitchFamily="34" charset="0"/>
                <a:cs typeface="Arial" panose="020B0604020202020204" pitchFamily="34" charset="0"/>
              </a:rPr>
              <a:t> of ECJ </a:t>
            </a:r>
            <a:r>
              <a:rPr lang="de-DE" sz="1800" dirty="0" err="1" smtClean="0">
                <a:solidFill>
                  <a:srgbClr val="000000"/>
                </a:solidFill>
                <a:latin typeface="Arial" panose="020B0604020202020204" pitchFamily="34" charset="0"/>
                <a:cs typeface="Arial" panose="020B0604020202020204" pitchFamily="34" charset="0"/>
              </a:rPr>
              <a:t>case</a:t>
            </a:r>
            <a:r>
              <a:rPr lang="de-DE" sz="1800" dirty="0" smtClean="0">
                <a:solidFill>
                  <a:srgbClr val="000000"/>
                </a:solidFill>
                <a:latin typeface="Arial" panose="020B0604020202020204" pitchFamily="34" charset="0"/>
                <a:cs typeface="Arial" panose="020B0604020202020204" pitchFamily="34" charset="0"/>
              </a:rPr>
              <a:t> </a:t>
            </a:r>
            <a:r>
              <a:rPr lang="de-DE" sz="1800" dirty="0" err="1" smtClean="0">
                <a:solidFill>
                  <a:srgbClr val="000000"/>
                </a:solidFill>
                <a:latin typeface="Arial" panose="020B0604020202020204" pitchFamily="34" charset="0"/>
                <a:cs typeface="Arial" panose="020B0604020202020204" pitchFamily="34" charset="0"/>
              </a:rPr>
              <a:t>law</a:t>
            </a:r>
            <a:endParaRPr lang="de-DE" sz="1800" dirty="0">
              <a:latin typeface="Arial" panose="020B0604020202020204" pitchFamily="34" charset="0"/>
              <a:cs typeface="Arial" panose="020B0604020202020204" pitchFamily="34" charset="0"/>
            </a:endParaRPr>
          </a:p>
          <a:p>
            <a:pPr marL="0" indent="0" eaLnBrk="1" hangingPunct="1">
              <a:lnSpc>
                <a:spcPct val="80000"/>
              </a:lnSpc>
              <a:spcBef>
                <a:spcPct val="50000"/>
              </a:spcBef>
              <a:buFontTx/>
              <a:buNone/>
              <a:defRPr/>
            </a:pPr>
            <a:endParaRPr lang="de-DE" sz="1800" dirty="0" smtClean="0">
              <a:latin typeface="Arial" panose="020B0604020202020204" pitchFamily="34" charset="0"/>
              <a:cs typeface="Arial" panose="020B0604020202020204" pitchFamily="34" charset="0"/>
            </a:endParaRP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44</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0308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8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8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8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86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86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386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8627"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r>
              <a:rPr lang="de-DE" altLang="de-DE" dirty="0"/>
              <a:t>Legal </a:t>
            </a:r>
            <a:r>
              <a:rPr lang="de-DE" altLang="de-DE" dirty="0" err="1"/>
              <a:t>texts</a:t>
            </a:r>
            <a:r>
              <a:rPr lang="de-DE" altLang="de-DE" dirty="0"/>
              <a:t>: Jurisdiction &amp; </a:t>
            </a:r>
            <a:r>
              <a:rPr lang="de-DE" altLang="de-DE" dirty="0" err="1"/>
              <a:t>enforcement</a:t>
            </a:r>
            <a:r>
              <a:rPr lang="de-DE" altLang="de-DE" dirty="0"/>
              <a:t> </a:t>
            </a:r>
            <a:r>
              <a:rPr lang="de-DE" altLang="de-DE" dirty="0" smtClean="0"/>
              <a:t>(3)</a:t>
            </a:r>
            <a:endParaRPr lang="de-DE" altLang="de-DE" b="1" dirty="0" smtClean="0">
              <a:latin typeface="Arial" panose="020B0604020202020204" pitchFamily="34" charset="0"/>
              <a:cs typeface="Arial" panose="020B0604020202020204" pitchFamily="34" charset="0"/>
            </a:endParaRPr>
          </a:p>
        </p:txBody>
      </p:sp>
      <p:sp>
        <p:nvSpPr>
          <p:cNvPr id="538627" name="Rectangle 3"/>
          <p:cNvSpPr>
            <a:spLocks noGrp="1" noChangeArrowheads="1"/>
          </p:cNvSpPr>
          <p:nvPr>
            <p:ph type="body" idx="1"/>
          </p:nvPr>
        </p:nvSpPr>
        <p:spPr/>
        <p:txBody>
          <a:bodyPr/>
          <a:lstStyle/>
          <a:p>
            <a:pPr eaLnBrk="1" hangingPunct="1">
              <a:lnSpc>
                <a:spcPct val="120000"/>
              </a:lnSpc>
              <a:spcBef>
                <a:spcPct val="50000"/>
              </a:spcBef>
              <a:spcAft>
                <a:spcPts val="600"/>
              </a:spcAft>
              <a:buFontTx/>
              <a:buNone/>
            </a:pPr>
            <a:r>
              <a:rPr lang="de-DE" altLang="de-DE" sz="1800" b="1" dirty="0" smtClean="0">
                <a:latin typeface="Arial" panose="020B0604020202020204" pitchFamily="34" charset="0"/>
                <a:cs typeface="Arial" panose="020B0604020202020204" pitchFamily="34" charset="0"/>
              </a:rPr>
              <a:t>National </a:t>
            </a:r>
            <a:r>
              <a:rPr lang="de-DE" altLang="de-DE" sz="1800" b="1" dirty="0" err="1" smtClean="0">
                <a:latin typeface="Arial" panose="020B0604020202020204" pitchFamily="34" charset="0"/>
                <a:cs typeface="Arial" panose="020B0604020202020204" pitchFamily="34" charset="0"/>
              </a:rPr>
              <a:t>level</a:t>
            </a:r>
            <a:endParaRPr lang="de-DE" altLang="de-DE" sz="1800" b="1" dirty="0" smtClean="0">
              <a:latin typeface="Arial" panose="020B0604020202020204" pitchFamily="34" charset="0"/>
              <a:cs typeface="Arial" panose="020B0604020202020204" pitchFamily="34" charset="0"/>
            </a:endParaRPr>
          </a:p>
          <a:p>
            <a:pPr eaLnBrk="1" hangingPunct="1">
              <a:lnSpc>
                <a:spcPct val="120000"/>
              </a:lnSpc>
              <a:spcBef>
                <a:spcPct val="50000"/>
              </a:spcBef>
              <a:spcAft>
                <a:spcPts val="600"/>
              </a:spcAft>
              <a:buFont typeface="Symbol" pitchFamily="18" charset="2"/>
              <a:buChar char="-"/>
            </a:pPr>
            <a:r>
              <a:rPr lang="de-DE" altLang="de-DE" sz="1800" dirty="0" smtClean="0">
                <a:latin typeface="Arial" panose="020B0604020202020204" pitchFamily="34" charset="0"/>
                <a:cs typeface="Arial" panose="020B0604020202020204" pitchFamily="34" charset="0"/>
              </a:rPr>
              <a:t>Rules </a:t>
            </a:r>
            <a:r>
              <a:rPr lang="de-DE" altLang="de-DE" sz="1800" dirty="0" err="1" smtClean="0">
                <a:latin typeface="Arial" panose="020B0604020202020204" pitchFamily="34" charset="0"/>
                <a:cs typeface="Arial" panose="020B0604020202020204" pitchFamily="34" charset="0"/>
              </a:rPr>
              <a:t>of</a:t>
            </a:r>
            <a:r>
              <a:rPr lang="de-DE" altLang="de-DE" sz="1800" dirty="0" smtClean="0">
                <a:latin typeface="Arial" panose="020B0604020202020204" pitchFamily="34" charset="0"/>
                <a:cs typeface="Arial" panose="020B0604020202020204" pitchFamily="34" charset="0"/>
              </a:rPr>
              <a:t> </a:t>
            </a:r>
            <a:r>
              <a:rPr lang="de-DE" altLang="de-DE" sz="1800" dirty="0" err="1" smtClean="0">
                <a:latin typeface="Arial" panose="020B0604020202020204" pitchFamily="34" charset="0"/>
                <a:cs typeface="Arial" panose="020B0604020202020204" pitchFamily="34" charset="0"/>
              </a:rPr>
              <a:t>the</a:t>
            </a:r>
            <a:r>
              <a:rPr lang="de-DE" altLang="de-DE" sz="1800" dirty="0" smtClean="0">
                <a:latin typeface="Arial" panose="020B0604020202020204" pitchFamily="34" charset="0"/>
                <a:cs typeface="Arial" panose="020B0604020202020204" pitchFamily="34" charset="0"/>
              </a:rPr>
              <a:t> German Code </a:t>
            </a:r>
            <a:r>
              <a:rPr lang="de-DE" altLang="de-DE" sz="1800" dirty="0" err="1" smtClean="0">
                <a:latin typeface="Arial" panose="020B0604020202020204" pitchFamily="34" charset="0"/>
                <a:cs typeface="Arial" panose="020B0604020202020204" pitchFamily="34" charset="0"/>
              </a:rPr>
              <a:t>of</a:t>
            </a:r>
            <a:r>
              <a:rPr lang="de-DE" altLang="de-DE" sz="1800" dirty="0" smtClean="0">
                <a:latin typeface="Arial" panose="020B0604020202020204" pitchFamily="34" charset="0"/>
                <a:cs typeface="Arial" panose="020B0604020202020204" pitchFamily="34" charset="0"/>
              </a:rPr>
              <a:t> </a:t>
            </a:r>
            <a:r>
              <a:rPr lang="de-DE" altLang="de-DE" sz="1800" dirty="0" err="1" smtClean="0">
                <a:latin typeface="Arial" panose="020B0604020202020204" pitchFamily="34" charset="0"/>
                <a:cs typeface="Arial" panose="020B0604020202020204" pitchFamily="34" charset="0"/>
              </a:rPr>
              <a:t>Civil</a:t>
            </a:r>
            <a:r>
              <a:rPr lang="de-DE" altLang="de-DE" sz="1800" dirty="0" smtClean="0">
                <a:latin typeface="Arial" panose="020B0604020202020204" pitchFamily="34" charset="0"/>
                <a:cs typeface="Arial" panose="020B0604020202020204" pitchFamily="34" charset="0"/>
              </a:rPr>
              <a:t> </a:t>
            </a:r>
            <a:r>
              <a:rPr lang="de-DE" altLang="de-DE" sz="1800" dirty="0" err="1" smtClean="0">
                <a:latin typeface="Arial" panose="020B0604020202020204" pitchFamily="34" charset="0"/>
                <a:cs typeface="Arial" panose="020B0604020202020204" pitchFamily="34" charset="0"/>
              </a:rPr>
              <a:t>Procedure</a:t>
            </a:r>
            <a:r>
              <a:rPr lang="de-DE" altLang="de-DE" sz="1800" dirty="0" smtClean="0">
                <a:latin typeface="Arial" panose="020B0604020202020204" pitchFamily="34" charset="0"/>
                <a:cs typeface="Arial" panose="020B0604020202020204" pitchFamily="34" charset="0"/>
              </a:rPr>
              <a:t> (</a:t>
            </a:r>
            <a:r>
              <a:rPr lang="de-DE" altLang="de-DE" sz="1800" dirty="0" err="1" smtClean="0">
                <a:latin typeface="Arial" panose="020B0604020202020204" pitchFamily="34" charset="0"/>
                <a:cs typeface="Arial" panose="020B0604020202020204" pitchFamily="34" charset="0"/>
              </a:rPr>
              <a:t>for</a:t>
            </a:r>
            <a:r>
              <a:rPr lang="de-DE" altLang="de-DE" sz="1800" dirty="0" smtClean="0">
                <a:latin typeface="Arial" panose="020B0604020202020204" pitchFamily="34" charset="0"/>
                <a:cs typeface="Arial" panose="020B0604020202020204" pitchFamily="34" charset="0"/>
              </a:rPr>
              <a:t> </a:t>
            </a:r>
            <a:r>
              <a:rPr lang="de-DE" altLang="de-DE" sz="1800" dirty="0" err="1" smtClean="0">
                <a:latin typeface="Arial" panose="020B0604020202020204" pitchFamily="34" charset="0"/>
                <a:cs typeface="Arial" panose="020B0604020202020204" pitchFamily="34" charset="0"/>
              </a:rPr>
              <a:t>issues</a:t>
            </a:r>
            <a:r>
              <a:rPr lang="de-DE" altLang="de-DE" sz="1800" dirty="0" smtClean="0">
                <a:latin typeface="Arial" panose="020B0604020202020204" pitchFamily="34" charset="0"/>
                <a:cs typeface="Arial" panose="020B0604020202020204" pitchFamily="34" charset="0"/>
              </a:rPr>
              <a:t> not </a:t>
            </a:r>
            <a:r>
              <a:rPr lang="de-DE" altLang="de-DE" sz="1800" dirty="0" err="1" smtClean="0">
                <a:latin typeface="Arial" panose="020B0604020202020204" pitchFamily="34" charset="0"/>
                <a:cs typeface="Arial" panose="020B0604020202020204" pitchFamily="34" charset="0"/>
              </a:rPr>
              <a:t>covered</a:t>
            </a:r>
            <a:r>
              <a:rPr lang="de-DE" altLang="de-DE" sz="1800" dirty="0" smtClean="0">
                <a:latin typeface="Arial" panose="020B0604020202020204" pitchFamily="34" charset="0"/>
                <a:cs typeface="Arial" panose="020B0604020202020204" pitchFamily="34" charset="0"/>
              </a:rPr>
              <a:t> </a:t>
            </a:r>
            <a:r>
              <a:rPr lang="de-DE" altLang="de-DE" sz="1800" dirty="0" err="1" smtClean="0">
                <a:latin typeface="Arial" panose="020B0604020202020204" pitchFamily="34" charset="0"/>
                <a:cs typeface="Arial" panose="020B0604020202020204" pitchFamily="34" charset="0"/>
              </a:rPr>
              <a:t>by</a:t>
            </a:r>
            <a:r>
              <a:rPr lang="de-DE" altLang="de-DE" sz="1800" dirty="0" smtClean="0">
                <a:latin typeface="Arial" panose="020B0604020202020204" pitchFamily="34" charset="0"/>
                <a:cs typeface="Arial" panose="020B0604020202020204" pitchFamily="34" charset="0"/>
              </a:rPr>
              <a:t> international </a:t>
            </a:r>
            <a:r>
              <a:rPr lang="de-DE" altLang="de-DE" sz="1800" dirty="0" err="1" smtClean="0">
                <a:latin typeface="Arial" panose="020B0604020202020204" pitchFamily="34" charset="0"/>
                <a:cs typeface="Arial" panose="020B0604020202020204" pitchFamily="34" charset="0"/>
              </a:rPr>
              <a:t>or</a:t>
            </a:r>
            <a:r>
              <a:rPr lang="de-DE" altLang="de-DE" sz="1800" dirty="0" smtClean="0">
                <a:latin typeface="Arial" panose="020B0604020202020204" pitchFamily="34" charset="0"/>
                <a:cs typeface="Arial" panose="020B0604020202020204" pitchFamily="34" charset="0"/>
              </a:rPr>
              <a:t> EU </a:t>
            </a:r>
            <a:r>
              <a:rPr lang="de-DE" altLang="de-DE" sz="1800" dirty="0" err="1" smtClean="0">
                <a:latin typeface="Arial" panose="020B0604020202020204" pitchFamily="34" charset="0"/>
                <a:cs typeface="Arial" panose="020B0604020202020204" pitchFamily="34" charset="0"/>
              </a:rPr>
              <a:t>law</a:t>
            </a:r>
            <a:r>
              <a:rPr lang="de-DE" altLang="de-DE" sz="1800" dirty="0" smtClean="0">
                <a:latin typeface="Arial" panose="020B0604020202020204" pitchFamily="34" charset="0"/>
                <a:cs typeface="Arial" panose="020B0604020202020204" pitchFamily="34" charset="0"/>
              </a:rPr>
              <a:t>)</a:t>
            </a:r>
          </a:p>
          <a:p>
            <a:pPr eaLnBrk="1" hangingPunct="1">
              <a:lnSpc>
                <a:spcPct val="120000"/>
              </a:lnSpc>
              <a:spcBef>
                <a:spcPct val="50000"/>
              </a:spcBef>
              <a:spcAft>
                <a:spcPts val="600"/>
              </a:spcAft>
              <a:buFont typeface="Symbol" pitchFamily="18" charset="2"/>
              <a:buChar char="-"/>
            </a:pPr>
            <a:r>
              <a:rPr lang="de-DE" altLang="de-DE" sz="1800" dirty="0" smtClean="0">
                <a:latin typeface="Arial" panose="020B0604020202020204" pitchFamily="34" charset="0"/>
                <a:cs typeface="Arial" panose="020B0604020202020204" pitchFamily="34" charset="0"/>
              </a:rPr>
              <a:t>US </a:t>
            </a:r>
            <a:r>
              <a:rPr lang="de-DE" altLang="de-DE" sz="1800" dirty="0" err="1" smtClean="0">
                <a:latin typeface="Arial" panose="020B0604020202020204" pitchFamily="34" charset="0"/>
                <a:cs typeface="Arial" panose="020B0604020202020204" pitchFamily="34" charset="0"/>
              </a:rPr>
              <a:t>law</a:t>
            </a:r>
            <a:r>
              <a:rPr lang="de-DE" altLang="de-DE" sz="1800" dirty="0" smtClean="0">
                <a:latin typeface="Arial" panose="020B0604020202020204" pitchFamily="34" charset="0"/>
                <a:cs typeface="Arial" panose="020B0604020202020204" pitchFamily="34" charset="0"/>
              </a:rPr>
              <a:t> (</a:t>
            </a:r>
            <a:r>
              <a:rPr lang="de-DE" altLang="de-DE" sz="1800" dirty="0" err="1" smtClean="0">
                <a:latin typeface="Arial" panose="020B0604020202020204" pitchFamily="34" charset="0"/>
                <a:cs typeface="Arial" panose="020B0604020202020204" pitchFamily="34" charset="0"/>
              </a:rPr>
              <a:t>state</a:t>
            </a:r>
            <a:r>
              <a:rPr lang="de-DE" altLang="de-DE" sz="1800" dirty="0" smtClean="0">
                <a:latin typeface="Arial" panose="020B0604020202020204" pitchFamily="34" charset="0"/>
                <a:cs typeface="Arial" panose="020B0604020202020204" pitchFamily="34" charset="0"/>
              </a:rPr>
              <a:t> and </a:t>
            </a:r>
            <a:r>
              <a:rPr lang="de-DE" altLang="de-DE" sz="1800" dirty="0" err="1" smtClean="0">
                <a:latin typeface="Arial" panose="020B0604020202020204" pitchFamily="34" charset="0"/>
                <a:cs typeface="Arial" panose="020B0604020202020204" pitchFamily="34" charset="0"/>
              </a:rPr>
              <a:t>federal</a:t>
            </a:r>
            <a:r>
              <a:rPr lang="de-DE" altLang="de-DE" sz="1800" dirty="0" smtClean="0">
                <a:latin typeface="Arial" panose="020B0604020202020204" pitchFamily="34" charset="0"/>
                <a:cs typeface="Arial" panose="020B0604020202020204" pitchFamily="34" charset="0"/>
              </a:rPr>
              <a:t> </a:t>
            </a:r>
            <a:r>
              <a:rPr lang="de-DE" altLang="de-DE" sz="1800" dirty="0" err="1" smtClean="0">
                <a:latin typeface="Arial" panose="020B0604020202020204" pitchFamily="34" charset="0"/>
                <a:cs typeface="Arial" panose="020B0604020202020204" pitchFamily="34" charset="0"/>
              </a:rPr>
              <a:t>level</a:t>
            </a:r>
            <a:r>
              <a:rPr lang="de-DE" altLang="de-DE" sz="1800" dirty="0" smtClean="0">
                <a:latin typeface="Arial" panose="020B0604020202020204" pitchFamily="34" charset="0"/>
                <a:cs typeface="Arial" panose="020B0604020202020204" pitchFamily="34" charset="0"/>
              </a:rPr>
              <a:t>) </a:t>
            </a:r>
          </a:p>
          <a:p>
            <a:pPr eaLnBrk="1" hangingPunct="1">
              <a:lnSpc>
                <a:spcPct val="120000"/>
              </a:lnSpc>
              <a:spcBef>
                <a:spcPct val="50000"/>
              </a:spcBef>
              <a:spcAft>
                <a:spcPts val="600"/>
              </a:spcAft>
              <a:buFont typeface="Symbol" pitchFamily="18" charset="2"/>
              <a:buChar char="-"/>
            </a:pPr>
            <a:r>
              <a:rPr lang="de-DE" altLang="de-DE" dirty="0" smtClean="0"/>
              <a:t>Law of Vietnam</a:t>
            </a:r>
            <a:endParaRPr lang="de-DE" altLang="de-DE" sz="1800" dirty="0" smtClean="0">
              <a:latin typeface="Arial" panose="020B0604020202020204" pitchFamily="34" charset="0"/>
              <a:cs typeface="Arial" panose="020B0604020202020204" pitchFamily="34" charset="0"/>
            </a:endParaRPr>
          </a:p>
          <a:p>
            <a:pPr eaLnBrk="1" hangingPunct="1">
              <a:lnSpc>
                <a:spcPct val="120000"/>
              </a:lnSpc>
              <a:spcBef>
                <a:spcPct val="50000"/>
              </a:spcBef>
              <a:spcAft>
                <a:spcPts val="600"/>
              </a:spcAft>
              <a:buFont typeface="Symbol" pitchFamily="18" charset="2"/>
              <a:buChar char="-"/>
            </a:pPr>
            <a:endParaRPr lang="de-DE" altLang="de-DE" sz="1800" dirty="0" smtClean="0">
              <a:latin typeface="Arial" panose="020B0604020202020204" pitchFamily="34" charset="0"/>
              <a:cs typeface="Arial" panose="020B0604020202020204" pitchFamily="34" charset="0"/>
            </a:endParaRP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45</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57349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8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86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8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86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8627"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pPr eaLnBrk="1" hangingPunct="1"/>
            <a:r>
              <a:rPr lang="de-DE" altLang="de-DE" dirty="0" err="1" smtClean="0"/>
              <a:t>Important</a:t>
            </a:r>
            <a:r>
              <a:rPr lang="de-DE" altLang="de-DE" dirty="0" smtClean="0"/>
              <a:t> legal </a:t>
            </a:r>
            <a:r>
              <a:rPr lang="de-DE" altLang="de-DE" dirty="0" err="1" smtClean="0"/>
              <a:t>texts</a:t>
            </a:r>
            <a:r>
              <a:rPr lang="de-DE" altLang="de-DE" dirty="0" smtClean="0"/>
              <a:t>: </a:t>
            </a:r>
            <a:r>
              <a:rPr lang="de-DE" altLang="de-DE" dirty="0"/>
              <a:t>S</a:t>
            </a:r>
            <a:r>
              <a:rPr lang="de-DE" altLang="de-DE" b="1" dirty="0" smtClean="0">
                <a:latin typeface="Arial" panose="020B0604020202020204" pitchFamily="34" charset="0"/>
                <a:cs typeface="Arial" panose="020B0604020202020204" pitchFamily="34" charset="0"/>
              </a:rPr>
              <a:t>ervice </a:t>
            </a:r>
            <a:r>
              <a:rPr lang="de-DE" altLang="de-DE" b="1" dirty="0" err="1" smtClean="0">
                <a:latin typeface="Arial" panose="020B0604020202020204" pitchFamily="34" charset="0"/>
                <a:cs typeface="Arial" panose="020B0604020202020204" pitchFamily="34" charset="0"/>
              </a:rPr>
              <a:t>of</a:t>
            </a:r>
            <a:r>
              <a:rPr lang="de-DE" altLang="de-DE" b="1" dirty="0" smtClean="0">
                <a:latin typeface="Arial" panose="020B0604020202020204" pitchFamily="34" charset="0"/>
                <a:cs typeface="Arial" panose="020B0604020202020204" pitchFamily="34" charset="0"/>
              </a:rPr>
              <a:t> </a:t>
            </a:r>
            <a:r>
              <a:rPr lang="de-DE" altLang="de-DE" dirty="0" err="1"/>
              <a:t>p</a:t>
            </a:r>
            <a:r>
              <a:rPr lang="de-DE" altLang="de-DE" b="1" dirty="0" err="1" smtClean="0">
                <a:latin typeface="Arial" panose="020B0604020202020204" pitchFamily="34" charset="0"/>
                <a:cs typeface="Arial" panose="020B0604020202020204" pitchFamily="34" charset="0"/>
              </a:rPr>
              <a:t>rocess</a:t>
            </a:r>
            <a:endParaRPr lang="de-DE" altLang="de-DE" b="1" dirty="0" smtClean="0">
              <a:latin typeface="Arial" panose="020B0604020202020204" pitchFamily="34" charset="0"/>
              <a:cs typeface="Arial" panose="020B0604020202020204" pitchFamily="34" charset="0"/>
            </a:endParaRPr>
          </a:p>
        </p:txBody>
      </p:sp>
      <p:sp>
        <p:nvSpPr>
          <p:cNvPr id="538627" name="Rectangle 3"/>
          <p:cNvSpPr>
            <a:spLocks noGrp="1" noChangeArrowheads="1"/>
          </p:cNvSpPr>
          <p:nvPr>
            <p:ph type="body" idx="1"/>
          </p:nvPr>
        </p:nvSpPr>
        <p:spPr/>
        <p:txBody>
          <a:bodyPr>
            <a:normAutofit fontScale="92500" lnSpcReduction="20000"/>
          </a:bodyPr>
          <a:lstStyle/>
          <a:p>
            <a:pPr marL="0" indent="0" eaLnBrk="1" hangingPunct="1">
              <a:lnSpc>
                <a:spcPct val="130000"/>
              </a:lnSpc>
              <a:spcBef>
                <a:spcPts val="600"/>
              </a:spcBef>
              <a:buFontTx/>
              <a:buNone/>
              <a:defRPr/>
            </a:pPr>
            <a:r>
              <a:rPr lang="de-DE" sz="1800" b="1" dirty="0" smtClean="0">
                <a:latin typeface="Arial" panose="020B0604020202020204" pitchFamily="34" charset="0"/>
                <a:cs typeface="Arial" panose="020B0604020202020204" pitchFamily="34" charset="0"/>
              </a:rPr>
              <a:t>International </a:t>
            </a:r>
            <a:r>
              <a:rPr lang="de-DE" sz="1800" b="1" dirty="0" err="1" smtClean="0">
                <a:latin typeface="Arial" panose="020B0604020202020204" pitchFamily="34" charset="0"/>
                <a:cs typeface="Arial" panose="020B0604020202020204" pitchFamily="34" charset="0"/>
              </a:rPr>
              <a:t>level</a:t>
            </a:r>
            <a:endParaRPr lang="de-DE" sz="1800" dirty="0">
              <a:latin typeface="Arial" panose="020B0604020202020204" pitchFamily="34" charset="0"/>
              <a:cs typeface="Arial" panose="020B0604020202020204" pitchFamily="34" charset="0"/>
            </a:endParaRPr>
          </a:p>
          <a:p>
            <a:pPr eaLnBrk="1" hangingPunct="1">
              <a:lnSpc>
                <a:spcPct val="130000"/>
              </a:lnSpc>
              <a:spcBef>
                <a:spcPts val="600"/>
              </a:spcBef>
              <a:buFont typeface="Symbol" panose="05050102010706020507" pitchFamily="18" charset="2"/>
              <a:buChar char="-"/>
              <a:defRPr/>
            </a:pPr>
            <a:r>
              <a:rPr lang="en-US" sz="1800" dirty="0" smtClean="0">
                <a:latin typeface="Arial" panose="020B0604020202020204" pitchFamily="34" charset="0"/>
                <a:cs typeface="Arial" panose="020B0604020202020204" pitchFamily="34" charset="0"/>
              </a:rPr>
              <a:t>Convention on the Service Abroad of Judicial and Extrajudicial Documents in Civil or Commercial Matters of 1965 (“Hague Service Convention”)</a:t>
            </a:r>
            <a:endParaRPr lang="de-DE" sz="1800" dirty="0" smtClean="0">
              <a:latin typeface="Arial" panose="020B0604020202020204" pitchFamily="34" charset="0"/>
              <a:cs typeface="Arial" panose="020B0604020202020204" pitchFamily="34" charset="0"/>
            </a:endParaRPr>
          </a:p>
          <a:p>
            <a:pPr eaLnBrk="1" hangingPunct="1">
              <a:lnSpc>
                <a:spcPct val="130000"/>
              </a:lnSpc>
              <a:spcBef>
                <a:spcPts val="600"/>
              </a:spcBef>
              <a:buFont typeface="Symbol" panose="05050102010706020507" pitchFamily="18" charset="2"/>
              <a:buChar char="-"/>
              <a:defRPr/>
            </a:pPr>
            <a:r>
              <a:rPr lang="de-DE" sz="1800" dirty="0" err="1" smtClean="0">
                <a:latin typeface="Arial" panose="020B0604020202020204" pitchFamily="34" charset="0"/>
                <a:cs typeface="Arial" panose="020B0604020202020204" pitchFamily="34" charset="0"/>
              </a:rPr>
              <a:t>Ratified</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by</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more</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than</a:t>
            </a:r>
            <a:r>
              <a:rPr lang="de-DE" sz="1800" dirty="0" smtClean="0">
                <a:latin typeface="Arial" panose="020B0604020202020204" pitchFamily="34" charset="0"/>
                <a:cs typeface="Arial" panose="020B0604020202020204" pitchFamily="34" charset="0"/>
              </a:rPr>
              <a:t> 60 </a:t>
            </a:r>
            <a:r>
              <a:rPr lang="de-DE" sz="1800" dirty="0" err="1" smtClean="0">
                <a:latin typeface="Arial" panose="020B0604020202020204" pitchFamily="34" charset="0"/>
                <a:cs typeface="Arial" panose="020B0604020202020204" pitchFamily="34" charset="0"/>
              </a:rPr>
              <a:t>states</a:t>
            </a:r>
            <a:r>
              <a:rPr lang="de-DE" sz="1800" dirty="0" smtClean="0">
                <a:latin typeface="Arial" panose="020B0604020202020204" pitchFamily="34" charset="0"/>
                <a:cs typeface="Arial" panose="020B0604020202020204" pitchFamily="34" charset="0"/>
              </a:rPr>
              <a:t> (Germany, GB, France, Japan, USA etc. but not Vietnam so </a:t>
            </a:r>
            <a:r>
              <a:rPr lang="de-DE" sz="1800" dirty="0" err="1" smtClean="0">
                <a:latin typeface="Arial" panose="020B0604020202020204" pitchFamily="34" charset="0"/>
                <a:cs typeface="Arial" panose="020B0604020202020204" pitchFamily="34" charset="0"/>
              </a:rPr>
              <a:t>far</a:t>
            </a:r>
            <a:r>
              <a:rPr lang="de-DE" sz="1800" dirty="0" smtClean="0">
                <a:latin typeface="Arial" panose="020B0604020202020204" pitchFamily="34" charset="0"/>
                <a:cs typeface="Arial" panose="020B0604020202020204" pitchFamily="34" charset="0"/>
              </a:rPr>
              <a:t>)</a:t>
            </a:r>
          </a:p>
          <a:p>
            <a:pPr eaLnBrk="1" hangingPunct="1">
              <a:lnSpc>
                <a:spcPct val="130000"/>
              </a:lnSpc>
              <a:spcBef>
                <a:spcPts val="600"/>
              </a:spcBef>
              <a:buFont typeface="Symbol" panose="05050102010706020507" pitchFamily="18" charset="2"/>
              <a:buChar char="-"/>
              <a:defRPr/>
            </a:pPr>
            <a:r>
              <a:rPr lang="de-DE" sz="1800" dirty="0" err="1" smtClean="0">
                <a:latin typeface="Arial" panose="020B0604020202020204" pitchFamily="34" charset="0"/>
                <a:cs typeface="Arial" panose="020B0604020202020204" pitchFamily="34" charset="0"/>
              </a:rPr>
              <a:t>For</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service</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abroad</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between</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two</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states</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bound</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by</a:t>
            </a:r>
            <a:r>
              <a:rPr lang="de-DE" sz="1800" dirty="0" smtClean="0">
                <a:latin typeface="Arial" panose="020B0604020202020204" pitchFamily="34" charset="0"/>
                <a:cs typeface="Arial" panose="020B0604020202020204" pitchFamily="34" charset="0"/>
              </a:rPr>
              <a:t> convention, </a:t>
            </a:r>
            <a:r>
              <a:rPr lang="de-DE" sz="1800" dirty="0" err="1" smtClean="0">
                <a:latin typeface="Arial" panose="020B0604020202020204" pitchFamily="34" charset="0"/>
                <a:cs typeface="Arial" panose="020B0604020202020204" pitchFamily="34" charset="0"/>
              </a:rPr>
              <a:t>unless</a:t>
            </a:r>
            <a:r>
              <a:rPr lang="de-DE" sz="1800" dirty="0" smtClean="0">
                <a:latin typeface="Arial" panose="020B0604020202020204" pitchFamily="34" charset="0"/>
                <a:cs typeface="Arial" panose="020B0604020202020204" pitchFamily="34" charset="0"/>
              </a:rPr>
              <a:t> the </a:t>
            </a:r>
            <a:r>
              <a:rPr lang="de-DE" sz="1800" dirty="0" err="1" smtClean="0">
                <a:latin typeface="Arial" panose="020B0604020202020204" pitchFamily="34" charset="0"/>
                <a:cs typeface="Arial" panose="020B0604020202020204" pitchFamily="34" charset="0"/>
              </a:rPr>
              <a:t>two</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states</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are</a:t>
            </a:r>
            <a:r>
              <a:rPr lang="de-DE" sz="1800" dirty="0" smtClean="0">
                <a:latin typeface="Arial" panose="020B0604020202020204" pitchFamily="34" charset="0"/>
                <a:cs typeface="Arial" panose="020B0604020202020204" pitchFamily="34" charset="0"/>
              </a:rPr>
              <a:t> EU </a:t>
            </a:r>
            <a:r>
              <a:rPr lang="de-DE" sz="1800" dirty="0" err="1" smtClean="0">
                <a:latin typeface="Arial" panose="020B0604020202020204" pitchFamily="34" charset="0"/>
                <a:cs typeface="Arial" panose="020B0604020202020204" pitchFamily="34" charset="0"/>
              </a:rPr>
              <a:t>states</a:t>
            </a:r>
            <a:r>
              <a:rPr lang="de-DE" sz="1800" dirty="0" smtClean="0">
                <a:latin typeface="Arial" panose="020B0604020202020204" pitchFamily="34" charset="0"/>
                <a:cs typeface="Arial" panose="020B0604020202020204" pitchFamily="34" charset="0"/>
              </a:rPr>
              <a:t>.</a:t>
            </a:r>
          </a:p>
          <a:p>
            <a:pPr marL="0" indent="0" eaLnBrk="1" hangingPunct="1">
              <a:lnSpc>
                <a:spcPct val="130000"/>
              </a:lnSpc>
              <a:spcBef>
                <a:spcPts val="600"/>
              </a:spcBef>
              <a:buFontTx/>
              <a:buNone/>
              <a:defRPr/>
            </a:pPr>
            <a:r>
              <a:rPr lang="de-DE" sz="1800" b="1" dirty="0" smtClean="0">
                <a:latin typeface="Arial" panose="020B0604020202020204" pitchFamily="34" charset="0"/>
                <a:cs typeface="Arial" panose="020B0604020202020204" pitchFamily="34" charset="0"/>
              </a:rPr>
              <a:t>European </a:t>
            </a:r>
            <a:r>
              <a:rPr lang="de-DE" sz="1800" b="1" dirty="0" err="1" smtClean="0">
                <a:latin typeface="Arial" panose="020B0604020202020204" pitchFamily="34" charset="0"/>
                <a:cs typeface="Arial" panose="020B0604020202020204" pitchFamily="34" charset="0"/>
              </a:rPr>
              <a:t>level</a:t>
            </a:r>
            <a:endParaRPr lang="de-DE" sz="1800" b="1" dirty="0">
              <a:latin typeface="Arial" panose="020B0604020202020204" pitchFamily="34" charset="0"/>
              <a:cs typeface="Arial" panose="020B0604020202020204" pitchFamily="34" charset="0"/>
            </a:endParaRPr>
          </a:p>
          <a:p>
            <a:pPr eaLnBrk="1" hangingPunct="1">
              <a:lnSpc>
                <a:spcPct val="130000"/>
              </a:lnSpc>
              <a:spcBef>
                <a:spcPts val="600"/>
              </a:spcBef>
              <a:buFont typeface="Symbol" panose="05050102010706020507" pitchFamily="18" charset="2"/>
              <a:buChar char="-"/>
              <a:defRPr/>
            </a:pPr>
            <a:r>
              <a:rPr lang="en-US" sz="1800" dirty="0" smtClean="0">
                <a:latin typeface="Arial" panose="020B0604020202020204" pitchFamily="34" charset="0"/>
                <a:cs typeface="Arial" panose="020B0604020202020204" pitchFamily="34" charset="0"/>
              </a:rPr>
              <a:t>Regulation (EC) No 1393/2007 of 13 November 2007 on the service in the Member States of judicial and extrajudicial documents in civil or commercial matters (service of documents)</a:t>
            </a:r>
          </a:p>
          <a:p>
            <a:pPr eaLnBrk="1" hangingPunct="1">
              <a:lnSpc>
                <a:spcPct val="130000"/>
              </a:lnSpc>
              <a:spcBef>
                <a:spcPts val="600"/>
              </a:spcBef>
              <a:buFont typeface="Symbol" panose="05050102010706020507" pitchFamily="18" charset="2"/>
              <a:buChar char="-"/>
              <a:defRPr/>
            </a:pPr>
            <a:r>
              <a:rPr lang="en-US" sz="1800" dirty="0">
                <a:latin typeface="Arial" panose="020B0604020202020204" pitchFamily="34" charset="0"/>
                <a:cs typeface="Arial" panose="020B0604020202020204" pitchFamily="34" charset="0"/>
              </a:rPr>
              <a:t>F</a:t>
            </a:r>
            <a:r>
              <a:rPr lang="en-US" sz="1800" dirty="0" smtClean="0">
                <a:latin typeface="Arial" panose="020B0604020202020204" pitchFamily="34" charset="0"/>
                <a:cs typeface="Arial" panose="020B0604020202020204" pitchFamily="34" charset="0"/>
              </a:rPr>
              <a:t>or service abroad from one EU state to another EU state</a:t>
            </a:r>
          </a:p>
          <a:p>
            <a:pPr marL="0" indent="0" eaLnBrk="1" hangingPunct="1">
              <a:lnSpc>
                <a:spcPct val="130000"/>
              </a:lnSpc>
              <a:spcBef>
                <a:spcPts val="600"/>
              </a:spcBef>
              <a:buFontTx/>
              <a:buNone/>
              <a:defRPr/>
            </a:pPr>
            <a:r>
              <a:rPr lang="en-US" sz="1800" b="1" dirty="0" smtClean="0">
                <a:latin typeface="Arial" panose="020B0604020202020204" pitchFamily="34" charset="0"/>
                <a:cs typeface="Arial" panose="020B0604020202020204" pitchFamily="34" charset="0"/>
              </a:rPr>
              <a:t>National level</a:t>
            </a:r>
          </a:p>
          <a:p>
            <a:pPr eaLnBrk="1" hangingPunct="1">
              <a:lnSpc>
                <a:spcPct val="130000"/>
              </a:lnSpc>
              <a:spcBef>
                <a:spcPts val="600"/>
              </a:spcBef>
              <a:buFont typeface="Symbol" panose="05050102010706020507" pitchFamily="18" charset="2"/>
              <a:buChar char="-"/>
              <a:defRPr/>
            </a:pPr>
            <a:r>
              <a:rPr lang="en-US" sz="1800" dirty="0" smtClean="0">
                <a:latin typeface="Arial" panose="020B0604020202020204" pitchFamily="34" charset="0"/>
                <a:cs typeface="Arial" panose="020B0604020202020204" pitchFamily="34" charset="0"/>
              </a:rPr>
              <a:t>Vietnam law of civil procedure etc.</a:t>
            </a:r>
            <a:endParaRPr lang="de-DE" sz="1800" dirty="0" smtClean="0">
              <a:latin typeface="Arial" panose="020B0604020202020204" pitchFamily="34" charset="0"/>
              <a:cs typeface="Arial" panose="020B0604020202020204" pitchFamily="34" charset="0"/>
            </a:endParaRP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46</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13399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8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86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86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86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862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3862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3862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38627">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386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8627"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Inhaltsplatzhalter 2"/>
          <p:cNvSpPr>
            <a:spLocks noGrp="1"/>
          </p:cNvSpPr>
          <p:nvPr>
            <p:ph idx="1"/>
          </p:nvPr>
        </p:nvSpPr>
        <p:spPr>
          <a:xfrm>
            <a:off x="457200" y="1628775"/>
            <a:ext cx="8075613" cy="4525963"/>
          </a:xfrm>
        </p:spPr>
        <p:txBody>
          <a:bodyPr/>
          <a:lstStyle/>
          <a:p>
            <a:pPr marL="0" indent="0">
              <a:buFontTx/>
              <a:buNone/>
            </a:pPr>
            <a:endParaRPr lang="de-DE" altLang="de-DE" sz="1800" dirty="0" smtClean="0">
              <a:latin typeface="Arial" panose="020B0604020202020204" pitchFamily="34" charset="0"/>
              <a:cs typeface="Arial" panose="020B0604020202020204" pitchFamily="34" charset="0"/>
            </a:endParaRPr>
          </a:p>
          <a:p>
            <a:pPr marL="0" indent="0">
              <a:buFontTx/>
              <a:buNone/>
            </a:pPr>
            <a:endParaRPr lang="de-DE" altLang="de-DE" sz="1800" dirty="0" smtClean="0">
              <a:latin typeface="Arial" panose="020B0604020202020204" pitchFamily="34" charset="0"/>
              <a:cs typeface="Arial" panose="020B0604020202020204" pitchFamily="34" charset="0"/>
            </a:endParaRPr>
          </a:p>
          <a:p>
            <a:pPr marL="0" indent="0">
              <a:buFontTx/>
              <a:buNone/>
            </a:pPr>
            <a:endParaRPr lang="de-DE" altLang="de-DE" sz="1800" dirty="0" smtClean="0">
              <a:latin typeface="Arial" panose="020B0604020202020204" pitchFamily="34" charset="0"/>
              <a:cs typeface="Arial" panose="020B0604020202020204" pitchFamily="34" charset="0"/>
            </a:endParaRPr>
          </a:p>
          <a:p>
            <a:pPr marL="0" indent="0">
              <a:buFontTx/>
              <a:buNone/>
            </a:pPr>
            <a:endParaRPr lang="de-DE" altLang="de-DE" sz="1800" dirty="0" smtClean="0">
              <a:latin typeface="Arial" panose="020B0604020202020204" pitchFamily="34" charset="0"/>
              <a:cs typeface="Arial" panose="020B0604020202020204" pitchFamily="34" charset="0"/>
            </a:endParaRPr>
          </a:p>
          <a:p>
            <a:pPr marL="0" indent="0">
              <a:buFontTx/>
              <a:buNone/>
            </a:pPr>
            <a:endParaRPr lang="de-DE" altLang="de-DE" sz="1800" dirty="0" smtClean="0">
              <a:latin typeface="Arial" panose="020B0604020202020204" pitchFamily="34" charset="0"/>
              <a:cs typeface="Arial" panose="020B0604020202020204" pitchFamily="34" charset="0"/>
            </a:endParaRPr>
          </a:p>
          <a:p>
            <a:pPr marL="0" indent="0">
              <a:buFontTx/>
              <a:buNone/>
            </a:pPr>
            <a:endParaRPr lang="de-DE" altLang="de-DE" sz="1800" dirty="0" smtClean="0">
              <a:latin typeface="Arial" panose="020B0604020202020204" pitchFamily="34" charset="0"/>
              <a:cs typeface="Arial" panose="020B0604020202020204" pitchFamily="34" charset="0"/>
            </a:endParaRPr>
          </a:p>
          <a:p>
            <a:pPr marL="0" indent="0">
              <a:buFontTx/>
              <a:buNone/>
            </a:pPr>
            <a:endParaRPr lang="de-DE" altLang="de-DE" sz="1800" dirty="0" smtClean="0">
              <a:latin typeface="Arial" panose="020B0604020202020204" pitchFamily="34" charset="0"/>
              <a:cs typeface="Arial" panose="020B0604020202020204" pitchFamily="34" charset="0"/>
            </a:endParaRPr>
          </a:p>
          <a:p>
            <a:pPr marL="0" indent="0">
              <a:buFontTx/>
              <a:buNone/>
            </a:pPr>
            <a:r>
              <a:rPr lang="de-DE" altLang="de-DE" sz="1800" dirty="0" smtClean="0">
                <a:latin typeface="Arial" panose="020B0604020202020204" pitchFamily="34" charset="0"/>
                <a:cs typeface="Arial" panose="020B0604020202020204" pitchFamily="34" charset="0"/>
              </a:rPr>
              <a:t>–– </a:t>
            </a:r>
          </a:p>
          <a:p>
            <a:pPr marL="0" indent="0">
              <a:buFontTx/>
              <a:buNone/>
            </a:pPr>
            <a:endParaRPr lang="de-DE" altLang="de-DE" sz="1800" dirty="0" smtClean="0">
              <a:latin typeface="Arial" panose="020B0604020202020204" pitchFamily="34" charset="0"/>
              <a:cs typeface="Arial" panose="020B0604020202020204" pitchFamily="34" charset="0"/>
            </a:endParaRPr>
          </a:p>
        </p:txBody>
      </p:sp>
      <p:graphicFrame>
        <p:nvGraphicFramePr>
          <p:cNvPr id="4" name="Tabelle 3"/>
          <p:cNvGraphicFramePr>
            <a:graphicFrameLocks noGrp="1"/>
          </p:cNvGraphicFramePr>
          <p:nvPr>
            <p:extLst>
              <p:ext uri="{D42A27DB-BD31-4B8C-83A1-F6EECF244321}">
                <p14:modId xmlns:p14="http://schemas.microsoft.com/office/powerpoint/2010/main" val="4132136629"/>
              </p:ext>
            </p:extLst>
          </p:nvPr>
        </p:nvGraphicFramePr>
        <p:xfrm>
          <a:off x="539750" y="1484784"/>
          <a:ext cx="7848602" cy="4862686"/>
        </p:xfrm>
        <a:graphic>
          <a:graphicData uri="http://schemas.openxmlformats.org/drawingml/2006/table">
            <a:tbl>
              <a:tblPr firstRow="1" bandRow="1">
                <a:tableStyleId>{5C22544A-7EE6-4342-B048-85BDC9FD1C3A}</a:tableStyleId>
              </a:tblPr>
              <a:tblGrid>
                <a:gridCol w="1872890"/>
                <a:gridCol w="2987856"/>
                <a:gridCol w="2987856"/>
              </a:tblGrid>
              <a:tr h="504056">
                <a:tc>
                  <a:txBody>
                    <a:bodyPr/>
                    <a:lstStyle/>
                    <a:p>
                      <a:r>
                        <a:rPr lang="de-DE" sz="1600" dirty="0" smtClean="0"/>
                        <a:t>U.S.</a:t>
                      </a:r>
                      <a:endParaRPr lang="de-DE" sz="1600" dirty="0"/>
                    </a:p>
                  </a:txBody>
                  <a:tcPr marL="91437" marR="91437" marT="45719" marB="45719"/>
                </a:tc>
                <a:tc>
                  <a:txBody>
                    <a:bodyPr/>
                    <a:lstStyle/>
                    <a:p>
                      <a:r>
                        <a:rPr lang="de-DE" sz="1600" dirty="0" smtClean="0"/>
                        <a:t>EU / Continental</a:t>
                      </a:r>
                      <a:r>
                        <a:rPr lang="de-DE" sz="1600" baseline="0" dirty="0" smtClean="0"/>
                        <a:t> Europe</a:t>
                      </a:r>
                      <a:endParaRPr lang="de-DE" sz="1600" dirty="0"/>
                    </a:p>
                  </a:txBody>
                  <a:tcPr marL="91437" marR="91437" marT="45719" marB="45719"/>
                </a:tc>
                <a:tc>
                  <a:txBody>
                    <a:bodyPr/>
                    <a:lstStyle/>
                    <a:p>
                      <a:r>
                        <a:rPr lang="de-DE" sz="1600" dirty="0" smtClean="0"/>
                        <a:t>Vietnam?</a:t>
                      </a:r>
                      <a:endParaRPr lang="de-DE" sz="1600" dirty="0"/>
                    </a:p>
                  </a:txBody>
                  <a:tcPr marL="91437" marR="91437" marT="45719" marB="45719"/>
                </a:tc>
              </a:tr>
              <a:tr h="563642">
                <a:tc>
                  <a:txBody>
                    <a:bodyPr/>
                    <a:lstStyle/>
                    <a:p>
                      <a:r>
                        <a:rPr lang="de-DE" sz="1600" dirty="0" smtClean="0"/>
                        <a:t>Discovery (</a:t>
                      </a:r>
                      <a:r>
                        <a:rPr lang="de-DE" sz="1600" dirty="0" err="1" smtClean="0"/>
                        <a:t>pre</a:t>
                      </a:r>
                      <a:r>
                        <a:rPr lang="de-DE" sz="1600" dirty="0" smtClean="0"/>
                        <a:t>-trial </a:t>
                      </a:r>
                      <a:r>
                        <a:rPr lang="de-DE" sz="1600" dirty="0" err="1" smtClean="0"/>
                        <a:t>phase</a:t>
                      </a:r>
                      <a:r>
                        <a:rPr lang="de-DE" sz="1600" dirty="0" smtClean="0"/>
                        <a:t>) </a:t>
                      </a:r>
                      <a:endParaRPr lang="de-DE" sz="1600" dirty="0"/>
                    </a:p>
                  </a:txBody>
                  <a:tcPr marL="91437" marR="91437" marT="45719" marB="45719"/>
                </a:tc>
                <a:tc>
                  <a:txBody>
                    <a:bodyPr/>
                    <a:lstStyle/>
                    <a:p>
                      <a:pPr marL="0" indent="0">
                        <a:buNone/>
                      </a:pPr>
                      <a:r>
                        <a:rPr lang="de-DE" sz="1600" dirty="0" err="1" smtClean="0"/>
                        <a:t>Plaintiff</a:t>
                      </a:r>
                      <a:r>
                        <a:rPr lang="de-DE" sz="1600" dirty="0" smtClean="0"/>
                        <a:t> </a:t>
                      </a:r>
                      <a:r>
                        <a:rPr lang="de-DE" sz="1600" dirty="0" err="1" smtClean="0"/>
                        <a:t>has</a:t>
                      </a:r>
                      <a:r>
                        <a:rPr lang="de-DE" sz="1600" dirty="0" smtClean="0"/>
                        <a:t> </a:t>
                      </a:r>
                      <a:r>
                        <a:rPr lang="de-DE" sz="1600" dirty="0" err="1" smtClean="0"/>
                        <a:t>to</a:t>
                      </a:r>
                      <a:r>
                        <a:rPr lang="de-DE" sz="1600" dirty="0" smtClean="0"/>
                        <a:t> </a:t>
                      </a:r>
                      <a:r>
                        <a:rPr lang="de-DE" sz="1600" dirty="0" err="1" smtClean="0"/>
                        <a:t>submit</a:t>
                      </a:r>
                      <a:r>
                        <a:rPr lang="de-DE" sz="1600" dirty="0" smtClean="0"/>
                        <a:t> </a:t>
                      </a:r>
                      <a:r>
                        <a:rPr lang="de-DE" sz="1600" dirty="0" err="1" smtClean="0"/>
                        <a:t>evidence</a:t>
                      </a:r>
                      <a:endParaRPr lang="de-DE" sz="1600" dirty="0" smtClean="0"/>
                    </a:p>
                    <a:p>
                      <a:endParaRPr lang="de-DE" sz="1600" dirty="0"/>
                    </a:p>
                  </a:txBody>
                  <a:tcPr marL="91437" marR="91437" marT="45719" marB="45719"/>
                </a:tc>
                <a:tc>
                  <a:txBody>
                    <a:bodyPr/>
                    <a:lstStyle/>
                    <a:p>
                      <a:endParaRPr lang="de-DE" sz="1600" dirty="0"/>
                    </a:p>
                  </a:txBody>
                  <a:tcPr marL="91437" marR="91437" marT="45719" marB="45719"/>
                </a:tc>
              </a:tr>
              <a:tr h="17245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smtClean="0"/>
                        <a:t>Class </a:t>
                      </a:r>
                      <a:r>
                        <a:rPr lang="de-DE" sz="1600" dirty="0" err="1" smtClean="0"/>
                        <a:t>action</a:t>
                      </a:r>
                      <a:r>
                        <a:rPr lang="de-DE" sz="1600" dirty="0" smtClean="0"/>
                        <a:t> (FRCP) </a:t>
                      </a:r>
                      <a:r>
                        <a:rPr lang="de-DE" sz="1600" dirty="0" err="1" smtClean="0"/>
                        <a:t>based</a:t>
                      </a:r>
                      <a:r>
                        <a:rPr lang="de-DE" sz="1600" dirty="0" smtClean="0"/>
                        <a:t> on </a:t>
                      </a:r>
                      <a:r>
                        <a:rPr lang="de-DE" sz="1600" dirty="0" err="1" smtClean="0"/>
                        <a:t>opt</a:t>
                      </a:r>
                      <a:r>
                        <a:rPr lang="de-DE" sz="1600" dirty="0" smtClean="0"/>
                        <a:t>-out </a:t>
                      </a:r>
                      <a:r>
                        <a:rPr lang="de-DE" sz="1600" dirty="0" err="1" smtClean="0"/>
                        <a:t>model</a:t>
                      </a:r>
                      <a:endParaRPr lang="de-DE" sz="1600" dirty="0" smtClean="0"/>
                    </a:p>
                    <a:p>
                      <a:endParaRPr lang="de-DE" sz="1600" dirty="0"/>
                    </a:p>
                  </a:txBody>
                  <a:tcPr marL="91437" marR="91437" marT="45719" marB="45719"/>
                </a:tc>
                <a:tc>
                  <a:txBody>
                    <a:bodyPr/>
                    <a:lstStyle/>
                    <a:p>
                      <a:pPr marL="285750" marR="0" indent="-28575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de-DE" sz="1600" dirty="0" err="1" smtClean="0"/>
                        <a:t>No</a:t>
                      </a:r>
                      <a:r>
                        <a:rPr lang="de-DE" sz="1600" dirty="0" smtClean="0"/>
                        <a:t> real </a:t>
                      </a:r>
                      <a:r>
                        <a:rPr lang="de-DE" sz="1600" dirty="0" err="1" smtClean="0"/>
                        <a:t>equivalent</a:t>
                      </a:r>
                      <a:endParaRPr lang="de-DE" sz="1600" dirty="0" smtClean="0"/>
                    </a:p>
                    <a:p>
                      <a:pPr marL="285750" marR="0" indent="-28575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US" sz="1600" dirty="0" smtClean="0"/>
                        <a:t>Capital Markets Model Case Act (not for all areas of law)</a:t>
                      </a:r>
                      <a:r>
                        <a:rPr lang="en-US" sz="1600" baseline="0" dirty="0" smtClean="0"/>
                        <a:t> </a:t>
                      </a:r>
                    </a:p>
                    <a:p>
                      <a:pPr marL="285750" marR="0" indent="-28575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US" sz="1600" baseline="0" dirty="0" smtClean="0"/>
                        <a:t>EU legislation planned but withdrawn</a:t>
                      </a:r>
                    </a:p>
                    <a:p>
                      <a:pPr marL="285750" marR="0" indent="-28575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US" sz="1600" baseline="0" dirty="0" smtClean="0"/>
                        <a:t>EU Commission recommends MS to strengthen collective actions (2013)</a:t>
                      </a:r>
                      <a:endParaRPr lang="de-DE" sz="1600" dirty="0"/>
                    </a:p>
                  </a:txBody>
                  <a:tcPr marL="91437" marR="91437" marT="45719" marB="45719"/>
                </a:tc>
                <a:tc>
                  <a:txBody>
                    <a:bodyPr/>
                    <a:lstStyle/>
                    <a:p>
                      <a:pPr marL="285750" marR="0" indent="-28575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endParaRPr lang="de-DE" sz="1600" dirty="0"/>
                    </a:p>
                  </a:txBody>
                  <a:tcPr marL="91437" marR="91437" marT="45719" marB="45719"/>
                </a:tc>
              </a:tr>
              <a:tr h="392186">
                <a:tc>
                  <a:txBody>
                    <a:bodyPr/>
                    <a:lstStyle/>
                    <a:p>
                      <a:r>
                        <a:rPr lang="de-DE" sz="1600" dirty="0" smtClean="0"/>
                        <a:t>American </a:t>
                      </a:r>
                      <a:r>
                        <a:rPr lang="de-DE" sz="1600" dirty="0" err="1" smtClean="0"/>
                        <a:t>rule</a:t>
                      </a:r>
                      <a:r>
                        <a:rPr lang="de-DE" sz="1600" dirty="0" smtClean="0"/>
                        <a:t> </a:t>
                      </a:r>
                      <a:r>
                        <a:rPr lang="de-DE" sz="1600" dirty="0" err="1" smtClean="0"/>
                        <a:t>of</a:t>
                      </a:r>
                      <a:r>
                        <a:rPr lang="de-DE" sz="1600" dirty="0" smtClean="0"/>
                        <a:t> </a:t>
                      </a:r>
                      <a:r>
                        <a:rPr lang="de-DE" sz="1600" dirty="0" err="1" smtClean="0">
                          <a:solidFill>
                            <a:schemeClr val="tx1"/>
                          </a:solidFill>
                        </a:rPr>
                        <a:t>costs</a:t>
                      </a:r>
                      <a:r>
                        <a:rPr lang="de-DE" sz="1600" dirty="0" smtClean="0">
                          <a:solidFill>
                            <a:schemeClr val="tx1"/>
                          </a:solidFill>
                        </a:rPr>
                        <a:t> </a:t>
                      </a:r>
                      <a:endParaRPr lang="de-DE" sz="1600" dirty="0">
                        <a:solidFill>
                          <a:schemeClr val="tx1"/>
                        </a:solidFill>
                      </a:endParaRPr>
                    </a:p>
                  </a:txBody>
                  <a:tcPr marL="91437" marR="91437"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smtClean="0"/>
                        <a:t>Loser </a:t>
                      </a:r>
                      <a:r>
                        <a:rPr lang="de-DE" sz="1600" dirty="0" err="1" smtClean="0"/>
                        <a:t>pays</a:t>
                      </a:r>
                      <a:r>
                        <a:rPr lang="de-DE" sz="1600" dirty="0" smtClean="0"/>
                        <a:t> </a:t>
                      </a:r>
                      <a:r>
                        <a:rPr lang="de-DE" sz="1600" dirty="0" err="1" smtClean="0"/>
                        <a:t>principle</a:t>
                      </a:r>
                      <a:endParaRPr lang="de-DE" sz="1600" dirty="0" smtClean="0"/>
                    </a:p>
                  </a:txBody>
                  <a:tcPr marL="91437" marR="91437"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sz="1600" dirty="0" smtClean="0"/>
                    </a:p>
                  </a:txBody>
                  <a:tcPr marL="91437" marR="91437" marT="45719" marB="45719"/>
                </a:tc>
              </a:tr>
              <a:tr h="5636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err="1" smtClean="0"/>
                        <a:t>Contingency</a:t>
                      </a:r>
                      <a:r>
                        <a:rPr lang="de-DE" sz="1600" baseline="0" smtClean="0"/>
                        <a:t> fees</a:t>
                      </a:r>
                      <a:endParaRPr lang="de-DE" sz="1600" smtClean="0"/>
                    </a:p>
                    <a:p>
                      <a:endParaRPr lang="de-DE" sz="1600" dirty="0"/>
                    </a:p>
                  </a:txBody>
                  <a:tcPr marL="91437" marR="91437" marT="45719" marB="45719"/>
                </a:tc>
                <a:tc>
                  <a:txBody>
                    <a:bodyPr/>
                    <a:lstStyle/>
                    <a:p>
                      <a:r>
                        <a:rPr lang="de-DE" sz="1600" baseline="0" dirty="0" smtClean="0"/>
                        <a:t>Fee system </a:t>
                      </a:r>
                      <a:r>
                        <a:rPr lang="de-DE" sz="1600" baseline="0" dirty="0" err="1" smtClean="0"/>
                        <a:t>based</a:t>
                      </a:r>
                      <a:r>
                        <a:rPr lang="de-DE" sz="1600" baseline="0" dirty="0" smtClean="0"/>
                        <a:t> on “</a:t>
                      </a:r>
                      <a:r>
                        <a:rPr lang="en-US" sz="1600" baseline="0" noProof="0" dirty="0" smtClean="0"/>
                        <a:t>value”</a:t>
                      </a:r>
                      <a:r>
                        <a:rPr lang="de-DE" sz="1600" baseline="0" dirty="0" smtClean="0"/>
                        <a:t> of the </a:t>
                      </a:r>
                      <a:r>
                        <a:rPr lang="de-DE" sz="1600" baseline="0" dirty="0" err="1" smtClean="0"/>
                        <a:t>claim</a:t>
                      </a:r>
                      <a:endParaRPr lang="de-DE" sz="1600" dirty="0"/>
                    </a:p>
                  </a:txBody>
                  <a:tcPr marL="91437" marR="91437" marT="45719" marB="45719"/>
                </a:tc>
                <a:tc>
                  <a:txBody>
                    <a:bodyPr/>
                    <a:lstStyle/>
                    <a:p>
                      <a:endParaRPr lang="de-DE" sz="1600" dirty="0"/>
                    </a:p>
                  </a:txBody>
                  <a:tcPr marL="91437" marR="91437" marT="45719" marB="45719"/>
                </a:tc>
              </a:tr>
              <a:tr h="563642">
                <a:tc>
                  <a:txBody>
                    <a:bodyPr/>
                    <a:lstStyle/>
                    <a:p>
                      <a:r>
                        <a:rPr lang="de-DE" sz="1600" dirty="0" smtClean="0"/>
                        <a:t>Substantive </a:t>
                      </a:r>
                      <a:r>
                        <a:rPr lang="de-DE" sz="1600" dirty="0" err="1" smtClean="0"/>
                        <a:t>law</a:t>
                      </a:r>
                      <a:r>
                        <a:rPr lang="de-DE" sz="1600" dirty="0" smtClean="0"/>
                        <a:t>: Punitive </a:t>
                      </a:r>
                      <a:r>
                        <a:rPr lang="de-DE" sz="1600" dirty="0" err="1" smtClean="0"/>
                        <a:t>damages</a:t>
                      </a:r>
                      <a:endParaRPr lang="de-DE" sz="1600" dirty="0"/>
                    </a:p>
                  </a:txBody>
                  <a:tcPr marL="91437" marR="91437" marT="45719" marB="45719"/>
                </a:tc>
                <a:tc>
                  <a:txBody>
                    <a:bodyPr/>
                    <a:lstStyle/>
                    <a:p>
                      <a:r>
                        <a:rPr lang="de-DE" sz="1600" dirty="0" err="1" smtClean="0"/>
                        <a:t>Actual</a:t>
                      </a:r>
                      <a:r>
                        <a:rPr lang="de-DE" sz="1600" dirty="0" smtClean="0"/>
                        <a:t> </a:t>
                      </a:r>
                      <a:r>
                        <a:rPr lang="de-DE" sz="1600" dirty="0" err="1" smtClean="0"/>
                        <a:t>damages</a:t>
                      </a:r>
                      <a:endParaRPr lang="de-DE" sz="1600" dirty="0"/>
                    </a:p>
                  </a:txBody>
                  <a:tcPr marL="91437" marR="91437" marT="45719" marB="45719"/>
                </a:tc>
                <a:tc>
                  <a:txBody>
                    <a:bodyPr/>
                    <a:lstStyle/>
                    <a:p>
                      <a:endParaRPr lang="de-DE" sz="1600" dirty="0"/>
                    </a:p>
                  </a:txBody>
                  <a:tcPr marL="91437" marR="91437" marT="45719" marB="45719"/>
                </a:tc>
              </a:tr>
            </a:tbl>
          </a:graphicData>
        </a:graphic>
      </p:graphicFrame>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47</a:t>
            </a:fld>
            <a:endParaRPr lang="de-DE">
              <a:latin typeface="Arial" panose="020B0604020202020204" pitchFamily="34" charset="0"/>
              <a:cs typeface="Arial" panose="020B0604020202020204" pitchFamily="34" charset="0"/>
            </a:endParaRPr>
          </a:p>
        </p:txBody>
      </p:sp>
      <p:sp>
        <p:nvSpPr>
          <p:cNvPr id="5" name="Titel 4"/>
          <p:cNvSpPr>
            <a:spLocks noGrp="1"/>
          </p:cNvSpPr>
          <p:nvPr>
            <p:ph type="title"/>
          </p:nvPr>
        </p:nvSpPr>
        <p:spPr/>
        <p:txBody>
          <a:bodyPr/>
          <a:lstStyle/>
          <a:p>
            <a:r>
              <a:rPr lang="de-DE" dirty="0" err="1" smtClean="0">
                <a:latin typeface="Arial" panose="020B0604020202020204" pitchFamily="34" charset="0"/>
                <a:cs typeface="Arial" panose="020B0604020202020204" pitchFamily="34" charset="0"/>
              </a:rPr>
              <a:t>Litigation</a:t>
            </a:r>
            <a:r>
              <a:rPr lang="de-DE" dirty="0" smtClean="0">
                <a:latin typeface="Arial" panose="020B0604020202020204" pitchFamily="34" charset="0"/>
                <a:cs typeface="Arial" panose="020B0604020202020204" pitchFamily="34" charset="0"/>
              </a:rPr>
              <a:t> in the U.S., Germany and Vietnam</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431645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el 1"/>
          <p:cNvSpPr>
            <a:spLocks noGrp="1"/>
          </p:cNvSpPr>
          <p:nvPr>
            <p:ph type="title"/>
          </p:nvPr>
        </p:nvSpPr>
        <p:spPr/>
        <p:txBody>
          <a:bodyPr/>
          <a:lstStyle/>
          <a:p>
            <a:r>
              <a:rPr lang="de-DE" altLang="de-DE" dirty="0" smtClean="0">
                <a:latin typeface="Arial" panose="020B0604020202020204" pitchFamily="34" charset="0"/>
                <a:cs typeface="Arial" panose="020B0604020202020204" pitchFamily="34" charset="0"/>
              </a:rPr>
              <a:t>Summary</a:t>
            </a:r>
          </a:p>
        </p:txBody>
      </p:sp>
      <p:sp>
        <p:nvSpPr>
          <p:cNvPr id="3" name="Inhaltsplatzhalter 2"/>
          <p:cNvSpPr>
            <a:spLocks noGrp="1"/>
          </p:cNvSpPr>
          <p:nvPr>
            <p:ph idx="1"/>
          </p:nvPr>
        </p:nvSpPr>
        <p:spPr>
          <a:xfrm>
            <a:off x="457200" y="1124745"/>
            <a:ext cx="8229600" cy="5400599"/>
          </a:xfrm>
        </p:spPr>
        <p:txBody>
          <a:bodyPr>
            <a:normAutofit lnSpcReduction="10000"/>
          </a:bodyPr>
          <a:lstStyle/>
          <a:p>
            <a:pPr>
              <a:lnSpc>
                <a:spcPct val="120000"/>
              </a:lnSpc>
              <a:spcAft>
                <a:spcPts val="300"/>
              </a:spcAft>
              <a:defRPr/>
            </a:pPr>
            <a:r>
              <a:rPr lang="en-US" sz="1800" dirty="0" smtClean="0"/>
              <a:t>Transnational cases: Issues</a:t>
            </a:r>
          </a:p>
          <a:p>
            <a:pPr lvl="1">
              <a:lnSpc>
                <a:spcPct val="120000"/>
              </a:lnSpc>
              <a:spcAft>
                <a:spcPts val="300"/>
              </a:spcAft>
              <a:buFont typeface="Arial" panose="020B0604020202020204" pitchFamily="34" charset="0"/>
              <a:buChar char="•"/>
              <a:defRPr/>
            </a:pPr>
            <a:r>
              <a:rPr lang="en-US" sz="1800" dirty="0" smtClean="0"/>
              <a:t>Which dispute resolution mechanis</a:t>
            </a:r>
            <a:r>
              <a:rPr lang="en-US" dirty="0" smtClean="0"/>
              <a:t>m must/should be made recourse to?</a:t>
            </a:r>
          </a:p>
          <a:p>
            <a:pPr lvl="2">
              <a:lnSpc>
                <a:spcPct val="120000"/>
              </a:lnSpc>
              <a:spcAft>
                <a:spcPts val="300"/>
              </a:spcAft>
              <a:buFont typeface="Arial" panose="020B0604020202020204" pitchFamily="34" charset="0"/>
              <a:buChar char="•"/>
              <a:defRPr/>
            </a:pPr>
            <a:r>
              <a:rPr lang="en-US" dirty="0" smtClean="0"/>
              <a:t>Negotiation</a:t>
            </a:r>
          </a:p>
          <a:p>
            <a:pPr lvl="2">
              <a:lnSpc>
                <a:spcPct val="120000"/>
              </a:lnSpc>
              <a:spcAft>
                <a:spcPts val="300"/>
              </a:spcAft>
              <a:buFont typeface="Arial" panose="020B0604020202020204" pitchFamily="34" charset="0"/>
              <a:buChar char="•"/>
              <a:defRPr/>
            </a:pPr>
            <a:r>
              <a:rPr lang="en-US" dirty="0" smtClean="0"/>
              <a:t>Mediation</a:t>
            </a:r>
          </a:p>
          <a:p>
            <a:pPr lvl="2">
              <a:lnSpc>
                <a:spcPct val="120000"/>
              </a:lnSpc>
              <a:spcAft>
                <a:spcPts val="300"/>
              </a:spcAft>
              <a:buFont typeface="Arial" panose="020B0604020202020204" pitchFamily="34" charset="0"/>
              <a:buChar char="•"/>
              <a:defRPr/>
            </a:pPr>
            <a:r>
              <a:rPr lang="en-US" dirty="0" smtClean="0"/>
              <a:t>Arbitration </a:t>
            </a:r>
          </a:p>
          <a:p>
            <a:pPr lvl="2">
              <a:lnSpc>
                <a:spcPct val="120000"/>
              </a:lnSpc>
              <a:spcAft>
                <a:spcPts val="300"/>
              </a:spcAft>
              <a:buFont typeface="Arial" panose="020B0604020202020204" pitchFamily="34" charset="0"/>
              <a:buChar char="•"/>
              <a:defRPr/>
            </a:pPr>
            <a:r>
              <a:rPr lang="en-US" dirty="0" smtClean="0"/>
              <a:t>Litigation</a:t>
            </a:r>
          </a:p>
          <a:p>
            <a:pPr lvl="1">
              <a:lnSpc>
                <a:spcPct val="120000"/>
              </a:lnSpc>
              <a:spcAft>
                <a:spcPts val="300"/>
              </a:spcAft>
              <a:buFont typeface="Arial" panose="020B0604020202020204" pitchFamily="34" charset="0"/>
              <a:buChar char="•"/>
              <a:defRPr/>
            </a:pPr>
            <a:r>
              <a:rPr lang="en-US" sz="1800" dirty="0" smtClean="0"/>
              <a:t>If adjudication: distinguish</a:t>
            </a:r>
          </a:p>
          <a:p>
            <a:pPr lvl="2">
              <a:lnSpc>
                <a:spcPct val="120000"/>
              </a:lnSpc>
              <a:spcAft>
                <a:spcPts val="300"/>
              </a:spcAft>
              <a:buFont typeface="Arial" panose="020B0604020202020204" pitchFamily="34" charset="0"/>
              <a:buChar char="•"/>
              <a:defRPr/>
            </a:pPr>
            <a:r>
              <a:rPr lang="en-US" dirty="0" smtClean="0"/>
              <a:t>Jurisdiction</a:t>
            </a:r>
          </a:p>
          <a:p>
            <a:pPr lvl="2">
              <a:lnSpc>
                <a:spcPct val="120000"/>
              </a:lnSpc>
              <a:spcAft>
                <a:spcPts val="300"/>
              </a:spcAft>
              <a:buFont typeface="Arial" panose="020B0604020202020204" pitchFamily="34" charset="0"/>
              <a:buChar char="•"/>
              <a:defRPr/>
            </a:pPr>
            <a:r>
              <a:rPr lang="en-US" dirty="0" smtClean="0"/>
              <a:t>Service &amp; taking evidence abroad </a:t>
            </a:r>
          </a:p>
          <a:p>
            <a:pPr lvl="2">
              <a:lnSpc>
                <a:spcPct val="120000"/>
              </a:lnSpc>
              <a:spcAft>
                <a:spcPts val="300"/>
              </a:spcAft>
              <a:buFont typeface="Arial" panose="020B0604020202020204" pitchFamily="34" charset="0"/>
              <a:buChar char="•"/>
              <a:defRPr/>
            </a:pPr>
            <a:r>
              <a:rPr lang="en-US" dirty="0" smtClean="0"/>
              <a:t>Applicable law</a:t>
            </a:r>
          </a:p>
          <a:p>
            <a:pPr lvl="2">
              <a:lnSpc>
                <a:spcPct val="120000"/>
              </a:lnSpc>
              <a:spcAft>
                <a:spcPts val="300"/>
              </a:spcAft>
              <a:buFont typeface="Arial" panose="020B0604020202020204" pitchFamily="34" charset="0"/>
              <a:buChar char="•"/>
              <a:defRPr/>
            </a:pPr>
            <a:r>
              <a:rPr lang="en-US" dirty="0" smtClean="0"/>
              <a:t>Recognition </a:t>
            </a:r>
            <a:r>
              <a:rPr lang="en-US" dirty="0"/>
              <a:t>and enforcement of foreign </a:t>
            </a:r>
            <a:r>
              <a:rPr lang="en-US" dirty="0" smtClean="0"/>
              <a:t>judgment</a:t>
            </a:r>
          </a:p>
          <a:p>
            <a:pPr>
              <a:lnSpc>
                <a:spcPct val="120000"/>
              </a:lnSpc>
              <a:spcAft>
                <a:spcPts val="300"/>
              </a:spcAft>
              <a:defRPr/>
            </a:pPr>
            <a:r>
              <a:rPr lang="en-US" sz="1800" dirty="0" smtClean="0"/>
              <a:t>Sources of law: international</a:t>
            </a:r>
            <a:r>
              <a:rPr lang="en-US" dirty="0" smtClean="0"/>
              <a:t>, regional (European) &amp; national </a:t>
            </a:r>
            <a:endParaRPr lang="en-US" sz="1800" dirty="0" smtClean="0"/>
          </a:p>
          <a:p>
            <a:pPr>
              <a:lnSpc>
                <a:spcPct val="120000"/>
              </a:lnSpc>
              <a:spcAft>
                <a:spcPts val="300"/>
              </a:spcAft>
              <a:defRPr/>
            </a:pPr>
            <a:r>
              <a:rPr lang="en-US" sz="1800" dirty="0" smtClean="0"/>
              <a:t>Litigation abroad might be very different from litigation in domestic courts</a:t>
            </a:r>
          </a:p>
        </p:txBody>
      </p:sp>
      <p:sp>
        <p:nvSpPr>
          <p:cNvPr id="2" name="Fußzeilenplatzhalter 1"/>
          <p:cNvSpPr>
            <a:spLocks noGrp="1"/>
          </p:cNvSpPr>
          <p:nvPr>
            <p:ph type="ftr" sz="quarter" idx="11"/>
          </p:nvPr>
        </p:nvSpPr>
        <p:spPr/>
        <p:txBody>
          <a:bodyPr/>
          <a:lstStyle/>
          <a:p>
            <a:r>
              <a:rPr lang="de-DE" dirty="0"/>
              <a:t>Dispute Resolution</a:t>
            </a:r>
          </a:p>
        </p:txBody>
      </p:sp>
      <p:sp>
        <p:nvSpPr>
          <p:cNvPr id="4" name="Foliennummernplatzhalter 3"/>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48</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813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Questions</a:t>
            </a:r>
            <a:r>
              <a:rPr lang="de-DE" dirty="0" smtClean="0"/>
              <a:t>, </a:t>
            </a:r>
            <a:r>
              <a:rPr lang="de-DE" dirty="0" err="1"/>
              <a:t>d</a:t>
            </a:r>
            <a:r>
              <a:rPr lang="de-DE" dirty="0" err="1" smtClean="0"/>
              <a:t>iscussion</a:t>
            </a:r>
            <a:r>
              <a:rPr lang="de-DE" dirty="0" smtClean="0"/>
              <a:t>, quick </a:t>
            </a:r>
            <a:r>
              <a:rPr lang="de-DE" dirty="0" err="1" smtClean="0"/>
              <a:t>quiz</a:t>
            </a:r>
            <a:endParaRPr lang="de-DE" dirty="0"/>
          </a:p>
        </p:txBody>
      </p:sp>
      <p:sp>
        <p:nvSpPr>
          <p:cNvPr id="3" name="Inhaltsplatzhalter 2"/>
          <p:cNvSpPr>
            <a:spLocks noGrp="1"/>
          </p:cNvSpPr>
          <p:nvPr>
            <p:ph idx="1"/>
          </p:nvPr>
        </p:nvSpPr>
        <p:spPr/>
        <p:txBody>
          <a:bodyPr/>
          <a:lstStyle/>
          <a:p>
            <a:pPr>
              <a:lnSpc>
                <a:spcPct val="120000"/>
              </a:lnSpc>
              <a:spcAft>
                <a:spcPts val="600"/>
              </a:spcAft>
            </a:pPr>
            <a:r>
              <a:rPr lang="en-US" dirty="0" smtClean="0"/>
              <a:t>Questions?</a:t>
            </a:r>
          </a:p>
          <a:p>
            <a:pPr>
              <a:lnSpc>
                <a:spcPct val="120000"/>
              </a:lnSpc>
              <a:spcAft>
                <a:spcPts val="600"/>
              </a:spcAft>
            </a:pPr>
            <a:r>
              <a:rPr lang="en-US" dirty="0" smtClean="0"/>
              <a:t>Case for discussion (including quiz questions)</a:t>
            </a:r>
          </a:p>
          <a:p>
            <a:pPr marL="0" indent="0">
              <a:lnSpc>
                <a:spcPct val="120000"/>
              </a:lnSpc>
              <a:spcAft>
                <a:spcPts val="600"/>
              </a:spcAft>
              <a:buNone/>
            </a:pPr>
            <a:r>
              <a:rPr lang="en-US" dirty="0" smtClean="0"/>
              <a:t>A firm in Hanoi provides shoe manufacturing services (Hanoi firm). It wants to enter into an agreement with a well known “brand for running shoes” based in Munich/Germany (German firm). The parties agree on all commercial aspects of their relationship (amount of shoes to be produced, design, quality, price per pair of shoe etc.). </a:t>
            </a:r>
          </a:p>
          <a:p>
            <a:pPr marL="0" indent="0">
              <a:lnSpc>
                <a:spcPct val="120000"/>
              </a:lnSpc>
              <a:spcAft>
                <a:spcPts val="600"/>
              </a:spcAft>
              <a:buNone/>
            </a:pPr>
            <a:r>
              <a:rPr lang="en-US" dirty="0" smtClean="0"/>
              <a:t>Towards the end of the negotiation process the CEO of the Hanoi firm comes to you and asks what clauses he should discuss with the German firm with regard to future disputes that might come up between the parties. What issues could be considered? </a:t>
            </a:r>
            <a:endParaRPr lang="en-US" dirty="0"/>
          </a:p>
        </p:txBody>
      </p:sp>
      <p:sp>
        <p:nvSpPr>
          <p:cNvPr id="4" name="Fußzeilenplatzhalter 3"/>
          <p:cNvSpPr>
            <a:spLocks noGrp="1"/>
          </p:cNvSpPr>
          <p:nvPr>
            <p:ph type="ftr" sz="quarter" idx="11"/>
          </p:nvPr>
        </p:nvSpPr>
        <p:spPr/>
        <p:txBody>
          <a:bodyPr/>
          <a:lstStyle/>
          <a:p>
            <a:r>
              <a:rPr lang="de-DE" dirty="0"/>
              <a:t>Dispute Resolution</a:t>
            </a:r>
          </a:p>
        </p:txBody>
      </p:sp>
      <p:sp>
        <p:nvSpPr>
          <p:cNvPr id="5" name="Foliennummernplatzhalter 4"/>
          <p:cNvSpPr>
            <a:spLocks noGrp="1"/>
          </p:cNvSpPr>
          <p:nvPr>
            <p:ph type="sldNum" sz="quarter" idx="12"/>
          </p:nvPr>
        </p:nvSpPr>
        <p:spPr/>
        <p:txBody>
          <a:bodyPr/>
          <a:lstStyle/>
          <a:p>
            <a:fld id="{E5B53BF6-DEA2-458C-903B-B577D20D4B06}" type="slidenum">
              <a:rPr lang="de-DE" smtClean="0"/>
              <a:t>49</a:t>
            </a:fld>
            <a:endParaRPr lang="de-DE"/>
          </a:p>
        </p:txBody>
      </p:sp>
    </p:spTree>
    <p:extLst>
      <p:ext uri="{BB962C8B-B14F-4D97-AF65-F5344CB8AC3E}">
        <p14:creationId xmlns:p14="http://schemas.microsoft.com/office/powerpoint/2010/main" val="1936278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Structuring (2): </a:t>
            </a:r>
            <a:r>
              <a:rPr lang="en-US" dirty="0"/>
              <a:t>Disputes between investors &amp;</a:t>
            </a:r>
            <a:r>
              <a:rPr lang="en-US" dirty="0" smtClean="0"/>
              <a:t> </a:t>
            </a:r>
            <a:r>
              <a:rPr lang="en-US" dirty="0"/>
              <a:t>states </a:t>
            </a:r>
            <a:endParaRPr lang="de-DE" dirty="0"/>
          </a:p>
        </p:txBody>
      </p:sp>
      <p:sp>
        <p:nvSpPr>
          <p:cNvPr id="3" name="Inhaltsplatzhalter 2"/>
          <p:cNvSpPr>
            <a:spLocks noGrp="1"/>
          </p:cNvSpPr>
          <p:nvPr>
            <p:ph idx="1"/>
          </p:nvPr>
        </p:nvSpPr>
        <p:spPr/>
        <p:txBody>
          <a:bodyPr>
            <a:normAutofit/>
          </a:bodyPr>
          <a:lstStyle/>
          <a:p>
            <a:pPr>
              <a:lnSpc>
                <a:spcPct val="120000"/>
              </a:lnSpc>
              <a:spcAft>
                <a:spcPts val="600"/>
              </a:spcAft>
            </a:pPr>
            <a:r>
              <a:rPr lang="en-US" dirty="0" smtClean="0"/>
              <a:t>Example: French investor that has invested in Pakistan claims expropriation by host state (= Pakistan).</a:t>
            </a:r>
          </a:p>
          <a:p>
            <a:pPr>
              <a:lnSpc>
                <a:spcPct val="120000"/>
              </a:lnSpc>
              <a:spcAft>
                <a:spcPts val="600"/>
              </a:spcAft>
            </a:pPr>
            <a:r>
              <a:rPr lang="en-US" dirty="0" smtClean="0"/>
              <a:t>Investor may sue state before a court in Pakistan</a:t>
            </a:r>
          </a:p>
          <a:p>
            <a:pPr lvl="1">
              <a:lnSpc>
                <a:spcPct val="120000"/>
              </a:lnSpc>
              <a:spcAft>
                <a:spcPts val="600"/>
              </a:spcAft>
            </a:pPr>
            <a:r>
              <a:rPr lang="en-US" dirty="0" smtClean="0"/>
              <a:t>P1: Immunity of state?</a:t>
            </a:r>
          </a:p>
          <a:p>
            <a:pPr lvl="1">
              <a:lnSpc>
                <a:spcPct val="120000"/>
              </a:lnSpc>
              <a:spcAft>
                <a:spcPts val="600"/>
              </a:spcAft>
            </a:pPr>
            <a:r>
              <a:rPr lang="en-US" dirty="0" smtClean="0"/>
              <a:t>P2: Is court “neutral”?</a:t>
            </a:r>
          </a:p>
          <a:p>
            <a:pPr lvl="1">
              <a:lnSpc>
                <a:spcPct val="120000"/>
              </a:lnSpc>
              <a:spcAft>
                <a:spcPts val="600"/>
              </a:spcAft>
            </a:pPr>
            <a:r>
              <a:rPr lang="en-US" dirty="0" smtClean="0"/>
              <a:t>P3: Law of Pakistan might allow expropriation</a:t>
            </a:r>
          </a:p>
          <a:p>
            <a:pPr>
              <a:lnSpc>
                <a:spcPct val="120000"/>
              </a:lnSpc>
              <a:spcAft>
                <a:spcPts val="600"/>
              </a:spcAft>
            </a:pPr>
            <a:r>
              <a:rPr lang="en-US" dirty="0" smtClean="0"/>
              <a:t>Result: French firm might not invest in Pakistan </a:t>
            </a:r>
            <a:endParaRPr lang="en-US" dirty="0"/>
          </a:p>
          <a:p>
            <a:pPr>
              <a:lnSpc>
                <a:spcPct val="120000"/>
              </a:lnSpc>
              <a:spcAft>
                <a:spcPts val="600"/>
              </a:spcAft>
            </a:pPr>
            <a:endParaRPr lang="en-US" dirty="0" smtClean="0"/>
          </a:p>
          <a:p>
            <a:pPr>
              <a:lnSpc>
                <a:spcPct val="120000"/>
              </a:lnSpc>
              <a:spcAft>
                <a:spcPts val="600"/>
              </a:spcAft>
            </a:pPr>
            <a:endParaRPr lang="en-US" dirty="0" smtClean="0"/>
          </a:p>
        </p:txBody>
      </p:sp>
      <p:sp>
        <p:nvSpPr>
          <p:cNvPr id="4" name="Fußzeilenplatzhalter 3"/>
          <p:cNvSpPr>
            <a:spLocks noGrp="1"/>
          </p:cNvSpPr>
          <p:nvPr>
            <p:ph type="ftr" sz="quarter" idx="11"/>
          </p:nvPr>
        </p:nvSpPr>
        <p:spPr/>
        <p:txBody>
          <a:bodyPr/>
          <a:lstStyle/>
          <a:p>
            <a:r>
              <a:rPr lang="de-DE" dirty="0"/>
              <a:t>Dispute Resolution</a:t>
            </a:r>
          </a:p>
        </p:txBody>
      </p:sp>
      <p:sp>
        <p:nvSpPr>
          <p:cNvPr id="5" name="Foliennummernplatzhalter 4"/>
          <p:cNvSpPr>
            <a:spLocks noGrp="1"/>
          </p:cNvSpPr>
          <p:nvPr>
            <p:ph type="sldNum" sz="quarter" idx="12"/>
          </p:nvPr>
        </p:nvSpPr>
        <p:spPr/>
        <p:txBody>
          <a:bodyPr/>
          <a:lstStyle/>
          <a:p>
            <a:fld id="{E5B53BF6-DEA2-458C-903B-B577D20D4B06}" type="slidenum">
              <a:rPr lang="de-DE" smtClean="0"/>
              <a:t>5</a:t>
            </a:fld>
            <a:endParaRPr lang="de-DE"/>
          </a:p>
        </p:txBody>
      </p:sp>
    </p:spTree>
    <p:extLst>
      <p:ext uri="{BB962C8B-B14F-4D97-AF65-F5344CB8AC3E}">
        <p14:creationId xmlns:p14="http://schemas.microsoft.com/office/powerpoint/2010/main" val="2716176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nchor="ctr">
            <a:normAutofit/>
          </a:bodyPr>
          <a:lstStyle/>
          <a:p>
            <a:pPr marL="0" indent="0" algn="ctr">
              <a:buNone/>
            </a:pPr>
            <a:r>
              <a:rPr lang="de-DE" sz="2600" b="1" dirty="0" err="1" smtClean="0">
                <a:latin typeface="Arial" panose="020B0604020202020204" pitchFamily="34" charset="0"/>
                <a:cs typeface="Arial" panose="020B0604020202020204" pitchFamily="34" charset="0"/>
              </a:rPr>
              <a:t>Thank</a:t>
            </a:r>
            <a:r>
              <a:rPr lang="de-DE" sz="2600" b="1" dirty="0" smtClean="0">
                <a:latin typeface="Arial" panose="020B0604020202020204" pitchFamily="34" charset="0"/>
                <a:cs typeface="Arial" panose="020B0604020202020204" pitchFamily="34" charset="0"/>
              </a:rPr>
              <a:t> </a:t>
            </a:r>
            <a:r>
              <a:rPr lang="de-DE" sz="2600" b="1" dirty="0" err="1" smtClean="0">
                <a:latin typeface="Arial" panose="020B0604020202020204" pitchFamily="34" charset="0"/>
                <a:cs typeface="Arial" panose="020B0604020202020204" pitchFamily="34" charset="0"/>
              </a:rPr>
              <a:t>you</a:t>
            </a:r>
            <a:r>
              <a:rPr lang="de-DE" sz="2600" b="1" dirty="0" smtClean="0">
                <a:latin typeface="Arial" panose="020B0604020202020204" pitchFamily="34" charset="0"/>
                <a:cs typeface="Arial" panose="020B0604020202020204" pitchFamily="34" charset="0"/>
              </a:rPr>
              <a:t> </a:t>
            </a:r>
            <a:r>
              <a:rPr lang="de-DE" sz="2600" b="1" dirty="0" err="1" smtClean="0">
                <a:latin typeface="Arial" panose="020B0604020202020204" pitchFamily="34" charset="0"/>
                <a:cs typeface="Arial" panose="020B0604020202020204" pitchFamily="34" charset="0"/>
              </a:rPr>
              <a:t>very</a:t>
            </a:r>
            <a:r>
              <a:rPr lang="de-DE" sz="2600" b="1" dirty="0" smtClean="0">
                <a:latin typeface="Arial" panose="020B0604020202020204" pitchFamily="34" charset="0"/>
                <a:cs typeface="Arial" panose="020B0604020202020204" pitchFamily="34" charset="0"/>
              </a:rPr>
              <a:t> </a:t>
            </a:r>
            <a:r>
              <a:rPr lang="de-DE" sz="2600" b="1" dirty="0" err="1" smtClean="0">
                <a:latin typeface="Arial" panose="020B0604020202020204" pitchFamily="34" charset="0"/>
                <a:cs typeface="Arial" panose="020B0604020202020204" pitchFamily="34" charset="0"/>
              </a:rPr>
              <a:t>much</a:t>
            </a:r>
            <a:r>
              <a:rPr lang="de-DE" sz="2600" b="1" dirty="0" smtClean="0">
                <a:latin typeface="Arial" panose="020B0604020202020204" pitchFamily="34" charset="0"/>
                <a:cs typeface="Arial" panose="020B0604020202020204" pitchFamily="34" charset="0"/>
              </a:rPr>
              <a:t> </a:t>
            </a:r>
            <a:r>
              <a:rPr lang="de-DE" sz="2600" b="1" dirty="0" err="1" smtClean="0">
                <a:latin typeface="Arial" panose="020B0604020202020204" pitchFamily="34" charset="0"/>
                <a:cs typeface="Arial" panose="020B0604020202020204" pitchFamily="34" charset="0"/>
              </a:rPr>
              <a:t>for</a:t>
            </a:r>
            <a:r>
              <a:rPr lang="de-DE" sz="2600" b="1" dirty="0" smtClean="0">
                <a:latin typeface="Arial" panose="020B0604020202020204" pitchFamily="34" charset="0"/>
                <a:cs typeface="Arial" panose="020B0604020202020204" pitchFamily="34" charset="0"/>
              </a:rPr>
              <a:t> </a:t>
            </a:r>
            <a:r>
              <a:rPr lang="de-DE" sz="2600" b="1" dirty="0" err="1" smtClean="0">
                <a:latin typeface="Arial" panose="020B0604020202020204" pitchFamily="34" charset="0"/>
                <a:cs typeface="Arial" panose="020B0604020202020204" pitchFamily="34" charset="0"/>
              </a:rPr>
              <a:t>your</a:t>
            </a:r>
            <a:r>
              <a:rPr lang="de-DE" sz="2600" b="1" dirty="0" smtClean="0">
                <a:latin typeface="Arial" panose="020B0604020202020204" pitchFamily="34" charset="0"/>
                <a:cs typeface="Arial" panose="020B0604020202020204" pitchFamily="34" charset="0"/>
              </a:rPr>
              <a:t> </a:t>
            </a:r>
            <a:r>
              <a:rPr lang="de-DE" sz="2600" b="1" dirty="0" err="1" smtClean="0">
                <a:latin typeface="Arial" panose="020B0604020202020204" pitchFamily="34" charset="0"/>
                <a:cs typeface="Arial" panose="020B0604020202020204" pitchFamily="34" charset="0"/>
              </a:rPr>
              <a:t>attention</a:t>
            </a:r>
            <a:r>
              <a:rPr lang="de-DE" sz="2600" b="1" dirty="0" smtClean="0">
                <a:latin typeface="Arial" panose="020B0604020202020204" pitchFamily="34" charset="0"/>
                <a:cs typeface="Arial" panose="020B0604020202020204" pitchFamily="34" charset="0"/>
              </a:rPr>
              <a:t>!</a:t>
            </a:r>
            <a:endParaRPr lang="de-DE" sz="2600" b="1"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11"/>
          </p:nvPr>
        </p:nvSpPr>
        <p:spPr/>
        <p:txBody>
          <a:bodyPr/>
          <a:lstStyle/>
          <a:p>
            <a:r>
              <a:rPr lang="de-DE" dirty="0"/>
              <a:t>Dispute Resolution</a:t>
            </a:r>
          </a:p>
        </p:txBody>
      </p:sp>
      <p:sp>
        <p:nvSpPr>
          <p:cNvPr id="5" name="Foliennummernplatzhalter 4"/>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50</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0399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Structuring (3): Disputes </a:t>
            </a:r>
            <a:r>
              <a:rPr lang="en-US" dirty="0"/>
              <a:t>between investors </a:t>
            </a:r>
            <a:r>
              <a:rPr lang="en-US" dirty="0" smtClean="0"/>
              <a:t>&amp; states </a:t>
            </a:r>
            <a:endParaRPr lang="de-DE" dirty="0"/>
          </a:p>
        </p:txBody>
      </p:sp>
      <p:sp>
        <p:nvSpPr>
          <p:cNvPr id="3" name="Inhaltsplatzhalter 2"/>
          <p:cNvSpPr>
            <a:spLocks noGrp="1"/>
          </p:cNvSpPr>
          <p:nvPr>
            <p:ph idx="1"/>
          </p:nvPr>
        </p:nvSpPr>
        <p:spPr/>
        <p:txBody>
          <a:bodyPr>
            <a:noAutofit/>
          </a:bodyPr>
          <a:lstStyle/>
          <a:p>
            <a:pPr>
              <a:lnSpc>
                <a:spcPct val="130000"/>
              </a:lnSpc>
              <a:spcBef>
                <a:spcPts val="200"/>
              </a:spcBef>
              <a:spcAft>
                <a:spcPts val="300"/>
              </a:spcAft>
            </a:pPr>
            <a:r>
              <a:rPr lang="en-US" dirty="0" smtClean="0"/>
              <a:t>Therefore: Many states (including Vietnam) have concluded bilateral investment treaties (“</a:t>
            </a:r>
            <a:r>
              <a:rPr lang="en-US" b="1" dirty="0" smtClean="0"/>
              <a:t>BIT</a:t>
            </a:r>
            <a:r>
              <a:rPr lang="en-US" dirty="0" smtClean="0"/>
              <a:t>”) for the protection of investors </a:t>
            </a:r>
          </a:p>
          <a:p>
            <a:pPr>
              <a:lnSpc>
                <a:spcPct val="130000"/>
              </a:lnSpc>
              <a:spcBef>
                <a:spcPts val="200"/>
              </a:spcBef>
              <a:spcAft>
                <a:spcPts val="300"/>
              </a:spcAft>
            </a:pPr>
            <a:r>
              <a:rPr lang="en-US" dirty="0" smtClean="0"/>
              <a:t>BIT stipulate the right of the investor or the host state to sue the other side before an arbitral tribunal </a:t>
            </a:r>
          </a:p>
          <a:p>
            <a:pPr>
              <a:lnSpc>
                <a:spcPct val="130000"/>
              </a:lnSpc>
              <a:spcBef>
                <a:spcPts val="200"/>
              </a:spcBef>
              <a:spcAft>
                <a:spcPts val="300"/>
              </a:spcAft>
            </a:pPr>
            <a:r>
              <a:rPr lang="en-US" dirty="0" smtClean="0"/>
              <a:t>Many states (approx. 150, not: Vietnam) have ratified the </a:t>
            </a:r>
            <a:r>
              <a:rPr lang="en-US" b="1" dirty="0"/>
              <a:t>Convention on the Settlement of Investment Disputes between States and Nationals of Other States</a:t>
            </a:r>
            <a:r>
              <a:rPr lang="en-US" dirty="0"/>
              <a:t> </a:t>
            </a:r>
            <a:r>
              <a:rPr lang="en-US" dirty="0" smtClean="0"/>
              <a:t>(World Bank, 1965)</a:t>
            </a:r>
          </a:p>
          <a:p>
            <a:pPr lvl="1">
              <a:lnSpc>
                <a:spcPct val="130000"/>
              </a:lnSpc>
              <a:spcBef>
                <a:spcPts val="200"/>
              </a:spcBef>
              <a:spcAft>
                <a:spcPts val="300"/>
              </a:spcAft>
            </a:pPr>
            <a:r>
              <a:rPr lang="en-US" dirty="0" smtClean="0"/>
              <a:t>Convention establishes </a:t>
            </a:r>
            <a:r>
              <a:rPr lang="en-US" b="1" dirty="0" smtClean="0"/>
              <a:t>ICSID</a:t>
            </a:r>
            <a:r>
              <a:rPr lang="en-US" dirty="0" smtClean="0"/>
              <a:t> (International Centre for Settlement of Investment Disputes)</a:t>
            </a:r>
          </a:p>
          <a:p>
            <a:pPr lvl="1">
              <a:lnSpc>
                <a:spcPct val="130000"/>
              </a:lnSpc>
              <a:spcBef>
                <a:spcPts val="200"/>
              </a:spcBef>
              <a:spcAft>
                <a:spcPts val="300"/>
              </a:spcAft>
            </a:pPr>
            <a:r>
              <a:rPr lang="en-US" dirty="0" smtClean="0"/>
              <a:t>Authorizes arbitration, rules for arbitration procedure </a:t>
            </a:r>
          </a:p>
          <a:p>
            <a:pPr lvl="1">
              <a:lnSpc>
                <a:spcPct val="130000"/>
              </a:lnSpc>
              <a:spcBef>
                <a:spcPts val="200"/>
              </a:spcBef>
              <a:spcAft>
                <a:spcPts val="300"/>
              </a:spcAft>
            </a:pPr>
            <a:r>
              <a:rPr lang="en-US" dirty="0" smtClean="0"/>
              <a:t>ICSID proceedings very common dispute resolution mechanism</a:t>
            </a:r>
          </a:p>
          <a:p>
            <a:pPr>
              <a:lnSpc>
                <a:spcPct val="130000"/>
              </a:lnSpc>
              <a:spcBef>
                <a:spcPts val="200"/>
              </a:spcBef>
              <a:spcAft>
                <a:spcPts val="300"/>
              </a:spcAft>
            </a:pPr>
            <a:r>
              <a:rPr lang="en-US" dirty="0" smtClean="0"/>
              <a:t>Investor-state proceedings </a:t>
            </a:r>
            <a:r>
              <a:rPr lang="en-US" u="sng" dirty="0" smtClean="0"/>
              <a:t>not</a:t>
            </a:r>
            <a:r>
              <a:rPr lang="en-US" dirty="0" smtClean="0"/>
              <a:t> covered in this class, only commercial </a:t>
            </a:r>
            <a:r>
              <a:rPr lang="en-US" dirty="0" err="1" smtClean="0"/>
              <a:t>arbitr</a:t>
            </a:r>
            <a:r>
              <a:rPr lang="en-US" dirty="0" smtClean="0"/>
              <a:t>.</a:t>
            </a:r>
            <a:endParaRPr lang="en-US" dirty="0"/>
          </a:p>
        </p:txBody>
      </p:sp>
      <p:sp>
        <p:nvSpPr>
          <p:cNvPr id="4" name="Fußzeilenplatzhalter 3"/>
          <p:cNvSpPr>
            <a:spLocks noGrp="1"/>
          </p:cNvSpPr>
          <p:nvPr>
            <p:ph type="ftr" sz="quarter" idx="11"/>
          </p:nvPr>
        </p:nvSpPr>
        <p:spPr/>
        <p:txBody>
          <a:bodyPr/>
          <a:lstStyle/>
          <a:p>
            <a:r>
              <a:rPr lang="de-DE" dirty="0"/>
              <a:t>Dispute Resolution</a:t>
            </a:r>
          </a:p>
        </p:txBody>
      </p:sp>
      <p:sp>
        <p:nvSpPr>
          <p:cNvPr id="5" name="Foliennummernplatzhalter 4"/>
          <p:cNvSpPr>
            <a:spLocks noGrp="1"/>
          </p:cNvSpPr>
          <p:nvPr>
            <p:ph type="sldNum" sz="quarter" idx="12"/>
          </p:nvPr>
        </p:nvSpPr>
        <p:spPr/>
        <p:txBody>
          <a:bodyPr/>
          <a:lstStyle/>
          <a:p>
            <a:fld id="{E5B53BF6-DEA2-458C-903B-B577D20D4B06}" type="slidenum">
              <a:rPr lang="de-DE" smtClean="0"/>
              <a:t>6</a:t>
            </a:fld>
            <a:endParaRPr lang="de-DE"/>
          </a:p>
        </p:txBody>
      </p:sp>
    </p:spTree>
    <p:extLst>
      <p:ext uri="{BB962C8B-B14F-4D97-AF65-F5344CB8AC3E}">
        <p14:creationId xmlns:p14="http://schemas.microsoft.com/office/powerpoint/2010/main" val="56167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Structuring </a:t>
            </a:r>
            <a:r>
              <a:rPr lang="en-US" dirty="0" smtClean="0"/>
              <a:t>(4): </a:t>
            </a:r>
            <a:r>
              <a:rPr lang="en-US" dirty="0"/>
              <a:t>Disputes between </a:t>
            </a:r>
            <a:r>
              <a:rPr lang="en-US" dirty="0" smtClean="0"/>
              <a:t>private parties</a:t>
            </a:r>
            <a:endParaRPr lang="de-DE" dirty="0"/>
          </a:p>
        </p:txBody>
      </p:sp>
      <p:sp>
        <p:nvSpPr>
          <p:cNvPr id="3" name="Inhaltsplatzhalter 2"/>
          <p:cNvSpPr>
            <a:spLocks noGrp="1"/>
          </p:cNvSpPr>
          <p:nvPr>
            <p:ph idx="1"/>
          </p:nvPr>
        </p:nvSpPr>
        <p:spPr/>
        <p:txBody>
          <a:bodyPr/>
          <a:lstStyle/>
          <a:p>
            <a:pPr>
              <a:lnSpc>
                <a:spcPct val="120000"/>
              </a:lnSpc>
              <a:spcAft>
                <a:spcPts val="600"/>
              </a:spcAft>
            </a:pPr>
            <a:r>
              <a:rPr lang="de-DE" dirty="0" smtClean="0"/>
              <a:t>In </a:t>
            </a:r>
            <a:r>
              <a:rPr lang="de-DE" dirty="0" err="1" smtClean="0"/>
              <a:t>this</a:t>
            </a:r>
            <a:r>
              <a:rPr lang="de-DE" dirty="0" smtClean="0"/>
              <a:t> </a:t>
            </a:r>
            <a:r>
              <a:rPr lang="de-DE" dirty="0" err="1" smtClean="0"/>
              <a:t>class</a:t>
            </a:r>
            <a:r>
              <a:rPr lang="de-DE" dirty="0" smtClean="0"/>
              <a:t> </a:t>
            </a:r>
            <a:r>
              <a:rPr lang="de-DE" dirty="0" err="1" smtClean="0"/>
              <a:t>we</a:t>
            </a:r>
            <a:r>
              <a:rPr lang="de-DE" dirty="0" smtClean="0"/>
              <a:t> </a:t>
            </a:r>
            <a:r>
              <a:rPr lang="de-DE" dirty="0" err="1" smtClean="0"/>
              <a:t>treat</a:t>
            </a:r>
            <a:r>
              <a:rPr lang="de-DE" dirty="0" smtClean="0"/>
              <a:t> </a:t>
            </a:r>
            <a:r>
              <a:rPr lang="de-DE" b="1" dirty="0" err="1" smtClean="0"/>
              <a:t>disputes</a:t>
            </a:r>
            <a:r>
              <a:rPr lang="de-DE" b="1" dirty="0" smtClean="0"/>
              <a:t> </a:t>
            </a:r>
            <a:r>
              <a:rPr lang="de-DE" b="1" dirty="0" err="1" smtClean="0"/>
              <a:t>between</a:t>
            </a:r>
            <a:r>
              <a:rPr lang="de-DE" b="1" dirty="0" smtClean="0"/>
              <a:t> private </a:t>
            </a:r>
            <a:r>
              <a:rPr lang="de-DE" b="1" dirty="0" err="1" smtClean="0"/>
              <a:t>parties</a:t>
            </a:r>
            <a:r>
              <a:rPr lang="de-DE" b="1" dirty="0" smtClean="0"/>
              <a:t> in </a:t>
            </a:r>
            <a:r>
              <a:rPr lang="de-DE" b="1" dirty="0" err="1" smtClean="0"/>
              <a:t>commercial</a:t>
            </a:r>
            <a:r>
              <a:rPr lang="de-DE" b="1" dirty="0" smtClean="0"/>
              <a:t> </a:t>
            </a:r>
            <a:r>
              <a:rPr lang="de-DE" b="1" dirty="0" err="1" smtClean="0"/>
              <a:t>matters</a:t>
            </a:r>
            <a:endParaRPr lang="de-DE" b="1" dirty="0" smtClean="0"/>
          </a:p>
          <a:p>
            <a:pPr marL="0" indent="0">
              <a:lnSpc>
                <a:spcPct val="120000"/>
              </a:lnSpc>
              <a:spcAft>
                <a:spcPts val="600"/>
              </a:spcAft>
              <a:buNone/>
            </a:pPr>
            <a:r>
              <a:rPr lang="de-DE" dirty="0" smtClean="0"/>
              <a:t>	</a:t>
            </a:r>
            <a:r>
              <a:rPr lang="de-DE" dirty="0" err="1" smtClean="0"/>
              <a:t>Example</a:t>
            </a:r>
            <a:r>
              <a:rPr lang="de-DE" dirty="0" smtClean="0"/>
              <a:t>: German firm </a:t>
            </a:r>
            <a:r>
              <a:rPr lang="de-DE" dirty="0" err="1" smtClean="0"/>
              <a:t>sells</a:t>
            </a:r>
            <a:r>
              <a:rPr lang="de-DE" dirty="0" smtClean="0"/>
              <a:t> </a:t>
            </a:r>
            <a:r>
              <a:rPr lang="de-DE" dirty="0" err="1" smtClean="0"/>
              <a:t>machines</a:t>
            </a:r>
            <a:r>
              <a:rPr lang="de-DE" dirty="0" smtClean="0"/>
              <a:t> </a:t>
            </a:r>
            <a:r>
              <a:rPr lang="de-DE" dirty="0" err="1" smtClean="0"/>
              <a:t>to</a:t>
            </a:r>
            <a:r>
              <a:rPr lang="de-DE" dirty="0" smtClean="0"/>
              <a:t> </a:t>
            </a:r>
            <a:r>
              <a:rPr lang="de-DE" dirty="0" err="1" smtClean="0"/>
              <a:t>buyer</a:t>
            </a:r>
            <a:r>
              <a:rPr lang="de-DE" dirty="0" smtClean="0"/>
              <a:t> in Viet</a:t>
            </a:r>
            <a:r>
              <a:rPr lang="de-DE" dirty="0"/>
              <a:t>n</a:t>
            </a:r>
            <a:r>
              <a:rPr lang="de-DE" dirty="0" smtClean="0"/>
              <a:t>am. </a:t>
            </a:r>
            <a:r>
              <a:rPr lang="de-DE" dirty="0" err="1" smtClean="0"/>
              <a:t>Buyer</a:t>
            </a:r>
            <a:r>
              <a:rPr lang="de-DE" dirty="0" smtClean="0"/>
              <a:t> 	</a:t>
            </a:r>
            <a:r>
              <a:rPr lang="de-DE" dirty="0" err="1" smtClean="0"/>
              <a:t>claims</a:t>
            </a:r>
            <a:r>
              <a:rPr lang="de-DE" dirty="0" smtClean="0"/>
              <a:t> </a:t>
            </a:r>
            <a:r>
              <a:rPr lang="de-DE" dirty="0" err="1" smtClean="0"/>
              <a:t>that</a:t>
            </a:r>
            <a:r>
              <a:rPr lang="de-DE" dirty="0" smtClean="0"/>
              <a:t> </a:t>
            </a:r>
            <a:r>
              <a:rPr lang="de-DE" dirty="0" err="1" smtClean="0"/>
              <a:t>machines</a:t>
            </a:r>
            <a:r>
              <a:rPr lang="de-DE" dirty="0" smtClean="0"/>
              <a:t> </a:t>
            </a:r>
            <a:r>
              <a:rPr lang="de-DE" dirty="0" err="1" smtClean="0"/>
              <a:t>are</a:t>
            </a:r>
            <a:r>
              <a:rPr lang="de-DE" dirty="0" smtClean="0"/>
              <a:t> </a:t>
            </a:r>
            <a:r>
              <a:rPr lang="de-DE" dirty="0" err="1" smtClean="0"/>
              <a:t>defect</a:t>
            </a:r>
            <a:r>
              <a:rPr lang="de-DE" dirty="0" smtClean="0"/>
              <a:t>.</a:t>
            </a:r>
          </a:p>
          <a:p>
            <a:pPr>
              <a:lnSpc>
                <a:spcPct val="120000"/>
              </a:lnSpc>
              <a:spcAft>
                <a:spcPts val="600"/>
              </a:spcAft>
            </a:pPr>
            <a:endParaRPr lang="de-DE" dirty="0" smtClean="0"/>
          </a:p>
          <a:p>
            <a:pPr marL="0" indent="0">
              <a:lnSpc>
                <a:spcPct val="120000"/>
              </a:lnSpc>
              <a:spcAft>
                <a:spcPts val="600"/>
              </a:spcAft>
              <a:buNone/>
            </a:pPr>
            <a:endParaRPr lang="de-DE" dirty="0"/>
          </a:p>
          <a:p>
            <a:pPr marL="0" indent="0">
              <a:lnSpc>
                <a:spcPct val="120000"/>
              </a:lnSpc>
              <a:spcAft>
                <a:spcPts val="600"/>
              </a:spcAft>
              <a:buNone/>
            </a:pPr>
            <a:endParaRPr lang="de-DE" dirty="0" smtClean="0"/>
          </a:p>
        </p:txBody>
      </p:sp>
      <p:sp>
        <p:nvSpPr>
          <p:cNvPr id="4" name="Fußzeilenplatzhalter 3"/>
          <p:cNvSpPr>
            <a:spLocks noGrp="1"/>
          </p:cNvSpPr>
          <p:nvPr>
            <p:ph type="ftr" sz="quarter" idx="11"/>
          </p:nvPr>
        </p:nvSpPr>
        <p:spPr/>
        <p:txBody>
          <a:bodyPr/>
          <a:lstStyle/>
          <a:p>
            <a:r>
              <a:rPr lang="de-DE" dirty="0"/>
              <a:t>Dispute Resolution</a:t>
            </a:r>
          </a:p>
        </p:txBody>
      </p:sp>
      <p:sp>
        <p:nvSpPr>
          <p:cNvPr id="5" name="Foliennummernplatzhalter 4"/>
          <p:cNvSpPr>
            <a:spLocks noGrp="1"/>
          </p:cNvSpPr>
          <p:nvPr>
            <p:ph type="sldNum" sz="quarter" idx="12"/>
          </p:nvPr>
        </p:nvSpPr>
        <p:spPr/>
        <p:txBody>
          <a:bodyPr/>
          <a:lstStyle/>
          <a:p>
            <a:fld id="{E5B53BF6-DEA2-458C-903B-B577D20D4B06}" type="slidenum">
              <a:rPr lang="de-DE" smtClean="0"/>
              <a:t>7</a:t>
            </a:fld>
            <a:endParaRPr lang="de-DE"/>
          </a:p>
        </p:txBody>
      </p:sp>
    </p:spTree>
    <p:extLst>
      <p:ext uri="{BB962C8B-B14F-4D97-AF65-F5344CB8AC3E}">
        <p14:creationId xmlns:p14="http://schemas.microsoft.com/office/powerpoint/2010/main" val="184292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eaLnBrk="1" hangingPunct="1"/>
            <a:r>
              <a:rPr lang="en-GB" altLang="de-DE" b="1" dirty="0" smtClean="0"/>
              <a:t>Dispute resolution </a:t>
            </a:r>
            <a:r>
              <a:rPr lang="en-GB" altLang="de-DE" dirty="0" smtClean="0"/>
              <a:t>m</a:t>
            </a:r>
            <a:r>
              <a:rPr lang="en-GB" altLang="de-DE" b="1" dirty="0" smtClean="0"/>
              <a:t>echanisms</a:t>
            </a:r>
          </a:p>
        </p:txBody>
      </p:sp>
      <p:sp>
        <p:nvSpPr>
          <p:cNvPr id="507907" name="Rectangle 3"/>
          <p:cNvSpPr>
            <a:spLocks noGrp="1" noChangeArrowheads="1"/>
          </p:cNvSpPr>
          <p:nvPr>
            <p:ph type="body" idx="1"/>
          </p:nvPr>
        </p:nvSpPr>
        <p:spPr/>
        <p:txBody>
          <a:bodyPr/>
          <a:lstStyle/>
          <a:p>
            <a:pPr eaLnBrk="1" hangingPunct="1">
              <a:spcAft>
                <a:spcPts val="600"/>
              </a:spcAft>
            </a:pPr>
            <a:r>
              <a:rPr lang="en-US" altLang="de-DE" dirty="0" smtClean="0">
                <a:latin typeface="Arial" panose="020B0604020202020204" pitchFamily="34" charset="0"/>
                <a:cs typeface="Arial" panose="020B0604020202020204" pitchFamily="34" charset="0"/>
              </a:rPr>
              <a:t>Negotiation</a:t>
            </a:r>
          </a:p>
          <a:p>
            <a:pPr eaLnBrk="1" hangingPunct="1">
              <a:spcAft>
                <a:spcPts val="600"/>
              </a:spcAft>
            </a:pPr>
            <a:r>
              <a:rPr lang="en-US" altLang="de-DE" dirty="0" smtClean="0">
                <a:latin typeface="Arial" panose="020B0604020202020204" pitchFamily="34" charset="0"/>
                <a:cs typeface="Arial" panose="020B0604020202020204" pitchFamily="34" charset="0"/>
              </a:rPr>
              <a:t>Litigation</a:t>
            </a:r>
          </a:p>
          <a:p>
            <a:pPr>
              <a:spcAft>
                <a:spcPts val="600"/>
              </a:spcAft>
            </a:pPr>
            <a:r>
              <a:rPr lang="en-US" altLang="de-DE" dirty="0" smtClean="0"/>
              <a:t>Arbitration</a:t>
            </a:r>
          </a:p>
          <a:p>
            <a:pPr>
              <a:spcAft>
                <a:spcPts val="600"/>
              </a:spcAft>
            </a:pPr>
            <a:r>
              <a:rPr lang="en-US" altLang="de-DE" dirty="0" smtClean="0"/>
              <a:t>Mediation </a:t>
            </a:r>
            <a:r>
              <a:rPr lang="en-US" altLang="de-DE" dirty="0"/>
              <a:t>(Conciliation</a:t>
            </a:r>
            <a:r>
              <a:rPr lang="en-US" altLang="de-DE" dirty="0" smtClean="0"/>
              <a:t>)</a:t>
            </a:r>
          </a:p>
          <a:p>
            <a:pPr>
              <a:spcAft>
                <a:spcPts val="600"/>
              </a:spcAft>
            </a:pPr>
            <a:r>
              <a:rPr lang="en-US" altLang="de-DE" dirty="0" err="1" smtClean="0">
                <a:latin typeface="Arial" panose="020B0604020202020204" pitchFamily="34" charset="0"/>
                <a:cs typeface="Arial" panose="020B0604020202020204" pitchFamily="34" charset="0"/>
              </a:rPr>
              <a:t>Minitrial</a:t>
            </a:r>
            <a:endParaRPr lang="en-US" altLang="de-DE" dirty="0" smtClean="0">
              <a:latin typeface="Arial" panose="020B0604020202020204" pitchFamily="34" charset="0"/>
              <a:cs typeface="Arial" panose="020B0604020202020204" pitchFamily="34" charset="0"/>
            </a:endParaRPr>
          </a:p>
          <a:p>
            <a:pPr marL="0" indent="0">
              <a:spcAft>
                <a:spcPts val="600"/>
              </a:spcAft>
              <a:buNone/>
            </a:pPr>
            <a:endParaRPr lang="en-US" altLang="de-DE" dirty="0" smtClean="0"/>
          </a:p>
          <a:p>
            <a:pPr eaLnBrk="1" hangingPunct="1"/>
            <a:endParaRPr lang="de-DE" altLang="de-DE" sz="2000" dirty="0" smtClean="0">
              <a:latin typeface="Arial" panose="020B0604020202020204" pitchFamily="34" charset="0"/>
              <a:cs typeface="Arial" panose="020B0604020202020204" pitchFamily="34" charset="0"/>
            </a:endParaRP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8</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15708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79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79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79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79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79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790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de-DE" altLang="de-DE" b="1" smtClean="0">
                <a:latin typeface="Arial" panose="020B0604020202020204" pitchFamily="34" charset="0"/>
                <a:cs typeface="Arial" panose="020B0604020202020204" pitchFamily="34" charset="0"/>
              </a:rPr>
              <a:t>Negotiation</a:t>
            </a:r>
          </a:p>
        </p:txBody>
      </p:sp>
      <p:sp>
        <p:nvSpPr>
          <p:cNvPr id="508931" name="Rectangle 3"/>
          <p:cNvSpPr>
            <a:spLocks noGrp="1" noChangeArrowheads="1"/>
          </p:cNvSpPr>
          <p:nvPr>
            <p:ph type="body" idx="1"/>
          </p:nvPr>
        </p:nvSpPr>
        <p:spPr/>
        <p:txBody>
          <a:bodyPr/>
          <a:lstStyle/>
          <a:p>
            <a:pPr eaLnBrk="1" hangingPunct="1">
              <a:lnSpc>
                <a:spcPct val="120000"/>
              </a:lnSpc>
            </a:pPr>
            <a:r>
              <a:rPr lang="en-US" altLang="de-DE" dirty="0" smtClean="0">
                <a:latin typeface="Arial" panose="020B0604020202020204" pitchFamily="34" charset="0"/>
                <a:cs typeface="Arial" panose="020B0604020202020204" pitchFamily="34" charset="0"/>
              </a:rPr>
              <a:t>Parties try to resolve their dispute by mutual agreement without adjudication</a:t>
            </a:r>
          </a:p>
          <a:p>
            <a:pPr eaLnBrk="1" hangingPunct="1">
              <a:lnSpc>
                <a:spcPct val="120000"/>
              </a:lnSpc>
            </a:pPr>
            <a:r>
              <a:rPr lang="en-US" altLang="de-DE" dirty="0" smtClean="0">
                <a:latin typeface="Arial" panose="020B0604020202020204" pitchFamily="34" charset="0"/>
                <a:cs typeface="Arial" panose="020B0604020202020204" pitchFamily="34" charset="0"/>
              </a:rPr>
              <a:t>Skills required are to a lesser extent of a legal nature, rather a question of negotiation tactics and experience. </a:t>
            </a:r>
          </a:p>
          <a:p>
            <a:pPr eaLnBrk="1" hangingPunct="1">
              <a:lnSpc>
                <a:spcPct val="120000"/>
              </a:lnSpc>
            </a:pPr>
            <a:endParaRPr lang="de-DE" altLang="de-DE" dirty="0" smtClean="0">
              <a:latin typeface="Arial" panose="020B0604020202020204" pitchFamily="34" charset="0"/>
              <a:cs typeface="Arial" panose="020B0604020202020204" pitchFamily="34" charset="0"/>
            </a:endParaRPr>
          </a:p>
        </p:txBody>
      </p:sp>
      <p:sp>
        <p:nvSpPr>
          <p:cNvPr id="2" name="Fußzeilenplatzhalter 1"/>
          <p:cNvSpPr>
            <a:spLocks noGrp="1"/>
          </p:cNvSpPr>
          <p:nvPr>
            <p:ph type="ftr" sz="quarter" idx="11"/>
          </p:nvPr>
        </p:nvSpPr>
        <p:spPr/>
        <p:txBody>
          <a:bodyPr/>
          <a:lstStyle/>
          <a:p>
            <a:r>
              <a:rPr lang="de-DE" dirty="0"/>
              <a:t>Dispute Resolution</a:t>
            </a:r>
          </a:p>
        </p:txBody>
      </p:sp>
      <p:sp>
        <p:nvSpPr>
          <p:cNvPr id="3" name="Foliennummernplatzhalter 2"/>
          <p:cNvSpPr>
            <a:spLocks noGrp="1"/>
          </p:cNvSpPr>
          <p:nvPr>
            <p:ph type="sldNum" sz="quarter" idx="12"/>
          </p:nvPr>
        </p:nvSpPr>
        <p:spPr/>
        <p:txBody>
          <a:bodyPr/>
          <a:lstStyle/>
          <a:p>
            <a:fld id="{E5B53BF6-DEA2-458C-903B-B577D20D4B06}" type="slidenum">
              <a:rPr lang="de-DE" smtClean="0">
                <a:latin typeface="Arial" panose="020B0604020202020204" pitchFamily="34" charset="0"/>
                <a:cs typeface="Arial" panose="020B0604020202020204" pitchFamily="34" charset="0"/>
              </a:rPr>
              <a:t>9</a:t>
            </a:fld>
            <a:endParaRPr lang="de-D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4512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89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89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931" grpId="0" build="p"/>
    </p:bldLst>
  </p:timing>
</p:sld>
</file>

<file path=ppt/theme/theme1.xml><?xml version="1.0" encoding="utf-8"?>
<a:theme xmlns:a="http://schemas.openxmlformats.org/drawingml/2006/main" name="Wolfgang Wurmnest">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3593</Words>
  <Application>Microsoft Office PowerPoint</Application>
  <PresentationFormat>Bildschirmpräsentation (4:3)</PresentationFormat>
  <Paragraphs>449</Paragraphs>
  <Slides>50</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50</vt:i4>
      </vt:variant>
    </vt:vector>
  </HeadingPairs>
  <TitlesOfParts>
    <vt:vector size="55" baseType="lpstr">
      <vt:lpstr>Arial</vt:lpstr>
      <vt:lpstr>Calibri</vt:lpstr>
      <vt:lpstr>Symbol</vt:lpstr>
      <vt:lpstr>Wingdings</vt:lpstr>
      <vt:lpstr>Wolfgang Wurmnest</vt:lpstr>
      <vt:lpstr>Dispute Resolution (Resolution of Private International Disputes)</vt:lpstr>
      <vt:lpstr>About this class</vt:lpstr>
      <vt:lpstr>Structuring international commercial disputes </vt:lpstr>
      <vt:lpstr>Structuring (2)</vt:lpstr>
      <vt:lpstr>Structuring (2): Disputes between investors &amp; states </vt:lpstr>
      <vt:lpstr>Structuring (3): Disputes between investors &amp; states </vt:lpstr>
      <vt:lpstr>Structuring (4): Disputes between private parties</vt:lpstr>
      <vt:lpstr>Dispute resolution mechanisms</vt:lpstr>
      <vt:lpstr>Negotiation</vt:lpstr>
      <vt:lpstr>Negotiation – pro and contra</vt:lpstr>
      <vt:lpstr>Litigation</vt:lpstr>
      <vt:lpstr>Advantages</vt:lpstr>
      <vt:lpstr>Disadvantages</vt:lpstr>
      <vt:lpstr>Arbitration</vt:lpstr>
      <vt:lpstr>Advantages</vt:lpstr>
      <vt:lpstr>Disadvantages</vt:lpstr>
      <vt:lpstr>Mediation</vt:lpstr>
      <vt:lpstr>Mediation – pro and contra</vt:lpstr>
      <vt:lpstr>Minitrial</vt:lpstr>
      <vt:lpstr>Minitrial (2)</vt:lpstr>
      <vt:lpstr>Which mechanism is “the best” for private disputes?</vt:lpstr>
      <vt:lpstr>Impact of “business strategy”</vt:lpstr>
      <vt:lpstr>Impact of the forum’s legal system</vt:lpstr>
      <vt:lpstr>Drafting the dispute resolution clause</vt:lpstr>
      <vt:lpstr>Example for a negotiation clause</vt:lpstr>
      <vt:lpstr>Examples for mediation/minitrial clauses</vt:lpstr>
      <vt:lpstr>Examples for a mediation/minitrial clauses (2)</vt:lpstr>
      <vt:lpstr>Key issues in international cases</vt:lpstr>
      <vt:lpstr>An example (automobile case)</vt:lpstr>
      <vt:lpstr>Considerations in the automobile case</vt:lpstr>
      <vt:lpstr>Considerations (2)</vt:lpstr>
      <vt:lpstr>Considerations (3)</vt:lpstr>
      <vt:lpstr>Main issues to be distinguished</vt:lpstr>
      <vt:lpstr>Related issues</vt:lpstr>
      <vt:lpstr>Where to sue? The parties’ perspective</vt:lpstr>
      <vt:lpstr>The parties’ perspective (2)</vt:lpstr>
      <vt:lpstr>Sources of law (for the resolution of int‘l disputes)</vt:lpstr>
      <vt:lpstr>Member States Hague Conference (map slightly outdated) </vt:lpstr>
      <vt:lpstr>Sources (2) – In Europe „regional law“: EU law</vt:lpstr>
      <vt:lpstr>Sources (3) – EU law</vt:lpstr>
      <vt:lpstr>Sources (4) – National law</vt:lpstr>
      <vt:lpstr>Summary</vt:lpstr>
      <vt:lpstr>Important legal texts: Jurisdiction &amp; enforcement </vt:lpstr>
      <vt:lpstr>Legal texts: Jurisdiction &amp; enforcement (2)</vt:lpstr>
      <vt:lpstr>Legal texts: Jurisdiction &amp; enforcement (3)</vt:lpstr>
      <vt:lpstr>Important legal texts: Service of process</vt:lpstr>
      <vt:lpstr>Litigation in the U.S., Germany and Vietnam</vt:lpstr>
      <vt:lpstr>Summary</vt:lpstr>
      <vt:lpstr>Questions, discussion, quick quiz</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Simon Jahn</dc:creator>
  <cp:lastModifiedBy>Simon Jahn</cp:lastModifiedBy>
  <cp:revision>139</cp:revision>
  <dcterms:created xsi:type="dcterms:W3CDTF">2014-03-07T09:13:58Z</dcterms:created>
  <dcterms:modified xsi:type="dcterms:W3CDTF">2016-10-12T09:06:58Z</dcterms:modified>
</cp:coreProperties>
</file>