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3" r:id="rId2"/>
    <p:sldMasterId id="2147483657" r:id="rId3"/>
  </p:sldMasterIdLst>
  <p:notesMasterIdLst>
    <p:notesMasterId r:id="rId19"/>
  </p:notesMasterIdLst>
  <p:sldIdLst>
    <p:sldId id="280" r:id="rId4"/>
    <p:sldId id="282" r:id="rId5"/>
    <p:sldId id="283" r:id="rId6"/>
    <p:sldId id="303" r:id="rId7"/>
    <p:sldId id="299" r:id="rId8"/>
    <p:sldId id="300" r:id="rId9"/>
    <p:sldId id="295" r:id="rId10"/>
    <p:sldId id="285" r:id="rId11"/>
    <p:sldId id="284" r:id="rId12"/>
    <p:sldId id="298" r:id="rId13"/>
    <p:sldId id="286" r:id="rId14"/>
    <p:sldId id="287" r:id="rId15"/>
    <p:sldId id="288" r:id="rId16"/>
    <p:sldId id="302" r:id="rId17"/>
    <p:sldId id="279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FE419-8940-49E4-9C13-09CB15A6F359}" type="datetimeFigureOut">
              <a:rPr lang="de-DE" smtClean="0"/>
              <a:t>28.02.2017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71F80-BDF7-4330-9D84-A7B22ADDEC7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2297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130AD97-E44A-42ED-847C-C1A95A3BBCB1}" type="slidenum">
              <a:rPr lang="de-DE" altLang="de-DE"/>
              <a:pPr/>
              <a:t>13</a:t>
            </a:fld>
            <a:endParaRPr lang="de-DE" altLang="de-DE" dirty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de-DE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882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340769"/>
            <a:ext cx="7772400" cy="1728191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de-DE" dirty="0" smtClean="0"/>
              <a:t>Vorlesungstitel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03648" y="3212976"/>
            <a:ext cx="6400800" cy="57606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Kapitel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6BFBB-6B89-4605-BB9C-5AE56CA330B3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03648" y="4653136"/>
            <a:ext cx="6400800" cy="432048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de-DE" smtClean="0"/>
              <a:t>Semester</a:t>
            </a:r>
            <a:endParaRPr lang="de-DE" dirty="0" smtClean="0"/>
          </a:p>
        </p:txBody>
      </p:sp>
      <p:sp>
        <p:nvSpPr>
          <p:cNvPr id="7" name="Rechteck 6"/>
          <p:cNvSpPr/>
          <p:nvPr userDrawn="1"/>
        </p:nvSpPr>
        <p:spPr>
          <a:xfrm>
            <a:off x="2315325" y="5085184"/>
            <a:ext cx="499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Wolfgang Wurmnest, LL.M. (Berkeley)</a:t>
            </a:r>
          </a:p>
        </p:txBody>
      </p:sp>
    </p:spTree>
    <p:extLst>
      <p:ext uri="{BB962C8B-B14F-4D97-AF65-F5344CB8AC3E}">
        <p14:creationId xmlns:p14="http://schemas.microsoft.com/office/powerpoint/2010/main" val="9546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A0C7-495A-4923-A274-117323FA062A}" type="datetime1">
              <a:rPr lang="de-DE" smtClean="0"/>
              <a:t>28.02.2017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116D847-C3E1-4FFF-AF1A-0A8E3EA680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9697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AF8B6-898E-4582-BC88-825CB17E78B3}" type="datetime1">
              <a:rPr lang="de-DE" smtClean="0"/>
              <a:t>28.02.2017</a:t>
            </a:fld>
            <a:endParaRPr lang="de-DE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175B4C9C-D268-436A-A530-986C305E05B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5503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7CF1-6C01-4C60-8E04-61064E99EBFA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0489911-E8D2-42BA-AE89-E8194E7B4DE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19809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3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91F5A16-7011-4FD6-BA61-18EEBB09EE6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3677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3C2A-F75A-4099-9E9A-9F579E9F103D}" type="datetime1">
              <a:rPr lang="de-DE" smtClean="0"/>
              <a:t>28.02.2017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325722E-2C71-40E5-9284-00566C94D07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94679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82AA9-9686-4E48-B5D7-31D71C93FC99}" type="datetime1">
              <a:rPr lang="de-DE" smtClean="0"/>
              <a:t>28.02.2017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2EE464E-5238-4B11-9FAD-946765061F4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7676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048A5-04C3-433F-B317-90299B0E5483}" type="datetime1">
              <a:rPr lang="de-DE" smtClean="0"/>
              <a:t>28.02.2017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0EA02892-AFCB-4A69-B7D2-61B807188B1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3024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8AF50-56CB-4C55-A95D-E4E34AE32CCC}" type="datetime1">
              <a:rPr lang="de-DE" smtClean="0"/>
              <a:t>28.02.2017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88125" y="63817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5235E58-43BC-4561-A910-D2A5B2ED4A3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1355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elen Dank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>
            <a:spLocks noChangeArrowheads="1"/>
          </p:cNvSpPr>
          <p:nvPr/>
        </p:nvSpPr>
        <p:spPr bwMode="auto">
          <a:xfrm>
            <a:off x="1770063" y="2924175"/>
            <a:ext cx="5538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b="1" smtClean="0">
                <a:solidFill>
                  <a:prstClr val="black"/>
                </a:solidFill>
              </a:rPr>
              <a:t>Vielen Dank für Ihre Aufmerksamkeit</a:t>
            </a:r>
            <a:endParaRPr lang="de-DE" sz="2400" smtClean="0">
              <a:solidFill>
                <a:prstClr val="black"/>
              </a:solidFill>
            </a:endParaRPr>
          </a:p>
        </p:txBody>
      </p:sp>
      <p:pic>
        <p:nvPicPr>
          <p:cNvPr id="4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620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0314-8779-4C22-BBE0-AF9B10F90AE7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916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4D2E4-4F99-4BEE-A3E8-D91E37AC2909}" type="datetime1">
              <a:rPr lang="de-DE" smtClean="0"/>
              <a:t>28.02.2017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678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340769"/>
            <a:ext cx="7772400" cy="1728191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de-DE" dirty="0" smtClean="0"/>
              <a:t>Vorlesungstitel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403648" y="3212976"/>
            <a:ext cx="6400800" cy="576064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Kapitel</a:t>
            </a:r>
          </a:p>
          <a:p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89BDA-0514-4A18-ACAE-AAC1234E6C52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28.02.2017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Dispute Resolution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03648" y="4653136"/>
            <a:ext cx="6400800" cy="864096"/>
          </a:xfrm>
        </p:spPr>
        <p:txBody>
          <a:bodyPr/>
          <a:lstStyle>
            <a:lvl1pPr marL="0" indent="0" algn="ctr">
              <a:buNone/>
              <a:defRPr baseline="0"/>
            </a:lvl1pPr>
          </a:lstStyle>
          <a:p>
            <a:pPr lvl="0"/>
            <a:r>
              <a:rPr lang="de-DE" dirty="0" smtClean="0"/>
              <a:t>Semester</a:t>
            </a:r>
          </a:p>
          <a:p>
            <a:pPr lvl="0"/>
            <a:r>
              <a:rPr lang="de-DE" dirty="0" smtClean="0"/>
              <a:t>Wolfgang Wurmnest</a:t>
            </a:r>
          </a:p>
        </p:txBody>
      </p:sp>
    </p:spTree>
    <p:extLst>
      <p:ext uri="{BB962C8B-B14F-4D97-AF65-F5344CB8AC3E}">
        <p14:creationId xmlns:p14="http://schemas.microsoft.com/office/powerpoint/2010/main" val="349333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5BBE5-677C-4045-AFCC-829BC78FB38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28.02.2017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Dispute Resolution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38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4038600" cy="48574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455F-50B8-4C6B-9805-D8B8702861C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28.02.2017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Dispute Resolution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6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>
            <a:lvl1pPr algn="ctr">
              <a:defRPr sz="4400" b="1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4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92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2" descr="C:\Users\Michael\Desktop\unilogo.png"/>
          <p:cNvSpPr>
            <a:spLocks noChangeAspect="1" noChangeArrowheads="1"/>
          </p:cNvSpPr>
          <p:nvPr/>
        </p:nvSpPr>
        <p:spPr bwMode="auto">
          <a:xfrm>
            <a:off x="75961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mtClean="0">
              <a:solidFill>
                <a:prstClr val="black"/>
              </a:solidFill>
            </a:endParaRPr>
          </a:p>
        </p:txBody>
      </p:sp>
      <p:pic>
        <p:nvPicPr>
          <p:cNvPr id="5" name="Picture 2" descr="C:\Users\Michael\Desktop\uni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36513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7128792" cy="813267"/>
          </a:xfrm>
        </p:spPr>
        <p:txBody>
          <a:bodyPr/>
          <a:lstStyle>
            <a:lvl1pPr marL="0" algn="l">
              <a:tabLst/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400600"/>
          </a:xfrm>
        </p:spPr>
        <p:txBody>
          <a:bodyPr/>
          <a:lstStyle>
            <a:lvl1pPr marL="252000" indent="-25200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tabLst/>
              <a:defRPr/>
            </a:lvl1pPr>
            <a:lvl2pPr marL="539750" indent="-17780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/>
            </a:lvl2pPr>
            <a:lvl3pPr marL="717550" indent="-17780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ct val="80000"/>
              <a:buFont typeface="Symbol" pitchFamily="18" charset="2"/>
              <a:buChar char="-"/>
              <a:tabLst/>
              <a:defRPr/>
            </a:lvl3pPr>
            <a:lvl4pPr marL="1074738" indent="-249238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defRPr/>
            </a:lvl4pPr>
            <a:lvl5pPr marL="1258888" indent="-18415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tabLst>
                <a:tab pos="0" algn="l"/>
              </a:tabLst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ußzeilenplatzhalter 10"/>
          <p:cNvSpPr>
            <a:spLocks noGrp="1"/>
          </p:cNvSpPr>
          <p:nvPr>
            <p:ph type="ftr" sz="quarter" idx="10"/>
          </p:nvPr>
        </p:nvSpPr>
        <p:spPr>
          <a:xfrm>
            <a:off x="468313" y="6453188"/>
            <a:ext cx="8207375" cy="365125"/>
          </a:xfrm>
        </p:spPr>
        <p:txBody>
          <a:bodyPr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7" name="Foliennummernplatzhalter 11"/>
          <p:cNvSpPr>
            <a:spLocks noGrp="1"/>
          </p:cNvSpPr>
          <p:nvPr>
            <p:ph type="sldNum" sz="quarter" idx="11"/>
          </p:nvPr>
        </p:nvSpPr>
        <p:spPr>
          <a:xfrm>
            <a:off x="8161338" y="6453188"/>
            <a:ext cx="874712" cy="365125"/>
          </a:xfrm>
        </p:spPr>
        <p:txBody>
          <a:bodyPr/>
          <a:lstStyle>
            <a:lvl1pPr>
              <a:defRPr/>
            </a:lvl1pPr>
          </a:lstStyle>
          <a:p>
            <a:fld id="{CC887600-9111-4704-81E0-7FFB717CFD7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1174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Michael\Desktop\uni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4450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CBB26-D5B8-447B-8E3D-87CF191E7B28}" type="datetime1">
              <a:rPr lang="de-DE" smtClean="0"/>
              <a:t>28.02.2017</a:t>
            </a:fld>
            <a:endParaRPr lang="de-DE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68313" y="6381750"/>
            <a:ext cx="82073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479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07088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62AD033-A8B3-45E3-B53B-1A34E6053512}" type="datetime1">
              <a:rPr lang="de-DE" smtClean="0"/>
              <a:t>28.02.2017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50503" y="6356350"/>
            <a:ext cx="6504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Dispute Resolution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58038" y="6356350"/>
            <a:ext cx="528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B53BF6-DEA2-458C-903B-B577D20D4B06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Picture 2" descr="C:\Users\Michael\Desktop\uni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6" y="260648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3791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707088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1D7B49-E446-47DF-AFA6-A0FA5E2E5B5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t>28.02.2017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550503" y="6356350"/>
            <a:ext cx="6504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Dispute Resolution</a:t>
            </a:r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58038" y="6356350"/>
            <a:ext cx="528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B53BF6-DEA2-458C-903B-B577D20D4B06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2" descr="C:\Users\Michael\Desktop\unilogo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6" y="260648"/>
            <a:ext cx="13684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81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Symbol" panose="05050102010706020507" pitchFamily="18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707188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308850" y="692150"/>
            <a:ext cx="1511300" cy="2889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FCDB48-8FDD-43C4-AA65-1A95C93BCE64}" type="datetime1">
              <a:rPr lang="de-DE" smtClean="0"/>
              <a:t>28.02.2017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3"/>
          </p:nvPr>
        </p:nvSpPr>
        <p:spPr>
          <a:xfrm>
            <a:off x="468313" y="6356350"/>
            <a:ext cx="6840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7812088" y="6356350"/>
            <a:ext cx="8747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15E37-9A42-483B-99EB-B751CF2AE5AE}" type="slidenum">
              <a:rPr lang="de-DE" altLang="de-DE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de-DE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08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ts val="1200"/>
        </a:spcBef>
        <a:spcAft>
          <a:spcPts val="600"/>
        </a:spcAft>
        <a:buFont typeface="Symbol" pitchFamily="18" charset="2"/>
        <a:buChar char="-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lnSpc>
          <a:spcPct val="150000"/>
        </a:lnSpc>
        <a:spcBef>
          <a:spcPts val="600"/>
        </a:spcBef>
        <a:spcAft>
          <a:spcPts val="60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lnSpc>
          <a:spcPct val="150000"/>
        </a:lnSpc>
        <a:spcBef>
          <a:spcPts val="1200"/>
        </a:spcBef>
        <a:spcAft>
          <a:spcPct val="0"/>
        </a:spcAft>
        <a:buFont typeface="Wingdings" pitchFamily="2" charset="2"/>
        <a:buChar char="§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lnSpc>
          <a:spcPct val="150000"/>
        </a:lnSpc>
        <a:spcBef>
          <a:spcPts val="1200"/>
        </a:spcBef>
        <a:spcAft>
          <a:spcPts val="60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lnSpc>
          <a:spcPct val="150000"/>
        </a:lnSpc>
        <a:spcBef>
          <a:spcPts val="12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Dispute Resolution</a:t>
            </a:r>
            <a:b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700" dirty="0" smtClean="0"/>
              <a:t>(Resolution of Private International Disputes)</a:t>
            </a:r>
            <a:endParaRPr lang="de-DE" sz="27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39552" y="3212976"/>
            <a:ext cx="8064896" cy="864096"/>
          </a:xfrm>
        </p:spPr>
        <p:txBody>
          <a:bodyPr>
            <a:normAutofit/>
          </a:bodyPr>
          <a:lstStyle/>
          <a:p>
            <a:endParaRPr lang="de-DE" dirty="0">
              <a:solidFill>
                <a:schemeClr val="tx1"/>
              </a:solidFill>
            </a:endParaRPr>
          </a:p>
          <a:p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2: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Jurisdiction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403648" y="4653136"/>
            <a:ext cx="6400800" cy="122413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FTU Master Program</a:t>
            </a:r>
          </a:p>
          <a:p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Wednesday,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March 2016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Prof. Dr. Wolfgang Wurmnest, LL.M. (Berkeley)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10</a:t>
            </a:fld>
            <a:endParaRPr lang="de-DE" dirty="0"/>
          </a:p>
        </p:txBody>
      </p:sp>
      <p:pic>
        <p:nvPicPr>
          <p:cNvPr id="1026" name="Picture 2" descr="C:\Users\Simon Jahn\Documents\Jura\2000px-EU_and_EFT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6266"/>
            <a:ext cx="6449214" cy="6685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406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de-DE" b="1" noProof="0" dirty="0" smtClean="0"/>
              <a:t>Where does Asia (outside the common law world) stand?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1800" b="1" noProof="0" dirty="0" smtClean="0"/>
              <a:t>Selected legislation</a:t>
            </a:r>
          </a:p>
          <a:p>
            <a:pPr eaLnBrk="1" hangingPunct="1">
              <a:lnSpc>
                <a:spcPct val="120000"/>
              </a:lnSpc>
              <a:spcAft>
                <a:spcPts val="12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Japan: New law on international jurisdiction in 2011 amending the code of civil procedure</a:t>
            </a:r>
          </a:p>
          <a:p>
            <a:pPr eaLnBrk="1" hangingPunct="1">
              <a:lnSpc>
                <a:spcPct val="120000"/>
              </a:lnSpc>
              <a:spcAft>
                <a:spcPts val="12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China: Civil Procedure Act 1991</a:t>
            </a:r>
          </a:p>
          <a:p>
            <a:pPr marL="0" indent="0" eaLnBrk="1" hangingPunct="1">
              <a:lnSpc>
                <a:spcPct val="12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1800" b="1" noProof="0" dirty="0" smtClean="0"/>
              <a:t>Approach </a:t>
            </a:r>
          </a:p>
          <a:p>
            <a:pPr eaLnBrk="1" hangingPunct="1">
              <a:lnSpc>
                <a:spcPct val="120000"/>
              </a:lnSpc>
              <a:spcAft>
                <a:spcPts val="12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Asian legislators seem to prefer fixed rules of jurisdiction (as continental Europe), even though they have partly incorporated common law doctrines. 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800" noProof="0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8158038" y="6093296"/>
            <a:ext cx="528762" cy="365125"/>
          </a:xfrm>
        </p:spPr>
        <p:txBody>
          <a:bodyPr/>
          <a:lstStyle/>
          <a:p>
            <a:fld id="{E5B53BF6-DEA2-458C-903B-B577D20D4B06}" type="slidenum">
              <a:rPr lang="de-DE" smtClean="0"/>
              <a:pPr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6823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eaLnBrk="1" hangingPunct="1"/>
            <a:r>
              <a:rPr lang="en-US" altLang="de-DE" b="1" noProof="0" dirty="0" smtClean="0"/>
              <a:t>Excursus: The quest for a judgments convention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120000"/>
              </a:lnSpc>
              <a:spcAft>
                <a:spcPts val="600"/>
              </a:spcAft>
              <a:buFontTx/>
              <a:buNone/>
              <a:defRPr/>
            </a:pPr>
            <a:r>
              <a:rPr lang="en-US" sz="1800" b="1" noProof="0" dirty="0" smtClean="0"/>
              <a:t>Given the different approaches to jurisdiction, why is there no Hague Judgements Convention like the Hague Service Convention?</a:t>
            </a:r>
          </a:p>
          <a:p>
            <a:pPr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defRPr/>
            </a:pPr>
            <a:r>
              <a:rPr lang="en-US" sz="1800" noProof="0" dirty="0" smtClean="0"/>
              <a:t>Three attempts to reach a truly “worldwide</a:t>
            </a:r>
            <a:r>
              <a:rPr lang="en-US" dirty="0" smtClean="0"/>
              <a:t>”</a:t>
            </a:r>
            <a:r>
              <a:rPr lang="en-US" sz="1800" noProof="0" dirty="0" smtClean="0"/>
              <a:t> (or at least transatlantic) convention on </a:t>
            </a:r>
            <a:r>
              <a:rPr lang="en-US" dirty="0" smtClean="0"/>
              <a:t>jurisdiction </a:t>
            </a:r>
            <a:r>
              <a:rPr lang="en-US" dirty="0"/>
              <a:t>&amp; enforcement of foreign judgments have </a:t>
            </a:r>
            <a:r>
              <a:rPr lang="en-US" dirty="0" smtClean="0"/>
              <a:t>failed:</a:t>
            </a:r>
            <a:endParaRPr lang="en-US" sz="1800" noProof="0" dirty="0" smtClean="0"/>
          </a:p>
          <a:p>
            <a:pPr lvl="1" eaLnBrk="1" hangingPunct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noProof="0" dirty="0"/>
              <a:t>n</a:t>
            </a:r>
            <a:r>
              <a:rPr lang="en-US" sz="1800" noProof="0" dirty="0" smtClean="0"/>
              <a:t>o compromise found, or </a:t>
            </a:r>
          </a:p>
          <a:p>
            <a:pPr lvl="1" eaLnBrk="1" hangingPunct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noProof="0" dirty="0"/>
              <a:t>e</a:t>
            </a:r>
            <a:r>
              <a:rPr lang="en-US" sz="1800" noProof="0" dirty="0" smtClean="0"/>
              <a:t>laborated convention was only ratified by a handful of States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Principle opponents: EU - US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The last attempt for a broad convention was buried in 2003; instead the Hague Convention of 30 June 2005 on Choice of Court Agreements was concluded</a:t>
            </a:r>
          </a:p>
          <a:p>
            <a:pPr eaLnBrk="1" hangingPunct="1">
              <a:lnSpc>
                <a:spcPct val="120000"/>
              </a:lnSpc>
              <a:spcBef>
                <a:spcPts val="3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Sign of hope: since 2011, resumed work on a “judgments project” has been </a:t>
            </a:r>
            <a:r>
              <a:rPr lang="en-US" dirty="0" smtClean="0"/>
              <a:t>undertaken </a:t>
            </a:r>
            <a:r>
              <a:rPr lang="en-US" sz="1800" noProof="0" dirty="0" smtClean="0"/>
              <a:t>in the Hague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900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507412" cy="994122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altLang="de-DE" b="1" noProof="0" dirty="0" smtClean="0"/>
              <a:t>How to find the relevant legal texts/rules for jurisdiction?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313"/>
            <a:ext cx="8820472" cy="4641850"/>
          </a:xfrm>
        </p:spPr>
        <p:txBody>
          <a:bodyPr/>
          <a:lstStyle/>
          <a:p>
            <a:pPr marL="0" lvl="1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noProof="0" dirty="0" smtClean="0"/>
              <a:t>International Treaties (concluded between States)</a:t>
            </a:r>
          </a:p>
          <a:p>
            <a:pPr marL="285750"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International conventions contain jurisdictional rules (eg transport law conventions)</a:t>
            </a:r>
          </a:p>
          <a:p>
            <a:pPr marL="285750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dirty="0"/>
              <a:t>These rules take precedence over national rules if the country where the court is seated has ratified the relevant convention</a:t>
            </a:r>
            <a:r>
              <a:rPr lang="en-US" dirty="0" smtClean="0"/>
              <a:t>.</a:t>
            </a:r>
          </a:p>
          <a:p>
            <a:pPr marL="285750"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US" noProof="0" dirty="0" smtClean="0"/>
              <a:t>Those treaties are rare</a:t>
            </a:r>
          </a:p>
          <a:p>
            <a:pPr marL="0" lvl="1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dirty="0" smtClean="0"/>
              <a:t>Lex fori </a:t>
            </a:r>
            <a:endParaRPr lang="en-US" sz="1800" b="1" noProof="0" dirty="0" smtClean="0"/>
          </a:p>
          <a:p>
            <a:pPr marL="285750"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dirty="0" smtClean="0"/>
              <a:t>Each state is free to define under which circumstances its courts shall have jurisdiction (as long as there is a genuine link between dispute and court)</a:t>
            </a:r>
            <a:endParaRPr lang="en-US" sz="1800" noProof="0" dirty="0" smtClean="0"/>
          </a:p>
          <a:p>
            <a:pPr marL="285750"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dirty="0" smtClean="0"/>
              <a:t>Apply the rules of the l</a:t>
            </a:r>
            <a:r>
              <a:rPr lang="en-US" sz="1800" noProof="0" dirty="0" smtClean="0"/>
              <a:t>ex fori (= law of the court seized), in Europe also EU law</a:t>
            </a:r>
          </a:p>
          <a:p>
            <a:pPr marL="285750" lvl="1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endParaRPr lang="en-US" sz="1800" noProof="0" dirty="0" smtClean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71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Questions</a:t>
            </a:r>
            <a:r>
              <a:rPr lang="de-DE" dirty="0"/>
              <a:t>, </a:t>
            </a:r>
            <a:r>
              <a:rPr lang="de-DE" dirty="0" err="1"/>
              <a:t>discussion</a:t>
            </a:r>
            <a:r>
              <a:rPr lang="de-DE" dirty="0"/>
              <a:t>, quick </a:t>
            </a:r>
            <a:r>
              <a:rPr lang="de-DE" dirty="0" err="1"/>
              <a:t>quiz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Any</a:t>
            </a:r>
            <a:r>
              <a:rPr lang="de-DE" dirty="0" smtClean="0"/>
              <a:t> </a:t>
            </a:r>
            <a:r>
              <a:rPr lang="de-DE" dirty="0" err="1" smtClean="0"/>
              <a:t>questions</a:t>
            </a:r>
            <a:r>
              <a:rPr lang="de-DE" dirty="0" smtClean="0"/>
              <a:t>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jurisdiction</a:t>
            </a:r>
            <a:r>
              <a:rPr lang="de-DE" dirty="0" smtClean="0"/>
              <a:t> </a:t>
            </a:r>
            <a:r>
              <a:rPr lang="de-DE" dirty="0" err="1" smtClean="0"/>
              <a:t>mean</a:t>
            </a:r>
            <a:r>
              <a:rPr lang="de-DE" dirty="0" smtClean="0"/>
              <a:t>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Which</a:t>
            </a:r>
            <a:r>
              <a:rPr lang="de-DE" dirty="0" smtClean="0"/>
              <a:t> type of </a:t>
            </a:r>
            <a:r>
              <a:rPr lang="de-DE" dirty="0" err="1" smtClean="0"/>
              <a:t>jurisdiction</a:t>
            </a:r>
            <a:r>
              <a:rPr lang="de-DE" dirty="0" smtClean="0"/>
              <a:t> will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discuss</a:t>
            </a:r>
            <a:r>
              <a:rPr lang="de-DE" dirty="0" smtClean="0"/>
              <a:t> in </a:t>
            </a:r>
            <a:r>
              <a:rPr lang="de-DE" dirty="0" err="1" smtClean="0"/>
              <a:t>class</a:t>
            </a:r>
            <a:r>
              <a:rPr lang="de-DE" dirty="0" smtClean="0"/>
              <a:t>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the </a:t>
            </a:r>
            <a:r>
              <a:rPr lang="de-DE" dirty="0" err="1"/>
              <a:t>c</a:t>
            </a:r>
            <a:r>
              <a:rPr lang="de-DE" dirty="0" err="1" smtClean="0"/>
              <a:t>ivil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jurisdiction</a:t>
            </a:r>
            <a:r>
              <a:rPr lang="de-DE" dirty="0" smtClean="0"/>
              <a:t>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the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</a:t>
            </a:r>
            <a:r>
              <a:rPr lang="de-DE" dirty="0" err="1" smtClean="0"/>
              <a:t>approach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jurisdiction</a:t>
            </a:r>
            <a:r>
              <a:rPr lang="de-DE" dirty="0" smtClean="0"/>
              <a:t>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Where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Asia</a:t>
            </a:r>
            <a:r>
              <a:rPr lang="de-DE" dirty="0" smtClean="0"/>
              <a:t> stand?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de-DE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856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de-DE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Thank</a:t>
            </a: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very</a:t>
            </a: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attention</a:t>
            </a:r>
            <a:r>
              <a:rPr lang="de-DE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de-D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Dispute Resolution</a:t>
            </a:r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9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de-DE" noProof="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endParaRPr lang="en-US" sz="2000" b="1" noProof="0" dirty="0" smtClean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endParaRPr lang="en-US" sz="2000" b="1" noProof="0" dirty="0" smtClean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b="1" noProof="0" dirty="0" smtClean="0"/>
              <a:t>Jurisdiction</a:t>
            </a:r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b="1" noProof="0" dirty="0" smtClean="0"/>
              <a:t>The international and comparative perspective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742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de-DE" sz="2000" b="1" noProof="0" dirty="0" smtClean="0"/>
              <a:t>Introduction (repetition from last session)</a:t>
            </a:r>
            <a:endParaRPr lang="en-US" altLang="de-DE" sz="2000" b="1" noProof="0" dirty="0" smtClean="0"/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spcAft>
                <a:spcPts val="600"/>
              </a:spcAft>
              <a:buNone/>
              <a:defRPr/>
            </a:pPr>
            <a:r>
              <a:rPr lang="en-US" sz="1800" b="1" noProof="0" dirty="0" smtClean="0"/>
              <a:t>Jurisdiction = Power of a court to hear and decide a case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dirty="0" smtClean="0"/>
              <a:t>International </a:t>
            </a:r>
            <a:r>
              <a:rPr lang="en-US" dirty="0"/>
              <a:t>jurisdiction (this is what we discuss in </a:t>
            </a:r>
            <a:r>
              <a:rPr lang="en-US" dirty="0" smtClean="0"/>
              <a:t>class)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dirty="0" smtClean="0"/>
              <a:t>Subject </a:t>
            </a:r>
            <a:r>
              <a:rPr lang="en-US" dirty="0"/>
              <a:t>matter </a:t>
            </a:r>
            <a:r>
              <a:rPr lang="en-US" dirty="0" smtClean="0"/>
              <a:t>jurisdiction (which court within a court system has the power to decide the case)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dirty="0" smtClean="0"/>
              <a:t>Venue (“local” jurisdiction)</a:t>
            </a:r>
            <a:endParaRPr lang="en-US" dirty="0"/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endParaRPr lang="en-US" sz="1800" noProof="0" dirty="0" smtClean="0"/>
          </a:p>
          <a:p>
            <a:pPr marL="0" indent="0" eaLnBrk="1" hangingPunct="1">
              <a:lnSpc>
                <a:spcPct val="110000"/>
              </a:lnSpc>
              <a:spcAft>
                <a:spcPts val="600"/>
              </a:spcAft>
              <a:buNone/>
              <a:defRPr/>
            </a:pPr>
            <a:r>
              <a:rPr lang="en-US" sz="1800" b="1" noProof="0" dirty="0" smtClean="0"/>
              <a:t>Who </a:t>
            </a:r>
            <a:r>
              <a:rPr lang="en-US" b="1" noProof="0" dirty="0" smtClean="0"/>
              <a:t>has the power to enact rules on </a:t>
            </a:r>
            <a:r>
              <a:rPr lang="en-US" sz="1800" b="1" noProof="0" dirty="0" smtClean="0"/>
              <a:t>jurisdiction?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noProof="0" dirty="0" smtClean="0"/>
              <a:t>Each State can design rules for its own courts</a:t>
            </a:r>
          </a:p>
          <a:p>
            <a:pPr eaLnBrk="1" hangingPunct="1">
              <a:lnSpc>
                <a:spcPct val="11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Consequences: 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M</a:t>
            </a:r>
            <a:r>
              <a:rPr lang="en-US" noProof="0" dirty="0" smtClean="0"/>
              <a:t>ore than a single court in one country might have jurisdiction</a:t>
            </a:r>
          </a:p>
          <a:p>
            <a:pPr lvl="1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N</a:t>
            </a:r>
            <a:r>
              <a:rPr lang="en-US" noProof="0" dirty="0" smtClean="0"/>
              <a:t>o court might have jurisdiction</a:t>
            </a:r>
          </a:p>
          <a:p>
            <a:pPr eaLnBrk="1" hangingPunct="1">
              <a:buFontTx/>
              <a:buChar char="-"/>
              <a:defRPr/>
            </a:pPr>
            <a:endParaRPr lang="en-US" sz="2000" noProof="0" dirty="0" smtClean="0"/>
          </a:p>
          <a:p>
            <a:pPr marL="0" indent="0" eaLnBrk="1" hangingPunct="1">
              <a:buFontTx/>
              <a:buNone/>
              <a:defRPr/>
            </a:pPr>
            <a:endParaRPr lang="en-US" sz="2000" b="1" noProof="0" dirty="0" smtClean="0"/>
          </a:p>
          <a:p>
            <a:pPr marL="0" indent="0" eaLnBrk="1" hangingPunct="1">
              <a:buFontTx/>
              <a:buNone/>
              <a:defRPr/>
            </a:pPr>
            <a:endParaRPr lang="en-US" sz="2000" b="1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186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de-DE" sz="2000" b="1" noProof="0" dirty="0" smtClean="0"/>
              <a:t>Introduction (2)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en-US" sz="1800" b="1" noProof="0" dirty="0" smtClean="0"/>
              <a:t>Boundary each State must respect: jurisdiction rules must be </a:t>
            </a:r>
            <a:r>
              <a:rPr lang="en-US" b="1" dirty="0" smtClean="0"/>
              <a:t>consistent</a:t>
            </a:r>
            <a:r>
              <a:rPr lang="en-US" sz="1800" b="1" noProof="0" dirty="0" smtClean="0"/>
              <a:t> with international law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Genuine link (connection) between case and State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P: transnational litigation involves interests of more than one State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Different views in the world under which circumstances it seems “just and fair” that a court shall have jurisdiction</a:t>
            </a:r>
          </a:p>
          <a:p>
            <a:pPr eaLnBrk="1" hangingPunct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sz="1800" noProof="0" dirty="0" smtClean="0"/>
              <a:t>Mutual accusations of “exorbitant jurisdictional bases” frequent</a:t>
            </a:r>
          </a:p>
          <a:p>
            <a:pPr eaLnBrk="1" hangingPunct="1">
              <a:buFontTx/>
              <a:buChar char="-"/>
              <a:defRPr/>
            </a:pPr>
            <a:endParaRPr lang="en-US" sz="2000" noProof="0" dirty="0" smtClean="0"/>
          </a:p>
          <a:p>
            <a:pPr eaLnBrk="1" hangingPunct="1">
              <a:buFontTx/>
              <a:buChar char="-"/>
              <a:defRPr/>
            </a:pPr>
            <a:endParaRPr lang="en-US" sz="2000" noProof="0" dirty="0" smtClean="0"/>
          </a:p>
          <a:p>
            <a:pPr marL="0" indent="0" eaLnBrk="1" hangingPunct="1">
              <a:buFontTx/>
              <a:buNone/>
              <a:defRPr/>
            </a:pPr>
            <a:endParaRPr lang="en-US" sz="2000" b="1" noProof="0" dirty="0" smtClean="0"/>
          </a:p>
          <a:p>
            <a:pPr marL="0" indent="0" eaLnBrk="1" hangingPunct="1">
              <a:buFontTx/>
              <a:buNone/>
              <a:defRPr/>
            </a:pPr>
            <a:endParaRPr lang="en-US" sz="2000" b="1" noProof="0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7422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de-DE" noProof="0" dirty="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noProof="0" dirty="0" smtClean="0"/>
          </a:p>
          <a:p>
            <a:pPr>
              <a:defRPr/>
            </a:pPr>
            <a:endParaRPr lang="en-US" noProof="0" dirty="0" smtClean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endParaRPr lang="en-US" sz="2000" b="1" noProof="0" dirty="0" smtClean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endParaRPr lang="en-US" sz="2000" b="1" noProof="0" dirty="0" smtClean="0"/>
          </a:p>
          <a:p>
            <a:pPr marL="0" indent="0" algn="ctr">
              <a:lnSpc>
                <a:spcPct val="150000"/>
              </a:lnSpc>
              <a:spcAft>
                <a:spcPts val="600"/>
              </a:spcAft>
              <a:buFontTx/>
              <a:buNone/>
              <a:defRPr/>
            </a:pPr>
            <a:r>
              <a:rPr lang="en-US" sz="2000" b="1" noProof="0" dirty="0" smtClean="0"/>
              <a:t>Different approaches to jurisdiction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0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common law </a:t>
            </a:r>
            <a:r>
              <a:rPr lang="en-US" dirty="0" smtClean="0"/>
              <a:t>approach to jurisdiction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„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“ </a:t>
            </a:r>
            <a:r>
              <a:rPr lang="de-DE" dirty="0" err="1" smtClean="0"/>
              <a:t>mean</a:t>
            </a:r>
            <a:r>
              <a:rPr lang="de-DE" dirty="0" smtClean="0"/>
              <a:t>? In a </a:t>
            </a:r>
            <a:r>
              <a:rPr lang="de-DE" dirty="0" err="1" smtClean="0"/>
              <a:t>nutshell</a:t>
            </a:r>
            <a:r>
              <a:rPr lang="de-DE" dirty="0" smtClean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 smtClean="0"/>
              <a:t>Opposite</a:t>
            </a:r>
            <a:r>
              <a:rPr lang="de-DE" dirty="0" smtClean="0"/>
              <a:t> of „</a:t>
            </a:r>
            <a:r>
              <a:rPr lang="de-DE" dirty="0" err="1" smtClean="0"/>
              <a:t>civil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“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err="1" smtClean="0"/>
              <a:t>Legislation</a:t>
            </a:r>
            <a:r>
              <a:rPr lang="de-DE" dirty="0" smtClean="0"/>
              <a:t>: </a:t>
            </a:r>
            <a:r>
              <a:rPr lang="de-DE" dirty="0" err="1"/>
              <a:t>f</a:t>
            </a:r>
            <a:r>
              <a:rPr lang="de-DE" dirty="0" err="1" smtClean="0"/>
              <a:t>ew</a:t>
            </a:r>
            <a:r>
              <a:rPr lang="de-DE" dirty="0" smtClean="0"/>
              <a:t> </a:t>
            </a:r>
            <a:r>
              <a:rPr lang="de-DE" dirty="0" err="1" smtClean="0"/>
              <a:t>statutes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comprehensive</a:t>
            </a:r>
            <a:r>
              <a:rPr lang="de-DE" dirty="0" smtClean="0"/>
              <a:t> </a:t>
            </a:r>
            <a:r>
              <a:rPr lang="de-DE" dirty="0" err="1" smtClean="0"/>
              <a:t>civil</a:t>
            </a:r>
            <a:r>
              <a:rPr lang="de-DE" dirty="0" smtClean="0"/>
              <a:t> </a:t>
            </a:r>
            <a:r>
              <a:rPr lang="de-DE" dirty="0" err="1" smtClean="0"/>
              <a:t>code</a:t>
            </a:r>
            <a:endParaRPr lang="de-DE" dirty="0" smtClean="0"/>
          </a:p>
          <a:p>
            <a:pPr lv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 smtClean="0"/>
              <a:t>Case </a:t>
            </a:r>
            <a:r>
              <a:rPr lang="de-DE" dirty="0" err="1" smtClean="0"/>
              <a:t>law</a:t>
            </a:r>
            <a:r>
              <a:rPr lang="de-DE" dirty="0" smtClean="0"/>
              <a:t>, „</a:t>
            </a:r>
            <a:r>
              <a:rPr lang="de-DE" dirty="0" err="1" smtClean="0"/>
              <a:t>judge</a:t>
            </a:r>
            <a:r>
              <a:rPr lang="de-DE" dirty="0" smtClean="0"/>
              <a:t> </a:t>
            </a:r>
            <a:r>
              <a:rPr lang="de-DE" dirty="0" err="1" smtClean="0"/>
              <a:t>made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“ (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of the </a:t>
            </a:r>
            <a:r>
              <a:rPr lang="de-DE" dirty="0" err="1" smtClean="0"/>
              <a:t>judge</a:t>
            </a:r>
            <a:r>
              <a:rPr lang="de-DE" dirty="0" smtClean="0"/>
              <a:t>)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de-DE" dirty="0" err="1" smtClean="0"/>
              <a:t>Which</a:t>
            </a:r>
            <a:r>
              <a:rPr lang="de-DE" dirty="0" smtClean="0"/>
              <a:t> countries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law</a:t>
            </a:r>
            <a:r>
              <a:rPr lang="de-DE" dirty="0" smtClean="0"/>
              <a:t> countries?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19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British empire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Dispute Resolution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87600-9111-4704-81E0-7FFB717CFD73}" type="slidenum">
              <a:rPr lang="de-DE" altLang="de-DE" smtClean="0"/>
              <a:pPr/>
              <a:t>7</a:t>
            </a:fld>
            <a:endParaRPr lang="de-DE" altLang="de-DE"/>
          </a:p>
        </p:txBody>
      </p:sp>
      <p:pic>
        <p:nvPicPr>
          <p:cNvPr id="1026" name="Picture 2" descr="http://www.voltairenet.org/local/cache-vignettes/L400xH258/BritishEmpire-coloured-a569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24" y="1124745"/>
            <a:ext cx="8676964" cy="530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8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de-DE" b="1" noProof="0" dirty="0" smtClean="0"/>
              <a:t>Common law approach (2)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75307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noProof="0" dirty="0" smtClean="0"/>
              <a:t>UK (if EU law does not apply), other common law countries outside the EU such as U.S., Canada, Australia, Singapore, Hong Kong</a:t>
            </a:r>
          </a:p>
          <a:p>
            <a:pPr>
              <a:lnSpc>
                <a:spcPct val="120000"/>
              </a:lnSpc>
              <a:defRPr/>
            </a:pPr>
            <a:r>
              <a:rPr lang="en-US" noProof="0" dirty="0" smtClean="0"/>
              <a:t>Common law approach prefers flexible handling of the individual case (at the expense of certainty and foreseeability).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Font typeface="Symbol" pitchFamily="18" charset="2"/>
              <a:buChar char="-"/>
            </a:pPr>
            <a:r>
              <a:rPr lang="en-US" altLang="de-DE" sz="1800" noProof="0" dirty="0" smtClean="0"/>
              <a:t>Common law countries tend to have more far-reaching rules of jurisdiction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Font typeface="Symbol" pitchFamily="18" charset="2"/>
              <a:buChar char="-"/>
            </a:pPr>
            <a:r>
              <a:rPr lang="en-US" altLang="de-DE" sz="1800" noProof="0" dirty="0" smtClean="0"/>
              <a:t>Jurisdiction can be established by 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de-DE" dirty="0"/>
              <a:t>T</a:t>
            </a:r>
            <a:r>
              <a:rPr lang="en-US" altLang="de-DE" sz="1800" noProof="0" dirty="0" err="1" smtClean="0"/>
              <a:t>ransient</a:t>
            </a:r>
            <a:r>
              <a:rPr lang="en-US" altLang="de-DE" sz="1800" noProof="0" dirty="0" smtClean="0"/>
              <a:t> physical presence within the territory of the state, </a:t>
            </a:r>
          </a:p>
          <a:p>
            <a:pPr lvl="1" eaLnBrk="1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de-DE" dirty="0"/>
              <a:t>O</a:t>
            </a:r>
            <a:r>
              <a:rPr lang="en-US" altLang="de-DE" sz="1800" noProof="0" dirty="0" smtClean="0"/>
              <a:t>r other “minimum contacts” (eg doing business)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Font typeface="Symbol" pitchFamily="18" charset="2"/>
              <a:buChar char="-"/>
            </a:pPr>
            <a:r>
              <a:rPr lang="en-US" altLang="de-DE" sz="1800" noProof="0" dirty="0" smtClean="0"/>
              <a:t>However, the court may (= discretion) choose not to exercise its jurisdiction because it believes some other court would be substantially more appropriate (doctrine of forum non </a:t>
            </a:r>
            <a:r>
              <a:rPr lang="en-US" altLang="de-DE" sz="1800" noProof="0" dirty="0" err="1" smtClean="0"/>
              <a:t>conveniens</a:t>
            </a:r>
            <a:r>
              <a:rPr lang="en-US" altLang="de-DE" sz="1800" noProof="0" dirty="0" smtClean="0"/>
              <a:t>)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0720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Continental European approach </a:t>
            </a:r>
            <a:endParaRPr lang="en-US" altLang="de-DE" b="1" noProof="0" dirty="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7901"/>
            <a:ext cx="8229600" cy="4785395"/>
          </a:xfrm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dirty="0" smtClean="0"/>
              <a:t>A</a:t>
            </a:r>
            <a:r>
              <a:rPr lang="en-US" sz="1800" noProof="0" dirty="0" err="1" smtClean="0"/>
              <a:t>lso</a:t>
            </a:r>
            <a:r>
              <a:rPr lang="en-US" sz="1800" noProof="0" dirty="0" smtClean="0"/>
              <a:t> EU law, incl. UK </a:t>
            </a:r>
          </a:p>
          <a:p>
            <a:pPr eaLnBrk="1" hangingPunct="1">
              <a:lnSpc>
                <a:spcPct val="120000"/>
              </a:lnSpc>
              <a:spcAft>
                <a:spcPts val="600"/>
              </a:spcAft>
              <a:buFont typeface="Symbol" panose="05050102010706020507" pitchFamily="18" charset="2"/>
              <a:buChar char="-"/>
              <a:defRPr/>
            </a:pPr>
            <a:r>
              <a:rPr lang="en-US" dirty="0" smtClean="0"/>
              <a:t>P</a:t>
            </a:r>
            <a:r>
              <a:rPr lang="en-US" sz="1800" noProof="0" dirty="0" smtClean="0"/>
              <a:t>refers clear rules and foreseeability of results at the expense of flexibility.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None/>
              <a:defRPr/>
            </a:pPr>
            <a:r>
              <a:rPr lang="en-US" b="1" dirty="0" smtClean="0"/>
              <a:t>European Court of Justice, </a:t>
            </a:r>
            <a:r>
              <a:rPr lang="en-US" b="1" dirty="0"/>
              <a:t>Case C-256/00 – </a:t>
            </a:r>
            <a:r>
              <a:rPr lang="en-US" b="1" i="1" dirty="0" err="1"/>
              <a:t>Besix</a:t>
            </a:r>
            <a:endParaRPr lang="en-US" b="1" i="1" dirty="0"/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dirty="0"/>
              <a:t>“The Court has repeatedly held that the principle of </a:t>
            </a:r>
            <a:r>
              <a:rPr lang="en-US" u="sng" dirty="0"/>
              <a:t>legal certainty</a:t>
            </a:r>
            <a:r>
              <a:rPr lang="en-US" i="1" dirty="0"/>
              <a:t> </a:t>
            </a:r>
            <a:r>
              <a:rPr lang="en-US" dirty="0"/>
              <a:t>is one of the objectives of the Brussels Convention [now: Regulation].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dirty="0"/>
              <a:t>That principle of legal certainty requires, in particular, that the jurisdictional rules (…) should be interpreted in such a way as to enable a normally well-informed defendant reasonably to </a:t>
            </a:r>
            <a:r>
              <a:rPr lang="en-US" u="sng" dirty="0"/>
              <a:t>foresee before which courts</a:t>
            </a:r>
            <a:r>
              <a:rPr lang="en-US" dirty="0"/>
              <a:t>, other than those of the State in which he is domiciled, he may be sued.”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  <a:defRPr/>
            </a:pPr>
            <a:r>
              <a:rPr lang="en-US" dirty="0"/>
              <a:t>See also Recital 15 </a:t>
            </a:r>
            <a:r>
              <a:rPr lang="en-US" dirty="0" smtClean="0"/>
              <a:t>Brussels </a:t>
            </a:r>
            <a:r>
              <a:rPr lang="en-US" dirty="0" err="1" smtClean="0"/>
              <a:t>Ia</a:t>
            </a:r>
            <a:r>
              <a:rPr lang="en-US" dirty="0" smtClean="0"/>
              <a:t> Regulation (“recast”): </a:t>
            </a:r>
            <a:r>
              <a:rPr lang="en-US" dirty="0"/>
              <a:t>“The rules of jurisdiction should be highly predictable</a:t>
            </a:r>
            <a:r>
              <a:rPr lang="en-US" dirty="0" smtClean="0"/>
              <a:t>…”</a:t>
            </a:r>
            <a:endParaRPr lang="en-US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Dispute Resolution</a:t>
            </a:r>
            <a:endParaRPr lang="de-DE" dirty="0" smtClean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53BF6-DEA2-458C-903B-B577D20D4B06}" type="slidenum">
              <a:rPr lang="de-DE" smtClean="0"/>
              <a:pPr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008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/>
    </p:bldLst>
  </p:timing>
</p:sld>
</file>

<file path=ppt/theme/theme1.xml><?xml version="1.0" encoding="utf-8"?>
<a:theme xmlns:a="http://schemas.openxmlformats.org/drawingml/2006/main" name="Wolfgang Wurmnest, 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olfgang Wurmnes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WW Design (3) - Augsbur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890</Words>
  <Application>Microsoft Office PowerPoint</Application>
  <PresentationFormat>Bildschirmpräsentation (4:3)</PresentationFormat>
  <Paragraphs>118</Paragraphs>
  <Slides>15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Arial</vt:lpstr>
      <vt:lpstr>Calibri</vt:lpstr>
      <vt:lpstr>Symbol</vt:lpstr>
      <vt:lpstr>Wingdings</vt:lpstr>
      <vt:lpstr>Wolfgang Wurmnest, Vorlage</vt:lpstr>
      <vt:lpstr>Wolfgang Wurmnest</vt:lpstr>
      <vt:lpstr>1_WW Design (3) - Augsburg</vt:lpstr>
      <vt:lpstr>Dispute Resolution (Resolution of Private International Disputes)</vt:lpstr>
      <vt:lpstr>PowerPoint-Präsentation</vt:lpstr>
      <vt:lpstr>Introduction (repetition from last session)</vt:lpstr>
      <vt:lpstr>Introduction (2)</vt:lpstr>
      <vt:lpstr>PowerPoint-Präsentation</vt:lpstr>
      <vt:lpstr>The common law approach to jurisdiction</vt:lpstr>
      <vt:lpstr>The British empire</vt:lpstr>
      <vt:lpstr>Common law approach (2)</vt:lpstr>
      <vt:lpstr>Continental European approach </vt:lpstr>
      <vt:lpstr>PowerPoint-Präsentation</vt:lpstr>
      <vt:lpstr>Where does Asia (outside the common law world) stand? </vt:lpstr>
      <vt:lpstr>Excursus: The quest for a judgments convention</vt:lpstr>
      <vt:lpstr>How to find the relevant legal texts/rules for jurisdiction?</vt:lpstr>
      <vt:lpstr>Questions, discussion, quick quiz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Simon Jahn</dc:creator>
  <cp:lastModifiedBy>Wolfgang Wurmnest</cp:lastModifiedBy>
  <cp:revision>167</cp:revision>
  <dcterms:created xsi:type="dcterms:W3CDTF">2014-03-07T09:36:37Z</dcterms:created>
  <dcterms:modified xsi:type="dcterms:W3CDTF">2017-02-28T10:43:32Z</dcterms:modified>
</cp:coreProperties>
</file>