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3" r:id="rId2"/>
  </p:sldMasterIdLst>
  <p:notesMasterIdLst>
    <p:notesMasterId r:id="rId72"/>
  </p:notesMasterIdLst>
  <p:sldIdLst>
    <p:sldId id="354" r:id="rId3"/>
    <p:sldId id="356" r:id="rId4"/>
    <p:sldId id="269" r:id="rId5"/>
    <p:sldId id="355" r:id="rId6"/>
    <p:sldId id="357" r:id="rId7"/>
    <p:sldId id="270" r:id="rId8"/>
    <p:sldId id="271" r:id="rId9"/>
    <p:sldId id="272" r:id="rId10"/>
    <p:sldId id="273" r:id="rId11"/>
    <p:sldId id="274" r:id="rId12"/>
    <p:sldId id="275" r:id="rId13"/>
    <p:sldId id="276" r:id="rId14"/>
    <p:sldId id="277" r:id="rId15"/>
    <p:sldId id="315" r:id="rId16"/>
    <p:sldId id="278" r:id="rId17"/>
    <p:sldId id="279" r:id="rId18"/>
    <p:sldId id="280" r:id="rId19"/>
    <p:sldId id="281" r:id="rId20"/>
    <p:sldId id="316" r:id="rId21"/>
    <p:sldId id="282" r:id="rId22"/>
    <p:sldId id="283" r:id="rId23"/>
    <p:sldId id="317" r:id="rId24"/>
    <p:sldId id="359" r:id="rId25"/>
    <p:sldId id="358" r:id="rId26"/>
    <p:sldId id="286" r:id="rId27"/>
    <p:sldId id="306" r:id="rId28"/>
    <p:sldId id="307" r:id="rId29"/>
    <p:sldId id="308" r:id="rId30"/>
    <p:sldId id="309" r:id="rId31"/>
    <p:sldId id="310" r:id="rId32"/>
    <p:sldId id="311" r:id="rId33"/>
    <p:sldId id="312" r:id="rId34"/>
    <p:sldId id="313" r:id="rId35"/>
    <p:sldId id="318" r:id="rId36"/>
    <p:sldId id="319" r:id="rId37"/>
    <p:sldId id="320" r:id="rId38"/>
    <p:sldId id="287" r:id="rId39"/>
    <p:sldId id="353" r:id="rId40"/>
    <p:sldId id="289" r:id="rId41"/>
    <p:sldId id="301" r:id="rId42"/>
    <p:sldId id="300" r:id="rId43"/>
    <p:sldId id="302" r:id="rId44"/>
    <p:sldId id="330" r:id="rId45"/>
    <p:sldId id="332" r:id="rId46"/>
    <p:sldId id="360" r:id="rId47"/>
    <p:sldId id="331" r:id="rId48"/>
    <p:sldId id="321" r:id="rId49"/>
    <p:sldId id="322" r:id="rId50"/>
    <p:sldId id="334" r:id="rId51"/>
    <p:sldId id="333" r:id="rId52"/>
    <p:sldId id="324" r:id="rId53"/>
    <p:sldId id="325" r:id="rId54"/>
    <p:sldId id="323" r:id="rId55"/>
    <p:sldId id="352" r:id="rId56"/>
    <p:sldId id="327" r:id="rId57"/>
    <p:sldId id="328" r:id="rId58"/>
    <p:sldId id="361" r:id="rId59"/>
    <p:sldId id="341" r:id="rId60"/>
    <p:sldId id="336" r:id="rId61"/>
    <p:sldId id="343" r:id="rId62"/>
    <p:sldId id="344" r:id="rId63"/>
    <p:sldId id="345" r:id="rId64"/>
    <p:sldId id="342" r:id="rId65"/>
    <p:sldId id="346" r:id="rId66"/>
    <p:sldId id="347" r:id="rId67"/>
    <p:sldId id="348" r:id="rId68"/>
    <p:sldId id="362" r:id="rId69"/>
    <p:sldId id="340" r:id="rId70"/>
    <p:sldId id="297" r:id="rId71"/>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8" autoAdjust="0"/>
    <p:restoredTop sz="94638" autoAdjust="0"/>
  </p:normalViewPr>
  <p:slideViewPr>
    <p:cSldViewPr>
      <p:cViewPr varScale="1">
        <p:scale>
          <a:sx n="67" d="100"/>
          <a:sy n="67" d="100"/>
        </p:scale>
        <p:origin x="1392" y="60"/>
      </p:cViewPr>
      <p:guideLst>
        <p:guide orient="horz" pos="2160"/>
        <p:guide pos="2880"/>
      </p:guideLst>
    </p:cSldViewPr>
  </p:slideViewPr>
  <p:outlineViewPr>
    <p:cViewPr>
      <p:scale>
        <a:sx n="33" d="100"/>
        <a:sy n="33" d="100"/>
      </p:scale>
      <p:origin x="48" y="7812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notesMaster" Target="notesMasters/notes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2FE419-8940-49E4-9C13-09CB15A6F359}" type="datetimeFigureOut">
              <a:rPr lang="de-DE" smtClean="0"/>
              <a:pPr/>
              <a:t>28.02.2017</a:t>
            </a:fld>
            <a:endParaRPr lang="de-DE" dirty="0"/>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671F80-BDF7-4330-9D84-A7B22ADDEC76}" type="slidenum">
              <a:rPr lang="de-DE" smtClean="0"/>
              <a:pPr/>
              <a:t>‹Nr.›</a:t>
            </a:fld>
            <a:endParaRPr lang="de-DE" dirty="0"/>
          </a:p>
        </p:txBody>
      </p:sp>
    </p:spTree>
    <p:extLst>
      <p:ext uri="{BB962C8B-B14F-4D97-AF65-F5344CB8AC3E}">
        <p14:creationId xmlns:p14="http://schemas.microsoft.com/office/powerpoint/2010/main" val="2982297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0A671F80-BDF7-4330-9D84-A7B22ADDEC76}" type="slidenum">
              <a:rPr lang="de-DE" smtClean="0"/>
              <a:pPr/>
              <a:t>2</a:t>
            </a:fld>
            <a:endParaRPr lang="de-DE" dirty="0"/>
          </a:p>
        </p:txBody>
      </p:sp>
    </p:spTree>
    <p:extLst>
      <p:ext uri="{BB962C8B-B14F-4D97-AF65-F5344CB8AC3E}">
        <p14:creationId xmlns:p14="http://schemas.microsoft.com/office/powerpoint/2010/main" val="35604629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77C962D-4D86-43E9-871B-ACBD605C51CB}" type="slidenum">
              <a:rPr lang="de-DE" altLang="de-DE"/>
              <a:pPr/>
              <a:t>18</a:t>
            </a:fld>
            <a:endParaRPr lang="de-DE" altLang="de-DE" dirty="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en-GB" altLang="de-DE" dirty="0" smtClean="0">
              <a:latin typeface="Arial" charset="0"/>
            </a:endParaRPr>
          </a:p>
        </p:txBody>
      </p:sp>
    </p:spTree>
    <p:extLst>
      <p:ext uri="{BB962C8B-B14F-4D97-AF65-F5344CB8AC3E}">
        <p14:creationId xmlns:p14="http://schemas.microsoft.com/office/powerpoint/2010/main" val="341161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7D75DD1-AA02-454C-BC05-3EAB8BF4BCC8}" type="slidenum">
              <a:rPr lang="de-DE" altLang="de-DE"/>
              <a:pPr/>
              <a:t>20</a:t>
            </a:fld>
            <a:endParaRPr lang="de-DE" altLang="de-DE" dirty="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en-GB" altLang="de-DE" dirty="0" smtClean="0">
              <a:latin typeface="Arial" charset="0"/>
            </a:endParaRPr>
          </a:p>
        </p:txBody>
      </p:sp>
    </p:spTree>
    <p:extLst>
      <p:ext uri="{BB962C8B-B14F-4D97-AF65-F5344CB8AC3E}">
        <p14:creationId xmlns:p14="http://schemas.microsoft.com/office/powerpoint/2010/main" val="1501067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EEC2530-F82D-4966-BF55-3A71B2DD5A8D}" type="slidenum">
              <a:rPr lang="de-DE" altLang="de-DE"/>
              <a:pPr/>
              <a:t>23</a:t>
            </a:fld>
            <a:endParaRPr lang="de-DE" altLang="de-DE" dirty="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endParaRPr lang="en-GB" altLang="de-DE" dirty="0" smtClean="0">
              <a:latin typeface="Arial" charset="0"/>
            </a:endParaRPr>
          </a:p>
        </p:txBody>
      </p:sp>
    </p:spTree>
    <p:extLst>
      <p:ext uri="{BB962C8B-B14F-4D97-AF65-F5344CB8AC3E}">
        <p14:creationId xmlns:p14="http://schemas.microsoft.com/office/powerpoint/2010/main" val="36783675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EEC2530-F82D-4966-BF55-3A71B2DD5A8D}" type="slidenum">
              <a:rPr lang="de-DE" altLang="de-DE"/>
              <a:pPr/>
              <a:t>25</a:t>
            </a:fld>
            <a:endParaRPr lang="de-DE" altLang="de-DE" dirty="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endParaRPr lang="en-GB" altLang="de-DE" dirty="0" smtClean="0">
              <a:latin typeface="Arial" charset="0"/>
            </a:endParaRPr>
          </a:p>
        </p:txBody>
      </p:sp>
    </p:spTree>
    <p:extLst>
      <p:ext uri="{BB962C8B-B14F-4D97-AF65-F5344CB8AC3E}">
        <p14:creationId xmlns:p14="http://schemas.microsoft.com/office/powerpoint/2010/main" val="37838270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5B3B7BC-3607-47C2-A26C-C9D8FED8EE3B}" type="slidenum">
              <a:rPr lang="de-DE" smtClean="0"/>
              <a:pPr/>
              <a:t>55</a:t>
            </a:fld>
            <a:endParaRPr lang="de-DE" dirty="0" smtClean="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p:spPr>
        <p:txBody>
          <a:bodyPr/>
          <a:lstStyle/>
          <a:p>
            <a:pPr eaLnBrk="1" hangingPunct="1"/>
            <a:r>
              <a:rPr lang="de-DE" dirty="0" smtClean="0"/>
              <a:t>Facts from ECJ Case C-269/95, [1997] ECR 3767. </a:t>
            </a:r>
          </a:p>
        </p:txBody>
      </p:sp>
    </p:spTree>
    <p:extLst>
      <p:ext uri="{BB962C8B-B14F-4D97-AF65-F5344CB8AC3E}">
        <p14:creationId xmlns:p14="http://schemas.microsoft.com/office/powerpoint/2010/main" val="77918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BAB0A8C-0A27-45E0-8E4A-DA3A4ADF8DEB}" type="slidenum">
              <a:rPr lang="de-DE" altLang="de-DE"/>
              <a:pPr/>
              <a:t>8</a:t>
            </a:fld>
            <a:endParaRPr lang="de-DE" altLang="de-DE" dirty="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de-DE" dirty="0" smtClean="0">
              <a:latin typeface="Arial" charset="0"/>
            </a:endParaRPr>
          </a:p>
        </p:txBody>
      </p:sp>
    </p:spTree>
    <p:extLst>
      <p:ext uri="{BB962C8B-B14F-4D97-AF65-F5344CB8AC3E}">
        <p14:creationId xmlns:p14="http://schemas.microsoft.com/office/powerpoint/2010/main" val="13871316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C897CB6-5563-4C00-B586-596FC02507BC}" type="slidenum">
              <a:rPr lang="de-DE" altLang="de-DE"/>
              <a:pPr/>
              <a:t>9</a:t>
            </a:fld>
            <a:endParaRPr lang="de-DE" altLang="de-DE"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de-DE" dirty="0" smtClean="0">
              <a:latin typeface="Arial" charset="0"/>
            </a:endParaRPr>
          </a:p>
        </p:txBody>
      </p:sp>
    </p:spTree>
    <p:extLst>
      <p:ext uri="{BB962C8B-B14F-4D97-AF65-F5344CB8AC3E}">
        <p14:creationId xmlns:p14="http://schemas.microsoft.com/office/powerpoint/2010/main" val="35072422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6352721-5975-4841-9AC8-B20C41114F88}" type="slidenum">
              <a:rPr lang="de-DE" altLang="de-DE"/>
              <a:pPr/>
              <a:t>10</a:t>
            </a:fld>
            <a:endParaRPr lang="de-DE" altLang="de-DE" dirty="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GB" altLang="de-DE" dirty="0" smtClean="0">
              <a:latin typeface="Arial" charset="0"/>
            </a:endParaRPr>
          </a:p>
        </p:txBody>
      </p:sp>
    </p:spTree>
    <p:extLst>
      <p:ext uri="{BB962C8B-B14F-4D97-AF65-F5344CB8AC3E}">
        <p14:creationId xmlns:p14="http://schemas.microsoft.com/office/powerpoint/2010/main" val="1409226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02CABEC-5C98-46C4-8D55-DBA9FF0C0217}" type="slidenum">
              <a:rPr lang="de-DE" altLang="de-DE"/>
              <a:pPr/>
              <a:t>11</a:t>
            </a:fld>
            <a:endParaRPr lang="de-DE" altLang="de-DE" dirty="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GB" altLang="de-DE" dirty="0" smtClean="0">
              <a:latin typeface="Arial" charset="0"/>
            </a:endParaRPr>
          </a:p>
        </p:txBody>
      </p:sp>
    </p:spTree>
    <p:extLst>
      <p:ext uri="{BB962C8B-B14F-4D97-AF65-F5344CB8AC3E}">
        <p14:creationId xmlns:p14="http://schemas.microsoft.com/office/powerpoint/2010/main" val="17000064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F63A0DF-E00B-4EAE-9015-65504201877C}" type="slidenum">
              <a:rPr lang="de-DE" altLang="de-DE"/>
              <a:pPr/>
              <a:t>12</a:t>
            </a:fld>
            <a:endParaRPr lang="de-DE" altLang="de-DE" dirty="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en-GB" altLang="de-DE" dirty="0" smtClean="0">
              <a:latin typeface="Arial" charset="0"/>
            </a:endParaRPr>
          </a:p>
        </p:txBody>
      </p:sp>
    </p:spTree>
    <p:extLst>
      <p:ext uri="{BB962C8B-B14F-4D97-AF65-F5344CB8AC3E}">
        <p14:creationId xmlns:p14="http://schemas.microsoft.com/office/powerpoint/2010/main" val="2846411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368483A-7740-4DF1-935C-9B179307AE3E}" type="slidenum">
              <a:rPr lang="de-DE" altLang="de-DE"/>
              <a:pPr/>
              <a:t>13</a:t>
            </a:fld>
            <a:endParaRPr lang="de-DE" altLang="de-DE" dirty="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r>
              <a:rPr lang="de-DE" altLang="de-DE" dirty="0" smtClean="0">
                <a:latin typeface="Arial" charset="0"/>
              </a:rPr>
              <a:t>Nota bene: Special rules apply for labour (Art. 20</a:t>
            </a:r>
            <a:r>
              <a:rPr lang="de-DE" altLang="de-DE" baseline="0" dirty="0" smtClean="0">
                <a:latin typeface="Arial" charset="0"/>
              </a:rPr>
              <a:t> </a:t>
            </a:r>
            <a:r>
              <a:rPr lang="de-DE" altLang="de-DE" dirty="0" smtClean="0">
                <a:latin typeface="Arial" charset="0"/>
              </a:rPr>
              <a:t>seq.), insurance (Art. 10 seq.) and consumer contracts (Art. 17 seq.).</a:t>
            </a:r>
          </a:p>
        </p:txBody>
      </p:sp>
    </p:spTree>
    <p:extLst>
      <p:ext uri="{BB962C8B-B14F-4D97-AF65-F5344CB8AC3E}">
        <p14:creationId xmlns:p14="http://schemas.microsoft.com/office/powerpoint/2010/main" val="38193449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6BC7A99-D1D6-450B-91B5-7E96D3A4181F}" type="slidenum">
              <a:rPr lang="de-DE" altLang="de-DE"/>
              <a:pPr/>
              <a:t>15</a:t>
            </a:fld>
            <a:endParaRPr lang="de-DE" altLang="de-DE" dirty="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n-GB" altLang="de-DE" dirty="0" smtClean="0">
              <a:latin typeface="Arial" charset="0"/>
            </a:endParaRPr>
          </a:p>
        </p:txBody>
      </p:sp>
    </p:spTree>
    <p:extLst>
      <p:ext uri="{BB962C8B-B14F-4D97-AF65-F5344CB8AC3E}">
        <p14:creationId xmlns:p14="http://schemas.microsoft.com/office/powerpoint/2010/main" val="40923258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95F87BC-7A09-48DD-9ABA-CC0F96828A4A}" type="slidenum">
              <a:rPr lang="de-DE" altLang="de-DE"/>
              <a:pPr/>
              <a:t>17</a:t>
            </a:fld>
            <a:endParaRPr lang="de-DE" altLang="de-DE"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en-GB" altLang="de-DE" dirty="0" smtClean="0">
              <a:latin typeface="Arial" charset="0"/>
            </a:endParaRPr>
          </a:p>
        </p:txBody>
      </p:sp>
    </p:spTree>
    <p:extLst>
      <p:ext uri="{BB962C8B-B14F-4D97-AF65-F5344CB8AC3E}">
        <p14:creationId xmlns:p14="http://schemas.microsoft.com/office/powerpoint/2010/main" val="147188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685800" y="1340769"/>
            <a:ext cx="7772400" cy="1728191"/>
          </a:xfrm>
        </p:spPr>
        <p:txBody>
          <a:bodyPr>
            <a:normAutofit/>
          </a:bodyPr>
          <a:lstStyle>
            <a:lvl1pPr algn="ctr">
              <a:defRPr sz="4000"/>
            </a:lvl1pPr>
          </a:lstStyle>
          <a:p>
            <a:r>
              <a:rPr lang="de-DE" dirty="0" smtClean="0"/>
              <a:t>Vorlesungstitel</a:t>
            </a:r>
            <a:endParaRPr lang="de-DE" dirty="0"/>
          </a:p>
        </p:txBody>
      </p:sp>
      <p:sp>
        <p:nvSpPr>
          <p:cNvPr id="3" name="Untertitel 2"/>
          <p:cNvSpPr>
            <a:spLocks noGrp="1"/>
          </p:cNvSpPr>
          <p:nvPr>
            <p:ph type="subTitle" idx="1" hasCustomPrompt="1"/>
          </p:nvPr>
        </p:nvSpPr>
        <p:spPr>
          <a:xfrm>
            <a:off x="1403648" y="3212976"/>
            <a:ext cx="6400800" cy="576064"/>
          </a:xfrm>
        </p:spPr>
        <p:txBody>
          <a:bodyPr/>
          <a:lstStyle>
            <a:lvl1pPr marL="0" indent="0" algn="ctr">
              <a:buNone/>
              <a:defRPr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Kapitel</a:t>
            </a:r>
          </a:p>
          <a:p>
            <a:endParaRPr lang="de-DE" dirty="0" smtClean="0"/>
          </a:p>
        </p:txBody>
      </p:sp>
      <p:sp>
        <p:nvSpPr>
          <p:cNvPr id="10" name="Textplatzhalter 9"/>
          <p:cNvSpPr>
            <a:spLocks noGrp="1"/>
          </p:cNvSpPr>
          <p:nvPr>
            <p:ph type="body" sz="quarter" idx="13" hasCustomPrompt="1"/>
          </p:nvPr>
        </p:nvSpPr>
        <p:spPr>
          <a:xfrm>
            <a:off x="1403648" y="4653136"/>
            <a:ext cx="6400800" cy="432048"/>
          </a:xfrm>
        </p:spPr>
        <p:txBody>
          <a:bodyPr/>
          <a:lstStyle>
            <a:lvl1pPr marL="0" indent="0" algn="ctr">
              <a:buNone/>
              <a:defRPr baseline="0"/>
            </a:lvl1pPr>
          </a:lstStyle>
          <a:p>
            <a:pPr lvl="0"/>
            <a:r>
              <a:rPr lang="de-DE" smtClean="0"/>
              <a:t>Semester</a:t>
            </a:r>
            <a:endParaRPr lang="de-DE" dirty="0" smtClean="0"/>
          </a:p>
        </p:txBody>
      </p:sp>
      <p:sp>
        <p:nvSpPr>
          <p:cNvPr id="7" name="Rechteck 6"/>
          <p:cNvSpPr/>
          <p:nvPr userDrawn="1"/>
        </p:nvSpPr>
        <p:spPr>
          <a:xfrm>
            <a:off x="2315325" y="5085184"/>
            <a:ext cx="4998228" cy="369332"/>
          </a:xfrm>
          <a:prstGeom prst="rect">
            <a:avLst/>
          </a:prstGeom>
        </p:spPr>
        <p:txBody>
          <a:bodyPr wrap="none">
            <a:spAutoFit/>
          </a:bodyPr>
          <a:lstStyle/>
          <a:p>
            <a:pPr lvl="0"/>
            <a:r>
              <a:rPr lang="de-DE" dirty="0" smtClean="0">
                <a:latin typeface="Arial" panose="020B0604020202020204" pitchFamily="34" charset="0"/>
                <a:cs typeface="Arial" panose="020B0604020202020204" pitchFamily="34" charset="0"/>
              </a:rPr>
              <a:t>Prof. Dr. Wolfgang Wurmnest, LL.M. (Berkeley)</a:t>
            </a:r>
          </a:p>
        </p:txBody>
      </p:sp>
    </p:spTree>
    <p:extLst>
      <p:ext uri="{BB962C8B-B14F-4D97-AF65-F5344CB8AC3E}">
        <p14:creationId xmlns:p14="http://schemas.microsoft.com/office/powerpoint/2010/main" val="95460362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Datumsplatzhalter 3"/>
          <p:cNvSpPr>
            <a:spLocks noGrp="1"/>
          </p:cNvSpPr>
          <p:nvPr>
            <p:ph type="dt" sz="half" idx="10"/>
          </p:nvPr>
        </p:nvSpPr>
        <p:spPr/>
        <p:txBody>
          <a:bodyPr/>
          <a:lstStyle/>
          <a:p>
            <a:fld id="{B726C8C7-2C3A-490A-9D2E-AACD9036CCEF}" type="datetime1">
              <a:rPr lang="de-DE" smtClean="0"/>
              <a:t>28.02.2017</a:t>
            </a:fld>
            <a:endParaRPr lang="de-DE" dirty="0"/>
          </a:p>
        </p:txBody>
      </p:sp>
      <p:sp>
        <p:nvSpPr>
          <p:cNvPr id="5" name="Fußzeilenplatzhalter 4"/>
          <p:cNvSpPr>
            <a:spLocks noGrp="1"/>
          </p:cNvSpPr>
          <p:nvPr>
            <p:ph type="ftr" sz="quarter" idx="11"/>
          </p:nvPr>
        </p:nvSpPr>
        <p:spPr/>
        <p:txBody>
          <a:bodyPr/>
          <a:lstStyle/>
          <a:p>
            <a:r>
              <a:rPr lang="de-DE" smtClean="0"/>
              <a:t>Dispute Resolution</a:t>
            </a:r>
            <a:endParaRPr lang="de-DE" dirty="0" smtClean="0"/>
          </a:p>
        </p:txBody>
      </p:sp>
      <p:sp>
        <p:nvSpPr>
          <p:cNvPr id="6" name="Foliennummernplatzhalter 5"/>
          <p:cNvSpPr>
            <a:spLocks noGrp="1"/>
          </p:cNvSpPr>
          <p:nvPr>
            <p:ph type="sldNum" sz="quarter" idx="12"/>
          </p:nvPr>
        </p:nvSpPr>
        <p:spPr/>
        <p:txBody>
          <a:bodyPr/>
          <a:lstStyle/>
          <a:p>
            <a:fld id="{E5B53BF6-DEA2-458C-903B-B577D20D4B06}" type="slidenum">
              <a:rPr lang="de-DE" smtClean="0"/>
              <a:pPr/>
              <a:t>‹Nr.›</a:t>
            </a:fld>
            <a:endParaRPr lang="de-DE" dirty="0"/>
          </a:p>
        </p:txBody>
      </p:sp>
    </p:spTree>
    <p:extLst>
      <p:ext uri="{BB962C8B-B14F-4D97-AF65-F5344CB8AC3E}">
        <p14:creationId xmlns:p14="http://schemas.microsoft.com/office/powerpoint/2010/main" val="1990916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268760"/>
            <a:ext cx="4038600" cy="485740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Inhaltsplatzhalter 3"/>
          <p:cNvSpPr>
            <a:spLocks noGrp="1"/>
          </p:cNvSpPr>
          <p:nvPr>
            <p:ph sz="half" idx="2"/>
          </p:nvPr>
        </p:nvSpPr>
        <p:spPr>
          <a:xfrm>
            <a:off x="4648200" y="1268760"/>
            <a:ext cx="4038600" cy="485740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5" name="Datumsplatzhalter 4"/>
          <p:cNvSpPr>
            <a:spLocks noGrp="1"/>
          </p:cNvSpPr>
          <p:nvPr>
            <p:ph type="dt" sz="half" idx="10"/>
          </p:nvPr>
        </p:nvSpPr>
        <p:spPr/>
        <p:txBody>
          <a:bodyPr/>
          <a:lstStyle/>
          <a:p>
            <a:fld id="{D590CFFA-A483-4F1E-88D8-2FC07FF12117}" type="datetime1">
              <a:rPr lang="de-DE" smtClean="0"/>
              <a:t>28.02.2017</a:t>
            </a:fld>
            <a:endParaRPr lang="de-DE" dirty="0"/>
          </a:p>
        </p:txBody>
      </p:sp>
      <p:sp>
        <p:nvSpPr>
          <p:cNvPr id="6" name="Fußzeilenplatzhalter 5"/>
          <p:cNvSpPr>
            <a:spLocks noGrp="1"/>
          </p:cNvSpPr>
          <p:nvPr>
            <p:ph type="ftr" sz="quarter" idx="11"/>
          </p:nvPr>
        </p:nvSpPr>
        <p:spPr/>
        <p:txBody>
          <a:bodyPr/>
          <a:lstStyle/>
          <a:p>
            <a:r>
              <a:rPr lang="de-DE" smtClean="0"/>
              <a:t>Dispute Resolution</a:t>
            </a:r>
            <a:endParaRPr lang="de-DE" dirty="0" smtClean="0"/>
          </a:p>
        </p:txBody>
      </p:sp>
      <p:sp>
        <p:nvSpPr>
          <p:cNvPr id="7" name="Foliennummernplatzhalter 6"/>
          <p:cNvSpPr>
            <a:spLocks noGrp="1"/>
          </p:cNvSpPr>
          <p:nvPr>
            <p:ph type="sldNum" sz="quarter" idx="12"/>
          </p:nvPr>
        </p:nvSpPr>
        <p:spPr/>
        <p:txBody>
          <a:bodyPr/>
          <a:lstStyle/>
          <a:p>
            <a:fld id="{E5B53BF6-DEA2-458C-903B-B577D20D4B06}" type="slidenum">
              <a:rPr lang="de-DE" smtClean="0"/>
              <a:pPr/>
              <a:t>‹Nr.›</a:t>
            </a:fld>
            <a:endParaRPr lang="de-DE" dirty="0"/>
          </a:p>
        </p:txBody>
      </p:sp>
    </p:spTree>
    <p:extLst>
      <p:ext uri="{BB962C8B-B14F-4D97-AF65-F5344CB8AC3E}">
        <p14:creationId xmlns:p14="http://schemas.microsoft.com/office/powerpoint/2010/main" val="2366787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P spid="4" grpId="0" build="p">
        <p:tmplLst>
          <p:tmpl lvl="1">
            <p:tnLst>
              <p:par>
                <p:cTn presetID="1" presetClass="entr" presetSubtype="0" fill="hold" nodeType="click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Lst>
      </p:bldP>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685800" y="1340769"/>
            <a:ext cx="7772400" cy="1728191"/>
          </a:xfrm>
        </p:spPr>
        <p:txBody>
          <a:bodyPr>
            <a:normAutofit/>
          </a:bodyPr>
          <a:lstStyle>
            <a:lvl1pPr algn="ctr">
              <a:defRPr sz="4000"/>
            </a:lvl1pPr>
          </a:lstStyle>
          <a:p>
            <a:r>
              <a:rPr lang="de-DE" dirty="0" smtClean="0"/>
              <a:t>Vorlesungstitel</a:t>
            </a:r>
            <a:endParaRPr lang="de-DE" dirty="0"/>
          </a:p>
        </p:txBody>
      </p:sp>
      <p:sp>
        <p:nvSpPr>
          <p:cNvPr id="3" name="Untertitel 2"/>
          <p:cNvSpPr>
            <a:spLocks noGrp="1"/>
          </p:cNvSpPr>
          <p:nvPr>
            <p:ph type="subTitle" idx="1" hasCustomPrompt="1"/>
          </p:nvPr>
        </p:nvSpPr>
        <p:spPr>
          <a:xfrm>
            <a:off x="1403648" y="3212976"/>
            <a:ext cx="6400800" cy="576064"/>
          </a:xfrm>
        </p:spPr>
        <p:txBody>
          <a:bodyPr/>
          <a:lstStyle>
            <a:lvl1pPr marL="0" indent="0" algn="ctr">
              <a:buNone/>
              <a:defRPr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Kapitel</a:t>
            </a:r>
          </a:p>
          <a:p>
            <a:endParaRPr lang="de-DE" dirty="0" smtClean="0"/>
          </a:p>
        </p:txBody>
      </p:sp>
      <p:sp>
        <p:nvSpPr>
          <p:cNvPr id="4" name="Datumsplatzhalter 3"/>
          <p:cNvSpPr>
            <a:spLocks noGrp="1"/>
          </p:cNvSpPr>
          <p:nvPr>
            <p:ph type="dt" sz="half" idx="10"/>
          </p:nvPr>
        </p:nvSpPr>
        <p:spPr/>
        <p:txBody>
          <a:bodyPr/>
          <a:lstStyle/>
          <a:p>
            <a:fld id="{8C9E331E-3416-4DE6-9A17-ED7B7AC191B3}" type="datetime1">
              <a:rPr lang="de-DE" smtClean="0">
                <a:solidFill>
                  <a:prstClr val="black">
                    <a:tint val="75000"/>
                  </a:prstClr>
                </a:solidFill>
              </a:rPr>
              <a:t>28.02.2017</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r>
              <a:rPr lang="de-DE" smtClean="0">
                <a:solidFill>
                  <a:prstClr val="black">
                    <a:tint val="75000"/>
                  </a:prstClr>
                </a:solidFill>
              </a:rPr>
              <a:t>Dispute Resolution</a:t>
            </a:r>
            <a:endParaRPr lang="de-DE" dirty="0">
              <a:solidFill>
                <a:prstClr val="black">
                  <a:tint val="75000"/>
                </a:prstClr>
              </a:solidFill>
            </a:endParaRPr>
          </a:p>
        </p:txBody>
      </p:sp>
      <p:sp>
        <p:nvSpPr>
          <p:cNvPr id="6" name="Foliennummernplatzhalter 5"/>
          <p:cNvSpPr>
            <a:spLocks noGrp="1"/>
          </p:cNvSpPr>
          <p:nvPr>
            <p:ph type="sldNum" sz="quarter" idx="12"/>
          </p:nvPr>
        </p:nvSpPr>
        <p:spPr/>
        <p:txBody>
          <a:bodyPr/>
          <a:lstStyle/>
          <a:p>
            <a:fld id="{E5B53BF6-DEA2-458C-903B-B577D20D4B06}" type="slidenum">
              <a:rPr lang="de-DE" smtClean="0">
                <a:solidFill>
                  <a:prstClr val="black">
                    <a:tint val="75000"/>
                  </a:prstClr>
                </a:solidFill>
              </a:rPr>
              <a:pPr/>
              <a:t>‹Nr.›</a:t>
            </a:fld>
            <a:endParaRPr lang="de-DE">
              <a:solidFill>
                <a:prstClr val="black">
                  <a:tint val="75000"/>
                </a:prstClr>
              </a:solidFill>
            </a:endParaRPr>
          </a:p>
        </p:txBody>
      </p:sp>
      <p:sp>
        <p:nvSpPr>
          <p:cNvPr id="10" name="Textplatzhalter 9"/>
          <p:cNvSpPr>
            <a:spLocks noGrp="1"/>
          </p:cNvSpPr>
          <p:nvPr>
            <p:ph type="body" sz="quarter" idx="13" hasCustomPrompt="1"/>
          </p:nvPr>
        </p:nvSpPr>
        <p:spPr>
          <a:xfrm>
            <a:off x="1403648" y="4653136"/>
            <a:ext cx="6400800" cy="864096"/>
          </a:xfrm>
        </p:spPr>
        <p:txBody>
          <a:bodyPr/>
          <a:lstStyle>
            <a:lvl1pPr marL="0" indent="0" algn="ctr">
              <a:buNone/>
              <a:defRPr baseline="0"/>
            </a:lvl1pPr>
          </a:lstStyle>
          <a:p>
            <a:pPr lvl="0"/>
            <a:r>
              <a:rPr lang="de-DE" dirty="0" smtClean="0"/>
              <a:t>Semester</a:t>
            </a:r>
          </a:p>
          <a:p>
            <a:pPr lvl="0"/>
            <a:r>
              <a:rPr lang="de-DE" dirty="0" smtClean="0"/>
              <a:t>Wolfgang Wurmnest</a:t>
            </a:r>
          </a:p>
        </p:txBody>
      </p:sp>
    </p:spTree>
    <p:extLst>
      <p:ext uri="{BB962C8B-B14F-4D97-AF65-F5344CB8AC3E}">
        <p14:creationId xmlns:p14="http://schemas.microsoft.com/office/powerpoint/2010/main" val="558707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39D1E94-F064-48BE-890D-1D80BE3A9252}" type="datetime1">
              <a:rPr lang="de-DE" smtClean="0">
                <a:solidFill>
                  <a:prstClr val="black">
                    <a:tint val="75000"/>
                  </a:prstClr>
                </a:solidFill>
              </a:rPr>
              <a:t>28.02.2017</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r>
              <a:rPr lang="de-DE" smtClean="0">
                <a:solidFill>
                  <a:prstClr val="black">
                    <a:tint val="75000"/>
                  </a:prstClr>
                </a:solidFill>
              </a:rPr>
              <a:t>Dispute Resolution</a:t>
            </a:r>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E5B53BF6-DEA2-458C-903B-B577D20D4B06}"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3288728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268760"/>
            <a:ext cx="4038600" cy="485740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Inhaltsplatzhalter 3"/>
          <p:cNvSpPr>
            <a:spLocks noGrp="1"/>
          </p:cNvSpPr>
          <p:nvPr>
            <p:ph sz="half" idx="2"/>
          </p:nvPr>
        </p:nvSpPr>
        <p:spPr>
          <a:xfrm>
            <a:off x="4648200" y="1268760"/>
            <a:ext cx="4038600" cy="485740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5" name="Datumsplatzhalter 4"/>
          <p:cNvSpPr>
            <a:spLocks noGrp="1"/>
          </p:cNvSpPr>
          <p:nvPr>
            <p:ph type="dt" sz="half" idx="10"/>
          </p:nvPr>
        </p:nvSpPr>
        <p:spPr/>
        <p:txBody>
          <a:bodyPr/>
          <a:lstStyle/>
          <a:p>
            <a:fld id="{3887B872-5B1A-40B3-9983-A1A86017007D}" type="datetime1">
              <a:rPr lang="de-DE" smtClean="0">
                <a:solidFill>
                  <a:prstClr val="black">
                    <a:tint val="75000"/>
                  </a:prstClr>
                </a:solidFill>
              </a:rPr>
              <a:t>28.02.2017</a:t>
            </a:fld>
            <a:endParaRPr lang="de-DE">
              <a:solidFill>
                <a:prstClr val="black">
                  <a:tint val="75000"/>
                </a:prstClr>
              </a:solidFill>
            </a:endParaRPr>
          </a:p>
        </p:txBody>
      </p:sp>
      <p:sp>
        <p:nvSpPr>
          <p:cNvPr id="6" name="Fußzeilenplatzhalter 5"/>
          <p:cNvSpPr>
            <a:spLocks noGrp="1"/>
          </p:cNvSpPr>
          <p:nvPr>
            <p:ph type="ftr" sz="quarter" idx="11"/>
          </p:nvPr>
        </p:nvSpPr>
        <p:spPr/>
        <p:txBody>
          <a:bodyPr/>
          <a:lstStyle/>
          <a:p>
            <a:r>
              <a:rPr lang="de-DE" smtClean="0">
                <a:solidFill>
                  <a:prstClr val="black">
                    <a:tint val="75000"/>
                  </a:prstClr>
                </a:solidFill>
              </a:rPr>
              <a:t>Dispute Resolution</a:t>
            </a:r>
            <a:endParaRPr lang="de-DE">
              <a:solidFill>
                <a:prstClr val="black">
                  <a:tint val="75000"/>
                </a:prstClr>
              </a:solidFill>
            </a:endParaRPr>
          </a:p>
        </p:txBody>
      </p:sp>
      <p:sp>
        <p:nvSpPr>
          <p:cNvPr id="7" name="Foliennummernplatzhalter 6"/>
          <p:cNvSpPr>
            <a:spLocks noGrp="1"/>
          </p:cNvSpPr>
          <p:nvPr>
            <p:ph type="sldNum" sz="quarter" idx="12"/>
          </p:nvPr>
        </p:nvSpPr>
        <p:spPr/>
        <p:txBody>
          <a:bodyPr/>
          <a:lstStyle/>
          <a:p>
            <a:fld id="{E5B53BF6-DEA2-458C-903B-B577D20D4B06}"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30605119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9"/>
            <a:ext cx="6707088" cy="850106"/>
          </a:xfrm>
          <a:prstGeom prst="rect">
            <a:avLst/>
          </a:prstGeom>
        </p:spPr>
        <p:txBody>
          <a:bodyPr vert="horz" lIns="91440" tIns="45720" rIns="91440" bIns="45720" rtlCol="0" anchor="ctr">
            <a:norm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1340768"/>
            <a:ext cx="8229600" cy="4785395"/>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2"/>
          </p:nvPr>
        </p:nvSpPr>
        <p:spPr>
          <a:xfrm>
            <a:off x="457200" y="6356350"/>
            <a:ext cx="946448"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2049AD8F-6F45-4EA5-B526-D4F95D2B5FCF}" type="datetime1">
              <a:rPr lang="de-DE" smtClean="0"/>
              <a:t>28.02.2017</a:t>
            </a:fld>
            <a:endParaRPr lang="de-DE" dirty="0"/>
          </a:p>
        </p:txBody>
      </p:sp>
      <p:sp>
        <p:nvSpPr>
          <p:cNvPr id="5" name="Fußzeilenplatzhalter 4"/>
          <p:cNvSpPr>
            <a:spLocks noGrp="1"/>
          </p:cNvSpPr>
          <p:nvPr>
            <p:ph type="ftr" sz="quarter" idx="3"/>
          </p:nvPr>
        </p:nvSpPr>
        <p:spPr>
          <a:xfrm>
            <a:off x="1550503" y="6356350"/>
            <a:ext cx="6504167"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r>
              <a:rPr lang="de-DE" smtClean="0"/>
              <a:t>Dispute Resolution</a:t>
            </a:r>
            <a:endParaRPr lang="de-DE" dirty="0" smtClean="0"/>
          </a:p>
        </p:txBody>
      </p:sp>
      <p:sp>
        <p:nvSpPr>
          <p:cNvPr id="6" name="Foliennummernplatzhalter 5"/>
          <p:cNvSpPr>
            <a:spLocks noGrp="1"/>
          </p:cNvSpPr>
          <p:nvPr>
            <p:ph type="sldNum" sz="quarter" idx="4"/>
          </p:nvPr>
        </p:nvSpPr>
        <p:spPr>
          <a:xfrm>
            <a:off x="8158038" y="6356350"/>
            <a:ext cx="528762"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E5B53BF6-DEA2-458C-903B-B577D20D4B06}" type="slidenum">
              <a:rPr lang="de-DE" smtClean="0"/>
              <a:pPr/>
              <a:t>‹Nr.›</a:t>
            </a:fld>
            <a:endParaRPr lang="de-DE" dirty="0"/>
          </a:p>
        </p:txBody>
      </p:sp>
      <p:pic>
        <p:nvPicPr>
          <p:cNvPr id="7" name="Picture 2" descr="C:\Users\Michael\Desktop\unilogo.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96186" y="260648"/>
            <a:ext cx="13684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37915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hf hdr="0" dt="0"/>
  <p:txStyles>
    <p:titleStyle>
      <a:lvl1pPr algn="l" defTabSz="914400" rtl="0" eaLnBrk="1" latinLnBrk="0" hangingPunct="1">
        <a:spcBef>
          <a:spcPct val="0"/>
        </a:spcBef>
        <a:buNone/>
        <a:defRPr sz="2000" b="1"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Symbol" panose="05050102010706020507" pitchFamily="18" charset="2"/>
        <a:buChar char="-"/>
        <a:defRPr sz="1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Symbol" panose="05050102010706020507" pitchFamily="18" charset="2"/>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Symbol" panose="05050102010706020507" pitchFamily="18" charset="2"/>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Symbol" panose="05050102010706020507" pitchFamily="18" charset="2"/>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Symbol" panose="05050102010706020507" pitchFamily="18" charset="2"/>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9"/>
            <a:ext cx="6707088" cy="850106"/>
          </a:xfrm>
          <a:prstGeom prst="rect">
            <a:avLst/>
          </a:prstGeom>
        </p:spPr>
        <p:txBody>
          <a:bodyPr vert="horz" lIns="91440" tIns="45720" rIns="91440" bIns="45720" rtlCol="0" anchor="ctr">
            <a:norm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1340768"/>
            <a:ext cx="8229600" cy="4785395"/>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2"/>
          </p:nvPr>
        </p:nvSpPr>
        <p:spPr>
          <a:xfrm>
            <a:off x="457200" y="6356350"/>
            <a:ext cx="946448"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4F2ACBE3-507C-4F70-AF5F-EFD122321C35}" type="datetime1">
              <a:rPr lang="de-DE" smtClean="0">
                <a:solidFill>
                  <a:prstClr val="black">
                    <a:tint val="75000"/>
                  </a:prstClr>
                </a:solidFill>
              </a:rPr>
              <a:t>28.02.2017</a:t>
            </a:fld>
            <a:endParaRPr lang="de-DE">
              <a:solidFill>
                <a:prstClr val="black">
                  <a:tint val="75000"/>
                </a:prstClr>
              </a:solidFill>
            </a:endParaRPr>
          </a:p>
        </p:txBody>
      </p:sp>
      <p:sp>
        <p:nvSpPr>
          <p:cNvPr id="5" name="Fußzeilenplatzhalter 4"/>
          <p:cNvSpPr>
            <a:spLocks noGrp="1"/>
          </p:cNvSpPr>
          <p:nvPr>
            <p:ph type="ftr" sz="quarter" idx="3"/>
          </p:nvPr>
        </p:nvSpPr>
        <p:spPr>
          <a:xfrm>
            <a:off x="1550503" y="6356350"/>
            <a:ext cx="6504167"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r>
              <a:rPr lang="de-DE" smtClean="0">
                <a:solidFill>
                  <a:prstClr val="black">
                    <a:tint val="75000"/>
                  </a:prstClr>
                </a:solidFill>
              </a:rPr>
              <a:t>Dispute Resolution</a:t>
            </a:r>
            <a:endParaRPr lang="de-DE">
              <a:solidFill>
                <a:prstClr val="black">
                  <a:tint val="75000"/>
                </a:prstClr>
              </a:solidFill>
            </a:endParaRPr>
          </a:p>
        </p:txBody>
      </p:sp>
      <p:sp>
        <p:nvSpPr>
          <p:cNvPr id="6" name="Foliennummernplatzhalter 5"/>
          <p:cNvSpPr>
            <a:spLocks noGrp="1"/>
          </p:cNvSpPr>
          <p:nvPr>
            <p:ph type="sldNum" sz="quarter" idx="4"/>
          </p:nvPr>
        </p:nvSpPr>
        <p:spPr>
          <a:xfrm>
            <a:off x="8158038" y="6356350"/>
            <a:ext cx="528762"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E5B53BF6-DEA2-458C-903B-B577D20D4B06}" type="slidenum">
              <a:rPr lang="de-DE" smtClean="0">
                <a:solidFill>
                  <a:prstClr val="black">
                    <a:tint val="75000"/>
                  </a:prstClr>
                </a:solidFill>
              </a:rPr>
              <a:pPr/>
              <a:t>‹Nr.›</a:t>
            </a:fld>
            <a:endParaRPr lang="de-DE">
              <a:solidFill>
                <a:prstClr val="black">
                  <a:tint val="75000"/>
                </a:prstClr>
              </a:solidFill>
            </a:endParaRPr>
          </a:p>
        </p:txBody>
      </p:sp>
      <p:pic>
        <p:nvPicPr>
          <p:cNvPr id="7" name="Picture 2" descr="C:\Users\Michael\Desktop\unilogo.png"/>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596186" y="260648"/>
            <a:ext cx="13684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02239843"/>
      </p:ext>
    </p:extLst>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Lst>
  <p:hf hdr="0" dt="0"/>
  <p:txStyles>
    <p:titleStyle>
      <a:lvl1pPr algn="l" defTabSz="914400" rtl="0" eaLnBrk="1" latinLnBrk="0" hangingPunct="1">
        <a:spcBef>
          <a:spcPct val="0"/>
        </a:spcBef>
        <a:buNone/>
        <a:defRPr sz="2000" b="1"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Symbol" panose="05050102010706020507" pitchFamily="18" charset="2"/>
        <a:buChar char="-"/>
        <a:defRPr sz="1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Symbol" panose="05050102010706020507" pitchFamily="18" charset="2"/>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Symbol" panose="05050102010706020507" pitchFamily="18" charset="2"/>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Symbol" panose="05050102010706020507" pitchFamily="18" charset="2"/>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Symbol" panose="05050102010706020507" pitchFamily="18" charset="2"/>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sundaymirror.co.uk/"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pPr algn="ctr">
              <a:lnSpc>
                <a:spcPct val="150000"/>
              </a:lnSpc>
              <a:spcAft>
                <a:spcPts val="1800"/>
              </a:spcAft>
            </a:pPr>
            <a:r>
              <a:rPr lang="de-DE" sz="3600" dirty="0" smtClean="0">
                <a:latin typeface="Arial" panose="020B0604020202020204" pitchFamily="34" charset="0"/>
                <a:cs typeface="Arial" panose="020B0604020202020204" pitchFamily="34" charset="0"/>
              </a:rPr>
              <a:t>Dispute Resolution</a:t>
            </a:r>
            <a:br>
              <a:rPr lang="de-DE" sz="3600" dirty="0" smtClean="0">
                <a:latin typeface="Arial" panose="020B0604020202020204" pitchFamily="34" charset="0"/>
                <a:cs typeface="Arial" panose="020B0604020202020204" pitchFamily="34" charset="0"/>
              </a:rPr>
            </a:br>
            <a:r>
              <a:rPr lang="de-DE" sz="2700" dirty="0" smtClean="0"/>
              <a:t>(Resolution of Private International Disputes)</a:t>
            </a:r>
            <a:endParaRPr lang="de-DE" sz="2700" dirty="0"/>
          </a:p>
        </p:txBody>
      </p:sp>
      <p:sp>
        <p:nvSpPr>
          <p:cNvPr id="3" name="Untertitel 2"/>
          <p:cNvSpPr>
            <a:spLocks noGrp="1"/>
          </p:cNvSpPr>
          <p:nvPr>
            <p:ph type="subTitle" idx="1"/>
          </p:nvPr>
        </p:nvSpPr>
        <p:spPr>
          <a:xfrm>
            <a:off x="971600" y="3212976"/>
            <a:ext cx="7128792" cy="1152128"/>
          </a:xfrm>
        </p:spPr>
        <p:txBody>
          <a:bodyPr>
            <a:normAutofit/>
          </a:bodyPr>
          <a:lstStyle/>
          <a:p>
            <a:endParaRPr lang="de-DE" dirty="0">
              <a:solidFill>
                <a:schemeClr val="tx1"/>
              </a:solidFill>
            </a:endParaRPr>
          </a:p>
          <a:p>
            <a:r>
              <a:rPr lang="de-DE" sz="2200" dirty="0" smtClean="0">
                <a:solidFill>
                  <a:schemeClr val="tx1"/>
                </a:solidFill>
                <a:latin typeface="Arial" panose="020B0604020202020204" pitchFamily="34" charset="0"/>
                <a:cs typeface="Arial" panose="020B0604020202020204" pitchFamily="34" charset="0"/>
              </a:rPr>
              <a:t>Session 3: </a:t>
            </a:r>
            <a:r>
              <a:rPr lang="en-US" sz="2200" dirty="0" smtClean="0">
                <a:solidFill>
                  <a:schemeClr val="tx1"/>
                </a:solidFill>
              </a:rPr>
              <a:t>The </a:t>
            </a:r>
            <a:r>
              <a:rPr lang="en-US" sz="2200" dirty="0">
                <a:solidFill>
                  <a:schemeClr val="tx1"/>
                </a:solidFill>
              </a:rPr>
              <a:t>European approach to jurisdiction under the Brussels Regulation (BR)</a:t>
            </a:r>
            <a:endParaRPr lang="de-DE" sz="2200" dirty="0" smtClean="0">
              <a:solidFill>
                <a:schemeClr val="tx1"/>
              </a:solidFill>
              <a:latin typeface="Arial" panose="020B0604020202020204" pitchFamily="34" charset="0"/>
              <a:cs typeface="Arial" panose="020B0604020202020204" pitchFamily="34" charset="0"/>
            </a:endParaRPr>
          </a:p>
          <a:p>
            <a:endParaRPr lang="de-DE" dirty="0">
              <a:latin typeface="Arial" panose="020B0604020202020204" pitchFamily="34" charset="0"/>
              <a:cs typeface="Arial" panose="020B0604020202020204" pitchFamily="34" charset="0"/>
            </a:endParaRPr>
          </a:p>
        </p:txBody>
      </p:sp>
      <p:sp>
        <p:nvSpPr>
          <p:cNvPr id="4" name="Textplatzhalter 3"/>
          <p:cNvSpPr>
            <a:spLocks noGrp="1"/>
          </p:cNvSpPr>
          <p:nvPr>
            <p:ph type="body" sz="quarter" idx="13"/>
          </p:nvPr>
        </p:nvSpPr>
        <p:spPr>
          <a:xfrm>
            <a:off x="1403648" y="4653136"/>
            <a:ext cx="6400800" cy="1224136"/>
          </a:xfrm>
        </p:spPr>
        <p:txBody>
          <a:bodyPr>
            <a:normAutofit/>
          </a:bodyPr>
          <a:lstStyle/>
          <a:p>
            <a:r>
              <a:rPr lang="en-US" dirty="0" smtClean="0">
                <a:latin typeface="Arial" panose="020B0604020202020204" pitchFamily="34" charset="0"/>
                <a:cs typeface="Arial" panose="020B0604020202020204" pitchFamily="34" charset="0"/>
              </a:rPr>
              <a:t>FTU Master Program</a:t>
            </a:r>
          </a:p>
          <a:p>
            <a:r>
              <a:rPr lang="en-US" dirty="0" smtClean="0">
                <a:latin typeface="Arial" panose="020B0604020202020204" pitchFamily="34" charset="0"/>
                <a:cs typeface="Arial" panose="020B0604020202020204" pitchFamily="34" charset="0"/>
              </a:rPr>
              <a:t>Wednesday, </a:t>
            </a:r>
            <a:r>
              <a:rPr lang="en-US" dirty="0" smtClean="0"/>
              <a:t>1</a:t>
            </a:r>
            <a:r>
              <a:rPr lang="en-US" baseline="30000" dirty="0" smtClean="0"/>
              <a:t>st</a:t>
            </a:r>
            <a:r>
              <a:rPr lang="en-US"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March 2017</a:t>
            </a:r>
          </a:p>
          <a:p>
            <a:r>
              <a:rPr lang="en-US" dirty="0" smtClean="0">
                <a:latin typeface="Arial" panose="020B0604020202020204" pitchFamily="34" charset="0"/>
                <a:cs typeface="Arial" panose="020B0604020202020204" pitchFamily="34" charset="0"/>
              </a:rPr>
              <a:t>Prof. Dr. Wolfgang Wurmnest, LL.M. (Berkeley)</a:t>
            </a:r>
          </a:p>
          <a:p>
            <a:endParaRPr lang="en-US" dirty="0">
              <a:latin typeface="Arial" panose="020B0604020202020204" pitchFamily="34" charset="0"/>
              <a:cs typeface="Arial" panose="020B0604020202020204" pitchFamily="34" charset="0"/>
            </a:endParaRPr>
          </a:p>
        </p:txBody>
      </p:sp>
      <p:sp>
        <p:nvSpPr>
          <p:cNvPr id="5" name="Fußzeilenplatzhalter 4"/>
          <p:cNvSpPr>
            <a:spLocks noGrp="1"/>
          </p:cNvSpPr>
          <p:nvPr>
            <p:ph type="ftr" sz="quarter" idx="11"/>
          </p:nvPr>
        </p:nvSpPr>
        <p:spPr/>
        <p:txBody>
          <a:bodyPr/>
          <a:lstStyle/>
          <a:p>
            <a:r>
              <a:rPr lang="de-DE" smtClean="0">
                <a:solidFill>
                  <a:prstClr val="black">
                    <a:tint val="75000"/>
                  </a:prstClr>
                </a:solidFill>
              </a:rPr>
              <a:t>Dispute Resolution</a:t>
            </a:r>
            <a:endParaRPr lang="de-DE" dirty="0">
              <a:solidFill>
                <a:prstClr val="black">
                  <a:tint val="75000"/>
                </a:prstClr>
              </a:solidFill>
            </a:endParaRPr>
          </a:p>
        </p:txBody>
      </p:sp>
      <p:sp>
        <p:nvSpPr>
          <p:cNvPr id="6" name="Foliennummernplatzhalter 5"/>
          <p:cNvSpPr>
            <a:spLocks noGrp="1"/>
          </p:cNvSpPr>
          <p:nvPr>
            <p:ph type="sldNum" sz="quarter" idx="12"/>
          </p:nvPr>
        </p:nvSpPr>
        <p:spPr/>
        <p:txBody>
          <a:bodyPr/>
          <a:lstStyle/>
          <a:p>
            <a:fld id="{E5B53BF6-DEA2-458C-903B-B577D20D4B06}" type="slidenum">
              <a:rPr lang="de-DE" smtClean="0">
                <a:solidFill>
                  <a:prstClr val="black">
                    <a:tint val="75000"/>
                  </a:prstClr>
                </a:solidFill>
              </a:rPr>
              <a:pPr/>
              <a:t>1</a:t>
            </a:fld>
            <a:endParaRPr lang="de-DE">
              <a:solidFill>
                <a:prstClr val="black">
                  <a:tint val="75000"/>
                </a:prstClr>
              </a:solidFill>
            </a:endParaRPr>
          </a:p>
        </p:txBody>
      </p:sp>
    </p:spTree>
    <p:extLst>
      <p:ext uri="{BB962C8B-B14F-4D97-AF65-F5344CB8AC3E}">
        <p14:creationId xmlns:p14="http://schemas.microsoft.com/office/powerpoint/2010/main" val="34703062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a:bodyPr>
          <a:lstStyle/>
          <a:p>
            <a:pPr eaLnBrk="1" hangingPunct="1"/>
            <a:r>
              <a:rPr lang="en-US" altLang="de-DE" b="1" noProof="0" dirty="0" smtClean="0"/>
              <a:t>For which subject matters is the BR applicable?</a:t>
            </a:r>
          </a:p>
        </p:txBody>
      </p:sp>
      <p:sp>
        <p:nvSpPr>
          <p:cNvPr id="547843" name="Rectangle 3"/>
          <p:cNvSpPr>
            <a:spLocks noGrp="1" noChangeArrowheads="1"/>
          </p:cNvSpPr>
          <p:nvPr>
            <p:ph type="body" idx="1"/>
          </p:nvPr>
        </p:nvSpPr>
        <p:spPr/>
        <p:txBody>
          <a:bodyPr>
            <a:normAutofit/>
          </a:bodyPr>
          <a:lstStyle/>
          <a:p>
            <a:pPr eaLnBrk="1" hangingPunct="1">
              <a:lnSpc>
                <a:spcPct val="120000"/>
              </a:lnSpc>
              <a:buFontTx/>
              <a:buNone/>
              <a:defRPr/>
            </a:pPr>
            <a:r>
              <a:rPr lang="en-US" sz="1800" b="1" noProof="0" dirty="0" smtClean="0"/>
              <a:t>Art. 1(1) BR: All civil and commercial disputes </a:t>
            </a:r>
          </a:p>
          <a:p>
            <a:pPr eaLnBrk="1" hangingPunct="1">
              <a:lnSpc>
                <a:spcPct val="120000"/>
              </a:lnSpc>
              <a:buFont typeface="Symbol" panose="05050102010706020507" pitchFamily="18" charset="2"/>
              <a:buChar char="-"/>
              <a:defRPr/>
            </a:pPr>
            <a:r>
              <a:rPr lang="en-US" dirty="0" err="1" smtClean="0"/>
              <a:t>E.g</a:t>
            </a:r>
            <a:r>
              <a:rPr lang="en-US" sz="1800" noProof="0" dirty="0" smtClean="0"/>
              <a:t>. sale of goods and services, tort liability, employment matters</a:t>
            </a:r>
          </a:p>
          <a:p>
            <a:pPr eaLnBrk="1" hangingPunct="1">
              <a:lnSpc>
                <a:spcPct val="120000"/>
              </a:lnSpc>
              <a:buFont typeface="Symbol" panose="05050102010706020507" pitchFamily="18" charset="2"/>
              <a:buChar char="-"/>
              <a:defRPr/>
            </a:pPr>
            <a:r>
              <a:rPr lang="en-US" sz="1800" noProof="0" dirty="0" smtClean="0"/>
              <a:t>BR does not apply if a public authority acted in the exercise of State authority (</a:t>
            </a:r>
            <a:r>
              <a:rPr lang="en-US" sz="1800" noProof="0" dirty="0" err="1" smtClean="0"/>
              <a:t>acta</a:t>
            </a:r>
            <a:r>
              <a:rPr lang="en-US" sz="1800" noProof="0" dirty="0" smtClean="0"/>
              <a:t> </a:t>
            </a:r>
            <a:r>
              <a:rPr lang="en-US" sz="1800" noProof="0" dirty="0" err="1" smtClean="0"/>
              <a:t>iure</a:t>
            </a:r>
            <a:r>
              <a:rPr lang="en-US" sz="1800" noProof="0" dirty="0" smtClean="0"/>
              <a:t> </a:t>
            </a:r>
            <a:r>
              <a:rPr lang="en-US" sz="1800" noProof="0" dirty="0" err="1" smtClean="0"/>
              <a:t>imperii</a:t>
            </a:r>
            <a:r>
              <a:rPr lang="en-US" sz="1800" noProof="0" dirty="0" smtClean="0"/>
              <a:t>), even if it acted in a private capacity.</a:t>
            </a:r>
          </a:p>
          <a:p>
            <a:pPr marL="0" indent="0" eaLnBrk="1" hangingPunct="1">
              <a:lnSpc>
                <a:spcPct val="120000"/>
              </a:lnSpc>
              <a:buFontTx/>
              <a:buNone/>
              <a:defRPr/>
            </a:pPr>
            <a:endParaRPr lang="en-US" sz="1800" b="1" noProof="0" dirty="0" smtClean="0"/>
          </a:p>
          <a:p>
            <a:pPr marL="0" indent="0" eaLnBrk="1" hangingPunct="1">
              <a:lnSpc>
                <a:spcPct val="120000"/>
              </a:lnSpc>
              <a:buFontTx/>
              <a:buNone/>
              <a:defRPr/>
            </a:pPr>
            <a:r>
              <a:rPr lang="en-US" sz="1800" b="1" noProof="0" dirty="0" smtClean="0"/>
              <a:t>Art. 1(2) BR: Excluded matters </a:t>
            </a:r>
          </a:p>
          <a:p>
            <a:pPr eaLnBrk="1" hangingPunct="1">
              <a:lnSpc>
                <a:spcPct val="120000"/>
              </a:lnSpc>
              <a:buFont typeface="Symbol" panose="05050102010706020507" pitchFamily="18" charset="2"/>
              <a:buChar char="-"/>
              <a:defRPr/>
            </a:pPr>
            <a:r>
              <a:rPr lang="en-US" sz="1800" noProof="0" dirty="0" smtClean="0"/>
              <a:t>Legal capacity of natural persons </a:t>
            </a:r>
          </a:p>
          <a:p>
            <a:pPr eaLnBrk="1" hangingPunct="1">
              <a:lnSpc>
                <a:spcPct val="120000"/>
              </a:lnSpc>
              <a:buFont typeface="Symbol" panose="05050102010706020507" pitchFamily="18" charset="2"/>
              <a:buChar char="-"/>
              <a:defRPr/>
            </a:pPr>
            <a:r>
              <a:rPr lang="en-US" dirty="0"/>
              <a:t>I</a:t>
            </a:r>
            <a:r>
              <a:rPr lang="en-US" sz="1800" noProof="0" dirty="0" err="1" smtClean="0"/>
              <a:t>nsolvency</a:t>
            </a:r>
            <a:endParaRPr lang="en-US" sz="1800" noProof="0" dirty="0" smtClean="0"/>
          </a:p>
          <a:p>
            <a:pPr eaLnBrk="1" hangingPunct="1">
              <a:lnSpc>
                <a:spcPct val="120000"/>
              </a:lnSpc>
              <a:buFont typeface="Symbol" panose="05050102010706020507" pitchFamily="18" charset="2"/>
              <a:buChar char="-"/>
              <a:defRPr/>
            </a:pPr>
            <a:r>
              <a:rPr lang="en-US" dirty="0"/>
              <a:t>S</a:t>
            </a:r>
            <a:r>
              <a:rPr lang="en-US" sz="1800" noProof="0" dirty="0" err="1" smtClean="0"/>
              <a:t>ocial</a:t>
            </a:r>
            <a:r>
              <a:rPr lang="en-US" sz="1800" noProof="0" dirty="0" smtClean="0"/>
              <a:t> security</a:t>
            </a:r>
          </a:p>
          <a:p>
            <a:pPr eaLnBrk="1" hangingPunct="1">
              <a:lnSpc>
                <a:spcPct val="120000"/>
              </a:lnSpc>
              <a:buFont typeface="Symbol" panose="05050102010706020507" pitchFamily="18" charset="2"/>
              <a:buChar char="-"/>
              <a:defRPr/>
            </a:pPr>
            <a:r>
              <a:rPr lang="en-US" noProof="0" dirty="0" smtClean="0"/>
              <a:t>A</a:t>
            </a:r>
            <a:r>
              <a:rPr lang="en-US" sz="1800" noProof="0" dirty="0" smtClean="0"/>
              <a:t>rbitration </a:t>
            </a:r>
          </a:p>
          <a:p>
            <a:pPr eaLnBrk="1" hangingPunct="1">
              <a:lnSpc>
                <a:spcPct val="120000"/>
              </a:lnSpc>
              <a:buFont typeface="Symbol" panose="05050102010706020507" pitchFamily="18" charset="2"/>
              <a:buChar char="-"/>
              <a:defRPr/>
            </a:pPr>
            <a:r>
              <a:rPr lang="en-US" dirty="0"/>
              <a:t>M</a:t>
            </a:r>
            <a:r>
              <a:rPr lang="en-US" dirty="0" smtClean="0"/>
              <a:t>aintenance obligations</a:t>
            </a:r>
            <a:endParaRPr lang="en-US" sz="1800" noProof="0" dirty="0" smtClean="0"/>
          </a:p>
          <a:p>
            <a:pPr>
              <a:lnSpc>
                <a:spcPct val="120000"/>
              </a:lnSpc>
              <a:defRPr/>
            </a:pPr>
            <a:r>
              <a:rPr lang="en-US" dirty="0"/>
              <a:t>W</a:t>
            </a:r>
            <a:r>
              <a:rPr lang="en-US" dirty="0" smtClean="0"/>
              <a:t>ills and successions</a:t>
            </a:r>
          </a:p>
          <a:p>
            <a:pPr eaLnBrk="1" hangingPunct="1">
              <a:lnSpc>
                <a:spcPct val="120000"/>
              </a:lnSpc>
              <a:buFont typeface="Symbol" panose="05050102010706020507" pitchFamily="18" charset="2"/>
              <a:buChar char="-"/>
              <a:defRPr/>
            </a:pPr>
            <a:endParaRPr lang="en-US" sz="1800" noProof="0" dirty="0" smtClean="0"/>
          </a:p>
          <a:p>
            <a:pPr eaLnBrk="1" hangingPunct="1">
              <a:lnSpc>
                <a:spcPct val="90000"/>
              </a:lnSpc>
              <a:buFontTx/>
              <a:buNone/>
              <a:defRPr/>
            </a:pPr>
            <a:endParaRPr lang="en-US" noProof="0" dirty="0" smtClean="0"/>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10</a:t>
            </a:fld>
            <a:endParaRPr lang="de-DE" dirty="0"/>
          </a:p>
        </p:txBody>
      </p:sp>
    </p:spTree>
    <p:extLst>
      <p:ext uri="{BB962C8B-B14F-4D97-AF65-F5344CB8AC3E}">
        <p14:creationId xmlns:p14="http://schemas.microsoft.com/office/powerpoint/2010/main" val="1180194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78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78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478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4784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4784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4784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4784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4784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4784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4784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784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a:bodyPr>
          <a:lstStyle/>
          <a:p>
            <a:pPr eaLnBrk="1" hangingPunct="1"/>
            <a:r>
              <a:rPr lang="en-US" altLang="de-DE" b="1" noProof="0" dirty="0" smtClean="0"/>
              <a:t>For which defendants is the BR applicable?</a:t>
            </a:r>
          </a:p>
        </p:txBody>
      </p:sp>
      <p:sp>
        <p:nvSpPr>
          <p:cNvPr id="549891" name="Rectangle 3"/>
          <p:cNvSpPr>
            <a:spLocks noGrp="1" noChangeArrowheads="1"/>
          </p:cNvSpPr>
          <p:nvPr>
            <p:ph type="body" idx="1"/>
          </p:nvPr>
        </p:nvSpPr>
        <p:spPr/>
        <p:txBody>
          <a:bodyPr/>
          <a:lstStyle/>
          <a:p>
            <a:pPr marL="812800" indent="-812800" eaLnBrk="1" hangingPunct="1">
              <a:lnSpc>
                <a:spcPct val="160000"/>
              </a:lnSpc>
              <a:spcBef>
                <a:spcPct val="0"/>
              </a:spcBef>
              <a:spcAft>
                <a:spcPts val="600"/>
              </a:spcAft>
              <a:buFontTx/>
              <a:buNone/>
            </a:pPr>
            <a:r>
              <a:rPr lang="en-US" altLang="de-DE" sz="1800" b="1" noProof="0" dirty="0" smtClean="0">
                <a:cs typeface="Arial" charset="0"/>
              </a:rPr>
              <a:t>Art. 5(1) BR</a:t>
            </a:r>
          </a:p>
          <a:p>
            <a:pPr marL="812800" indent="-812800" eaLnBrk="1" hangingPunct="1">
              <a:lnSpc>
                <a:spcPct val="160000"/>
              </a:lnSpc>
              <a:spcBef>
                <a:spcPct val="0"/>
              </a:spcBef>
              <a:spcAft>
                <a:spcPts val="600"/>
              </a:spcAft>
              <a:buFontTx/>
              <a:buNone/>
            </a:pPr>
            <a:r>
              <a:rPr lang="en-US" altLang="de-DE" sz="1800" noProof="0" dirty="0" smtClean="0">
                <a:cs typeface="Arial" charset="0"/>
              </a:rPr>
              <a:t>	“Persons </a:t>
            </a:r>
            <a:r>
              <a:rPr lang="en-US" altLang="de-DE" sz="1800" u="sng" noProof="0" dirty="0" smtClean="0">
                <a:cs typeface="Arial" charset="0"/>
              </a:rPr>
              <a:t>domiciled in a Member State</a:t>
            </a:r>
            <a:r>
              <a:rPr lang="en-US" altLang="de-DE" sz="1800" noProof="0" dirty="0" smtClean="0">
                <a:cs typeface="Arial" charset="0"/>
              </a:rPr>
              <a:t> may be sued in the courts of another Member State only by virtue of the rules set out in Sections 2 to 7 of this Chapter.”</a:t>
            </a:r>
          </a:p>
          <a:p>
            <a:pPr marL="812800" indent="-812800" eaLnBrk="1" hangingPunct="1">
              <a:lnSpc>
                <a:spcPct val="160000"/>
              </a:lnSpc>
              <a:spcBef>
                <a:spcPct val="0"/>
              </a:spcBef>
              <a:spcAft>
                <a:spcPts val="600"/>
              </a:spcAft>
              <a:buFontTx/>
              <a:buNone/>
            </a:pPr>
            <a:r>
              <a:rPr lang="en-US" altLang="de-DE" sz="1800" b="1" noProof="0" dirty="0" smtClean="0">
                <a:cs typeface="Arial" charset="0"/>
              </a:rPr>
              <a:t>Art. 6(1) BR</a:t>
            </a:r>
          </a:p>
          <a:p>
            <a:pPr marL="812800" indent="-812800">
              <a:lnSpc>
                <a:spcPct val="160000"/>
              </a:lnSpc>
              <a:spcBef>
                <a:spcPct val="0"/>
              </a:spcBef>
              <a:spcAft>
                <a:spcPts val="600"/>
              </a:spcAft>
              <a:buNone/>
            </a:pPr>
            <a:r>
              <a:rPr lang="en-US" altLang="de-DE" sz="1800" noProof="0" dirty="0" smtClean="0">
                <a:cs typeface="Arial" charset="0"/>
              </a:rPr>
              <a:t>	“If the defendant is </a:t>
            </a:r>
            <a:r>
              <a:rPr lang="en-US" altLang="de-DE" sz="1800" u="sng" noProof="0" dirty="0" smtClean="0">
                <a:cs typeface="Arial" charset="0"/>
              </a:rPr>
              <a:t>not domiciled in a Member State</a:t>
            </a:r>
            <a:r>
              <a:rPr lang="en-US" altLang="de-DE" sz="1800" noProof="0" dirty="0" smtClean="0">
                <a:cs typeface="Arial" charset="0"/>
              </a:rPr>
              <a:t>, the jurisdiction of the courts of the Member States shall, </a:t>
            </a:r>
            <a:r>
              <a:rPr lang="en-US" altLang="de-DE" dirty="0" smtClean="0">
                <a:cs typeface="Arial" charset="0"/>
              </a:rPr>
              <a:t>subject to Article 18(1), Article 21(2) and </a:t>
            </a:r>
            <a:r>
              <a:rPr lang="en-US" altLang="de-DE" sz="1800" noProof="0" dirty="0" smtClean="0">
                <a:cs typeface="Arial" charset="0"/>
              </a:rPr>
              <a:t>Articles 24 and 25, be determined by the law of that Member State.”</a:t>
            </a:r>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11</a:t>
            </a:fld>
            <a:endParaRPr lang="de-DE" dirty="0"/>
          </a:p>
        </p:txBody>
      </p:sp>
    </p:spTree>
    <p:extLst>
      <p:ext uri="{BB962C8B-B14F-4D97-AF65-F5344CB8AC3E}">
        <p14:creationId xmlns:p14="http://schemas.microsoft.com/office/powerpoint/2010/main" val="14525049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98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98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498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498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9891"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a:bodyPr>
          <a:lstStyle/>
          <a:p>
            <a:pPr eaLnBrk="1" hangingPunct="1"/>
            <a:r>
              <a:rPr lang="en-US" altLang="de-DE" b="1" noProof="0" dirty="0" smtClean="0"/>
              <a:t>For which defendants is the BR applicable?</a:t>
            </a:r>
          </a:p>
        </p:txBody>
      </p:sp>
      <p:sp>
        <p:nvSpPr>
          <p:cNvPr id="549891" name="Rectangle 3"/>
          <p:cNvSpPr>
            <a:spLocks noGrp="1" noChangeArrowheads="1"/>
          </p:cNvSpPr>
          <p:nvPr>
            <p:ph type="body" idx="1"/>
          </p:nvPr>
        </p:nvSpPr>
        <p:spPr/>
        <p:txBody>
          <a:bodyPr>
            <a:normAutofit/>
          </a:bodyPr>
          <a:lstStyle/>
          <a:p>
            <a:pPr marL="812800" indent="-812800" eaLnBrk="1" hangingPunct="1">
              <a:lnSpc>
                <a:spcPct val="120000"/>
              </a:lnSpc>
              <a:spcBef>
                <a:spcPct val="0"/>
              </a:spcBef>
              <a:spcAft>
                <a:spcPts val="600"/>
              </a:spcAft>
              <a:buFontTx/>
              <a:buNone/>
            </a:pPr>
            <a:r>
              <a:rPr lang="en-US" altLang="de-DE" sz="1800" b="1" noProof="0" dirty="0" smtClean="0">
                <a:cs typeface="Arial" charset="0"/>
              </a:rPr>
              <a:t>Consequences for cross-border cases</a:t>
            </a:r>
            <a:endParaRPr lang="en-US" altLang="de-DE" sz="1800" noProof="0" dirty="0" smtClean="0">
              <a:cs typeface="Arial" charset="0"/>
            </a:endParaRPr>
          </a:p>
          <a:p>
            <a:pPr marL="812800" indent="-812800" eaLnBrk="1" hangingPunct="1">
              <a:lnSpc>
                <a:spcPct val="120000"/>
              </a:lnSpc>
              <a:spcBef>
                <a:spcPts val="600"/>
              </a:spcBef>
              <a:spcAft>
                <a:spcPts val="600"/>
              </a:spcAft>
              <a:buFontTx/>
              <a:buAutoNum type="arabicPeriod"/>
            </a:pPr>
            <a:r>
              <a:rPr lang="en-US" altLang="de-DE" sz="1800" noProof="0" dirty="0" smtClean="0">
                <a:cs typeface="Arial" charset="0"/>
              </a:rPr>
              <a:t>Defendants domiciled in the EU can only be sued in the EU in accordance with the rules of the Brussels Regulation, even if the plaintiff comes from a third state.</a:t>
            </a:r>
          </a:p>
          <a:p>
            <a:pPr marL="812800" indent="-812800">
              <a:lnSpc>
                <a:spcPct val="120000"/>
              </a:lnSpc>
              <a:spcBef>
                <a:spcPts val="600"/>
              </a:spcBef>
              <a:spcAft>
                <a:spcPts val="600"/>
              </a:spcAft>
              <a:buFontTx/>
              <a:buAutoNum type="arabicPeriod"/>
            </a:pPr>
            <a:r>
              <a:rPr lang="en-US" altLang="de-DE" sz="1800" noProof="0" dirty="0" smtClean="0">
                <a:cs typeface="Arial" charset="0"/>
              </a:rPr>
              <a:t>For defendants domiciled in third states, the Brussels I Regulation does not apply (exception: jurisdiction agreement for EU </a:t>
            </a:r>
            <a:r>
              <a:rPr lang="en-US" altLang="de-DE" dirty="0">
                <a:cs typeface="Arial" charset="0"/>
              </a:rPr>
              <a:t>courts, consumer + employment </a:t>
            </a:r>
            <a:r>
              <a:rPr lang="en-US" altLang="de-DE" dirty="0" smtClean="0">
                <a:cs typeface="Arial" charset="0"/>
              </a:rPr>
              <a:t>contracts, </a:t>
            </a:r>
            <a:r>
              <a:rPr lang="en-US" altLang="de-DE" sz="1800" noProof="0" dirty="0" smtClean="0">
                <a:cs typeface="Arial" charset="0"/>
              </a:rPr>
              <a:t>exclusive jurisdiction).</a:t>
            </a:r>
          </a:p>
          <a:p>
            <a:pPr marL="812800" indent="-812800" eaLnBrk="1" hangingPunct="1">
              <a:lnSpc>
                <a:spcPct val="120000"/>
              </a:lnSpc>
              <a:spcBef>
                <a:spcPts val="600"/>
              </a:spcBef>
              <a:spcAft>
                <a:spcPts val="600"/>
              </a:spcAft>
              <a:buFontTx/>
              <a:buAutoNum type="arabicPeriod"/>
            </a:pPr>
            <a:r>
              <a:rPr lang="en-US" altLang="de-DE" sz="1800" noProof="0" dirty="0" smtClean="0">
                <a:cs typeface="Arial" charset="0"/>
              </a:rPr>
              <a:t>For third state defendants, national jurisdiction rules apply (eg in Italy the Italian Code of Civil Procedure; in Germany the Code of Civil Procedure etc.). These are sometimes similar to the Brussels I Regulation (in civil law countries), sometimes different.</a:t>
            </a:r>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12</a:t>
            </a:fld>
            <a:endParaRPr lang="de-DE" dirty="0"/>
          </a:p>
        </p:txBody>
      </p:sp>
    </p:spTree>
    <p:extLst>
      <p:ext uri="{BB962C8B-B14F-4D97-AF65-F5344CB8AC3E}">
        <p14:creationId xmlns:p14="http://schemas.microsoft.com/office/powerpoint/2010/main" val="8849529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98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98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498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498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9891"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a:bodyPr>
          <a:lstStyle/>
          <a:p>
            <a:pPr eaLnBrk="1" hangingPunct="1"/>
            <a:r>
              <a:rPr lang="en-US" altLang="de-DE" dirty="0" smtClean="0"/>
              <a:t>Jurisdiction </a:t>
            </a:r>
            <a:r>
              <a:rPr lang="en-US" altLang="de-DE" dirty="0"/>
              <a:t>c</a:t>
            </a:r>
            <a:r>
              <a:rPr lang="en-US" altLang="de-DE" b="1" noProof="0" dirty="0" err="1" smtClean="0"/>
              <a:t>hecklist</a:t>
            </a:r>
            <a:r>
              <a:rPr lang="en-US" altLang="de-DE" b="1" noProof="0" dirty="0" smtClean="0"/>
              <a:t>: which court has jurisdiction?</a:t>
            </a:r>
          </a:p>
        </p:txBody>
      </p:sp>
      <p:sp>
        <p:nvSpPr>
          <p:cNvPr id="24579" name="Rectangle 3"/>
          <p:cNvSpPr>
            <a:spLocks noGrp="1" noChangeArrowheads="1"/>
          </p:cNvSpPr>
          <p:nvPr>
            <p:ph type="body" idx="1"/>
          </p:nvPr>
        </p:nvSpPr>
        <p:spPr/>
        <p:txBody>
          <a:bodyPr>
            <a:normAutofit fontScale="92500" lnSpcReduction="10000"/>
          </a:bodyPr>
          <a:lstStyle/>
          <a:p>
            <a:pPr marL="711200" indent="-711200" eaLnBrk="1" hangingPunct="1">
              <a:lnSpc>
                <a:spcPct val="110000"/>
              </a:lnSpc>
              <a:spcBef>
                <a:spcPts val="300"/>
              </a:spcBef>
              <a:spcAft>
                <a:spcPts val="600"/>
              </a:spcAft>
              <a:buFontTx/>
              <a:buAutoNum type="arabicPeriod"/>
            </a:pPr>
            <a:r>
              <a:rPr lang="en-US" altLang="de-DE" sz="1800" b="1" noProof="0" dirty="0" smtClean="0">
                <a:cs typeface="Arial" charset="0"/>
              </a:rPr>
              <a:t>Exclusive jurisdiction (Art. 24 BR)</a:t>
            </a:r>
          </a:p>
          <a:p>
            <a:pPr lvl="2" eaLnBrk="1" hangingPunct="1">
              <a:lnSpc>
                <a:spcPct val="110000"/>
              </a:lnSpc>
              <a:spcBef>
                <a:spcPts val="300"/>
              </a:spcBef>
              <a:spcAft>
                <a:spcPts val="600"/>
              </a:spcAft>
              <a:buFont typeface="Symbol" pitchFamily="18" charset="2"/>
              <a:buChar char="-"/>
            </a:pPr>
            <a:r>
              <a:rPr lang="en-US" altLang="de-DE" sz="1800" noProof="0" dirty="0" smtClean="0">
                <a:cs typeface="Arial" charset="0"/>
              </a:rPr>
              <a:t>What does exclusive jurisdiction mean?</a:t>
            </a:r>
          </a:p>
          <a:p>
            <a:pPr marL="711200" indent="-711200" eaLnBrk="1" hangingPunct="1">
              <a:lnSpc>
                <a:spcPct val="110000"/>
              </a:lnSpc>
              <a:spcBef>
                <a:spcPts val="300"/>
              </a:spcBef>
              <a:spcAft>
                <a:spcPts val="600"/>
              </a:spcAft>
              <a:buFontTx/>
              <a:buAutoNum type="arabicPeriod"/>
            </a:pPr>
            <a:r>
              <a:rPr lang="en-US" altLang="de-DE" sz="1800" b="1" noProof="0" dirty="0" smtClean="0">
                <a:cs typeface="Arial" charset="0"/>
              </a:rPr>
              <a:t>Jurisdiction by appearance (Art. 26 BR)</a:t>
            </a:r>
          </a:p>
          <a:p>
            <a:pPr marL="1085850" lvl="4" indent="-171450" eaLnBrk="1" hangingPunct="1">
              <a:lnSpc>
                <a:spcPct val="110000"/>
              </a:lnSpc>
              <a:spcBef>
                <a:spcPts val="300"/>
              </a:spcBef>
              <a:spcAft>
                <a:spcPts val="600"/>
              </a:spcAft>
              <a:buFont typeface="Symbol" pitchFamily="18" charset="2"/>
              <a:buChar char="-"/>
            </a:pPr>
            <a:r>
              <a:rPr lang="en-US" altLang="de-DE" sz="1800" noProof="0" dirty="0" smtClean="0">
                <a:cs typeface="Arial" charset="0"/>
              </a:rPr>
              <a:t>What does jurisdiction by appearance mean?</a:t>
            </a:r>
          </a:p>
          <a:p>
            <a:pPr marL="711200" indent="-711200" eaLnBrk="1" hangingPunct="1">
              <a:lnSpc>
                <a:spcPct val="110000"/>
              </a:lnSpc>
              <a:spcBef>
                <a:spcPts val="300"/>
              </a:spcBef>
              <a:spcAft>
                <a:spcPts val="600"/>
              </a:spcAft>
              <a:buFontTx/>
              <a:buAutoNum type="arabicPeriod"/>
            </a:pPr>
            <a:r>
              <a:rPr lang="en-US" altLang="de-DE" sz="1800" b="1" noProof="0" dirty="0" smtClean="0">
                <a:cs typeface="Arial" charset="0"/>
              </a:rPr>
              <a:t>Special rules on insurance contracts (Art. 10 et seq. BR), consumer contracts (Art. 17 et seq. BR) </a:t>
            </a:r>
            <a:r>
              <a:rPr lang="en-US" altLang="de-DE" b="1" dirty="0" smtClean="0">
                <a:cs typeface="Arial" charset="0"/>
              </a:rPr>
              <a:t>&amp; </a:t>
            </a:r>
            <a:r>
              <a:rPr lang="en-US" altLang="de-DE" sz="1800" b="1" noProof="0" dirty="0" smtClean="0">
                <a:cs typeface="Arial" charset="0"/>
              </a:rPr>
              <a:t>employment contracts (Art. 20 et seq. BR)</a:t>
            </a:r>
          </a:p>
          <a:p>
            <a:pPr marL="1085850" lvl="4" indent="-171450" eaLnBrk="1" hangingPunct="1">
              <a:lnSpc>
                <a:spcPct val="110000"/>
              </a:lnSpc>
              <a:spcBef>
                <a:spcPts val="300"/>
              </a:spcBef>
              <a:spcAft>
                <a:spcPts val="600"/>
              </a:spcAft>
              <a:buFont typeface="Symbol" pitchFamily="18" charset="2"/>
              <a:buChar char="-"/>
            </a:pPr>
            <a:r>
              <a:rPr lang="en-US" altLang="de-DE" sz="1800" noProof="0" dirty="0" smtClean="0">
                <a:solidFill>
                  <a:srgbClr val="000000"/>
                </a:solidFill>
                <a:cs typeface="Arial" charset="0"/>
              </a:rPr>
              <a:t>Background: protection of weaker parties</a:t>
            </a:r>
            <a:endParaRPr lang="en-US" altLang="de-DE" sz="1800" noProof="0" dirty="0" smtClean="0">
              <a:cs typeface="Arial" charset="0"/>
            </a:endParaRPr>
          </a:p>
          <a:p>
            <a:pPr marL="711200" indent="-711200" eaLnBrk="1" hangingPunct="1">
              <a:lnSpc>
                <a:spcPct val="110000"/>
              </a:lnSpc>
              <a:spcBef>
                <a:spcPts val="300"/>
              </a:spcBef>
              <a:spcAft>
                <a:spcPts val="600"/>
              </a:spcAft>
              <a:buFontTx/>
              <a:buAutoNum type="arabicPeriod"/>
            </a:pPr>
            <a:r>
              <a:rPr lang="en-US" altLang="de-DE" sz="1800" b="1" noProof="0" dirty="0" smtClean="0">
                <a:cs typeface="Arial" charset="0"/>
              </a:rPr>
              <a:t>Jurisdiction agreement (Art. 25 BR)</a:t>
            </a:r>
          </a:p>
          <a:p>
            <a:pPr marL="711200" indent="-711200" eaLnBrk="1" hangingPunct="1">
              <a:lnSpc>
                <a:spcPct val="110000"/>
              </a:lnSpc>
              <a:spcBef>
                <a:spcPts val="300"/>
              </a:spcBef>
              <a:spcAft>
                <a:spcPts val="600"/>
              </a:spcAft>
              <a:buFontTx/>
              <a:buAutoNum type="arabicPeriod"/>
            </a:pPr>
            <a:r>
              <a:rPr lang="en-US" altLang="de-DE" sz="1800" noProof="0" dirty="0" smtClean="0">
                <a:cs typeface="Arial" charset="0"/>
              </a:rPr>
              <a:t>If none of the above, the plaintiff has the choice between </a:t>
            </a:r>
            <a:r>
              <a:rPr lang="en-US" altLang="de-DE" sz="1800" b="1" noProof="0" dirty="0" smtClean="0">
                <a:cs typeface="Arial" charset="0"/>
              </a:rPr>
              <a:t>general jurisdiction</a:t>
            </a:r>
            <a:r>
              <a:rPr lang="en-US" altLang="de-DE" sz="1800" noProof="0" dirty="0" smtClean="0">
                <a:cs typeface="Arial" charset="0"/>
              </a:rPr>
              <a:t> at the defendant’s domicile (Arts. 4, 62 BR) and the </a:t>
            </a:r>
            <a:r>
              <a:rPr lang="en-US" altLang="de-DE" sz="1800" b="1" noProof="0" dirty="0" smtClean="0">
                <a:cs typeface="Arial" charset="0"/>
              </a:rPr>
              <a:t>special grounds</a:t>
            </a:r>
            <a:r>
              <a:rPr lang="en-US" altLang="de-DE" sz="1800" noProof="0" dirty="0" smtClean="0">
                <a:cs typeface="Arial" charset="0"/>
              </a:rPr>
              <a:t> of jurisdiction in Art. 7 &amp; Art. 8 BR.</a:t>
            </a:r>
          </a:p>
          <a:p>
            <a:pPr lvl="2" eaLnBrk="1" hangingPunct="1">
              <a:lnSpc>
                <a:spcPct val="110000"/>
              </a:lnSpc>
              <a:spcBef>
                <a:spcPts val="300"/>
              </a:spcBef>
              <a:spcAft>
                <a:spcPts val="600"/>
              </a:spcAft>
              <a:buFont typeface="Symbol" pitchFamily="18" charset="2"/>
              <a:buChar char="-"/>
            </a:pPr>
            <a:r>
              <a:rPr lang="en-US" altLang="de-DE" sz="1800" noProof="0" dirty="0" smtClean="0">
                <a:cs typeface="Arial" charset="0"/>
              </a:rPr>
              <a:t>What is general and special jurisdiction?</a:t>
            </a:r>
          </a:p>
          <a:p>
            <a:pPr lvl="2" eaLnBrk="1" hangingPunct="1">
              <a:lnSpc>
                <a:spcPct val="110000"/>
              </a:lnSpc>
              <a:spcBef>
                <a:spcPts val="300"/>
              </a:spcBef>
              <a:spcAft>
                <a:spcPts val="600"/>
              </a:spcAft>
              <a:buFont typeface="Symbol" pitchFamily="18" charset="2"/>
              <a:buChar char="-"/>
            </a:pPr>
            <a:r>
              <a:rPr lang="en-US" altLang="de-DE" noProof="0" dirty="0" smtClean="0">
                <a:cs typeface="Arial" charset="0"/>
              </a:rPr>
              <a:t>What is forum shopping?</a:t>
            </a:r>
            <a:endParaRPr lang="en-US" altLang="de-DE" sz="1800" noProof="0" dirty="0" smtClean="0">
              <a:cs typeface="Arial" charset="0"/>
            </a:endParaRPr>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13</a:t>
            </a:fld>
            <a:endParaRPr lang="de-DE" dirty="0"/>
          </a:p>
        </p:txBody>
      </p:sp>
    </p:spTree>
    <p:extLst>
      <p:ext uri="{BB962C8B-B14F-4D97-AF65-F5344CB8AC3E}">
        <p14:creationId xmlns:p14="http://schemas.microsoft.com/office/powerpoint/2010/main" val="42778062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579">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579">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57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4579">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457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endParaRPr lang="en-US" altLang="de-DE" noProof="0" dirty="0" smtClean="0"/>
          </a:p>
        </p:txBody>
      </p:sp>
      <p:sp>
        <p:nvSpPr>
          <p:cNvPr id="3" name="Inhaltsplatzhalter 2"/>
          <p:cNvSpPr>
            <a:spLocks noGrp="1"/>
          </p:cNvSpPr>
          <p:nvPr>
            <p:ph idx="1"/>
          </p:nvPr>
        </p:nvSpPr>
        <p:spPr/>
        <p:txBody>
          <a:bodyPr/>
          <a:lstStyle/>
          <a:p>
            <a:pPr>
              <a:defRPr/>
            </a:pPr>
            <a:endParaRPr lang="en-US" noProof="0" dirty="0" smtClean="0"/>
          </a:p>
          <a:p>
            <a:pPr>
              <a:defRPr/>
            </a:pPr>
            <a:endParaRPr lang="en-US" noProof="0" dirty="0" smtClean="0"/>
          </a:p>
          <a:p>
            <a:pPr marL="0" indent="0" algn="ctr">
              <a:lnSpc>
                <a:spcPct val="150000"/>
              </a:lnSpc>
              <a:spcAft>
                <a:spcPts val="600"/>
              </a:spcAft>
              <a:buFontTx/>
              <a:buNone/>
              <a:defRPr/>
            </a:pPr>
            <a:endParaRPr lang="en-US" sz="2000" b="1" noProof="0" dirty="0" smtClean="0"/>
          </a:p>
          <a:p>
            <a:pPr marL="0" indent="0" algn="ctr">
              <a:lnSpc>
                <a:spcPct val="150000"/>
              </a:lnSpc>
              <a:spcAft>
                <a:spcPts val="600"/>
              </a:spcAft>
              <a:buFontTx/>
              <a:buNone/>
              <a:defRPr/>
            </a:pPr>
            <a:endParaRPr lang="en-US" sz="2000" b="1" noProof="0" dirty="0" smtClean="0"/>
          </a:p>
          <a:p>
            <a:pPr marL="0" indent="0" algn="ctr">
              <a:lnSpc>
                <a:spcPct val="150000"/>
              </a:lnSpc>
              <a:spcAft>
                <a:spcPts val="600"/>
              </a:spcAft>
              <a:buFontTx/>
              <a:buNone/>
              <a:defRPr/>
            </a:pPr>
            <a:r>
              <a:rPr lang="en-US" sz="2000" b="1" noProof="0" dirty="0" smtClean="0"/>
              <a:t>General jurisdiction</a:t>
            </a:r>
            <a:endParaRPr lang="en-US" sz="2000" b="1" noProof="0" dirty="0"/>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4" name="Foliennummernplatzhalter 3"/>
          <p:cNvSpPr>
            <a:spLocks noGrp="1"/>
          </p:cNvSpPr>
          <p:nvPr>
            <p:ph type="sldNum" sz="quarter" idx="12"/>
          </p:nvPr>
        </p:nvSpPr>
        <p:spPr/>
        <p:txBody>
          <a:bodyPr/>
          <a:lstStyle/>
          <a:p>
            <a:fld id="{E5B53BF6-DEA2-458C-903B-B577D20D4B06}" type="slidenum">
              <a:rPr lang="de-DE" smtClean="0"/>
              <a:pPr/>
              <a:t>14</a:t>
            </a:fld>
            <a:endParaRPr lang="de-DE" dirty="0"/>
          </a:p>
        </p:txBody>
      </p:sp>
    </p:spTree>
    <p:extLst>
      <p:ext uri="{BB962C8B-B14F-4D97-AF65-F5344CB8AC3E}">
        <p14:creationId xmlns:p14="http://schemas.microsoft.com/office/powerpoint/2010/main" val="41154941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de-DE" b="1" noProof="0" dirty="0" smtClean="0"/>
              <a:t>General Jurisdiction (Arts. 4, 59, 60 BR) </a:t>
            </a:r>
          </a:p>
        </p:txBody>
      </p:sp>
      <p:sp>
        <p:nvSpPr>
          <p:cNvPr id="244739" name="Rectangle 3"/>
          <p:cNvSpPr>
            <a:spLocks noGrp="1" noChangeArrowheads="1"/>
          </p:cNvSpPr>
          <p:nvPr>
            <p:ph type="body" idx="1"/>
          </p:nvPr>
        </p:nvSpPr>
        <p:spPr/>
        <p:txBody>
          <a:bodyPr>
            <a:normAutofit/>
          </a:bodyPr>
          <a:lstStyle/>
          <a:p>
            <a:pPr marL="0" indent="0" eaLnBrk="1" hangingPunct="1">
              <a:buFontTx/>
              <a:buNone/>
              <a:defRPr/>
            </a:pPr>
            <a:r>
              <a:rPr lang="en-US" b="1" noProof="0" dirty="0" smtClean="0"/>
              <a:t>Basic rule </a:t>
            </a:r>
          </a:p>
          <a:p>
            <a:pPr eaLnBrk="1" hangingPunct="1">
              <a:lnSpc>
                <a:spcPct val="150000"/>
              </a:lnSpc>
              <a:spcBef>
                <a:spcPts val="600"/>
              </a:spcBef>
              <a:spcAft>
                <a:spcPts val="1200"/>
              </a:spcAft>
              <a:buFont typeface="Symbol" panose="05050102010706020507" pitchFamily="18" charset="2"/>
              <a:buChar char="-"/>
              <a:defRPr/>
            </a:pPr>
            <a:r>
              <a:rPr lang="en-US" noProof="0" dirty="0" smtClean="0"/>
              <a:t>Courts of the domicile of the defendant have jurisdiction (Art. 4 BR).</a:t>
            </a:r>
          </a:p>
          <a:p>
            <a:pPr eaLnBrk="1" hangingPunct="1">
              <a:lnSpc>
                <a:spcPct val="150000"/>
              </a:lnSpc>
              <a:spcBef>
                <a:spcPts val="600"/>
              </a:spcBef>
              <a:spcAft>
                <a:spcPts val="1200"/>
              </a:spcAft>
              <a:buFont typeface="Symbol" panose="05050102010706020507" pitchFamily="18" charset="2"/>
              <a:buChar char="-"/>
              <a:defRPr/>
            </a:pPr>
            <a:r>
              <a:rPr lang="en-US" noProof="0" dirty="0" smtClean="0"/>
              <a:t>General jurisdiction means that a plaintiff can always bring claim before this court (unless exclusive jurisdiction elsewhere by law or agreement)</a:t>
            </a:r>
          </a:p>
          <a:p>
            <a:pPr eaLnBrk="1" hangingPunct="1">
              <a:lnSpc>
                <a:spcPct val="150000"/>
              </a:lnSpc>
              <a:spcBef>
                <a:spcPts val="600"/>
              </a:spcBef>
              <a:spcAft>
                <a:spcPts val="1200"/>
              </a:spcAft>
              <a:buFont typeface="Symbol" panose="05050102010706020507" pitchFamily="18" charset="2"/>
              <a:buChar char="-"/>
              <a:defRPr/>
            </a:pPr>
            <a:r>
              <a:rPr lang="en-US" noProof="0" dirty="0" smtClean="0"/>
              <a:t>Domicile is defined partly in Arts. 62, 63 BR.</a:t>
            </a:r>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15</a:t>
            </a:fld>
            <a:endParaRPr lang="de-DE" dirty="0"/>
          </a:p>
        </p:txBody>
      </p:sp>
    </p:spTree>
    <p:extLst>
      <p:ext uri="{BB962C8B-B14F-4D97-AF65-F5344CB8AC3E}">
        <p14:creationId xmlns:p14="http://schemas.microsoft.com/office/powerpoint/2010/main" val="36399158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47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47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47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47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73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de-DE" b="1" noProof="0" dirty="0" smtClean="0"/>
              <a:t>Definition of domicile</a:t>
            </a:r>
          </a:p>
        </p:txBody>
      </p:sp>
      <p:sp>
        <p:nvSpPr>
          <p:cNvPr id="246787" name="Rectangle 3"/>
          <p:cNvSpPr>
            <a:spLocks noGrp="1" noChangeArrowheads="1"/>
          </p:cNvSpPr>
          <p:nvPr>
            <p:ph type="body" idx="1"/>
          </p:nvPr>
        </p:nvSpPr>
        <p:spPr>
          <a:xfrm>
            <a:off x="457200" y="1340768"/>
            <a:ext cx="8229600" cy="5184576"/>
          </a:xfrm>
        </p:spPr>
        <p:txBody>
          <a:bodyPr>
            <a:noAutofit/>
          </a:bodyPr>
          <a:lstStyle/>
          <a:p>
            <a:pPr eaLnBrk="1" hangingPunct="1">
              <a:lnSpc>
                <a:spcPct val="110000"/>
              </a:lnSpc>
              <a:spcBef>
                <a:spcPts val="600"/>
              </a:spcBef>
              <a:spcAft>
                <a:spcPts val="200"/>
              </a:spcAft>
              <a:buFont typeface="Symbol" pitchFamily="18" charset="2"/>
              <a:buChar char="-"/>
            </a:pPr>
            <a:r>
              <a:rPr lang="en-US" altLang="de-DE" noProof="0" dirty="0" smtClean="0">
                <a:cs typeface="Arial" charset="0"/>
              </a:rPr>
              <a:t>The court applies its domestic law to determine whether the defendant is domiciled in the forum State (Art. 62 BR).</a:t>
            </a:r>
          </a:p>
          <a:p>
            <a:pPr lvl="1">
              <a:lnSpc>
                <a:spcPct val="110000"/>
              </a:lnSpc>
              <a:spcBef>
                <a:spcPts val="600"/>
              </a:spcBef>
              <a:spcAft>
                <a:spcPts val="200"/>
              </a:spcAft>
              <a:buFont typeface="Arial" panose="020B0604020202020204" pitchFamily="34" charset="0"/>
              <a:buChar char="•"/>
            </a:pPr>
            <a:r>
              <a:rPr lang="en-US" altLang="de-DE" dirty="0" smtClean="0">
                <a:cs typeface="Arial" charset="0"/>
              </a:rPr>
              <a:t>Domicile differs from nationality, or residence, as it requires a certain factual connection of a person with a state. </a:t>
            </a:r>
          </a:p>
          <a:p>
            <a:pPr lvl="1">
              <a:lnSpc>
                <a:spcPct val="110000"/>
              </a:lnSpc>
              <a:spcBef>
                <a:spcPts val="600"/>
              </a:spcBef>
              <a:spcAft>
                <a:spcPts val="200"/>
              </a:spcAft>
              <a:buFont typeface="Arial" panose="020B0604020202020204" pitchFamily="34" charset="0"/>
              <a:buChar char="•"/>
            </a:pPr>
            <a:r>
              <a:rPr lang="en-US" altLang="de-DE" dirty="0" smtClean="0">
                <a:cs typeface="Arial" charset="0"/>
              </a:rPr>
              <a:t>Often: person must make a particular place her/his sole or main residence, with the intention that it shall continue to be the sole/main residence for an unlimited (or at least long) time.</a:t>
            </a:r>
            <a:endParaRPr lang="en-US" altLang="de-DE" noProof="0" dirty="0" smtClean="0">
              <a:cs typeface="Arial" charset="0"/>
            </a:endParaRPr>
          </a:p>
          <a:p>
            <a:pPr eaLnBrk="1" hangingPunct="1">
              <a:lnSpc>
                <a:spcPct val="110000"/>
              </a:lnSpc>
              <a:spcBef>
                <a:spcPts val="600"/>
              </a:spcBef>
              <a:spcAft>
                <a:spcPts val="200"/>
              </a:spcAft>
              <a:buFont typeface="Symbol" pitchFamily="18" charset="2"/>
              <a:buChar char="-"/>
            </a:pPr>
            <a:r>
              <a:rPr lang="en-US" altLang="de-DE" noProof="0" dirty="0" smtClean="0">
                <a:cs typeface="Arial" charset="0"/>
              </a:rPr>
              <a:t>Domicile in a third state is determined according to the law of that State.</a:t>
            </a:r>
          </a:p>
          <a:p>
            <a:pPr eaLnBrk="1" hangingPunct="1">
              <a:lnSpc>
                <a:spcPct val="110000"/>
              </a:lnSpc>
              <a:spcBef>
                <a:spcPts val="600"/>
              </a:spcBef>
              <a:spcAft>
                <a:spcPts val="200"/>
              </a:spcAft>
              <a:buFont typeface="Symbol" pitchFamily="18" charset="2"/>
              <a:buChar char="-"/>
            </a:pPr>
            <a:r>
              <a:rPr lang="en-US" altLang="de-DE" noProof="0" dirty="0" smtClean="0">
                <a:cs typeface="Arial" charset="0"/>
              </a:rPr>
              <a:t>Definition of domicile of companies in Art. 63 BR: </a:t>
            </a:r>
          </a:p>
          <a:p>
            <a:pPr eaLnBrk="1" hangingPunct="1">
              <a:lnSpc>
                <a:spcPct val="110000"/>
              </a:lnSpc>
              <a:spcBef>
                <a:spcPts val="600"/>
              </a:spcBef>
              <a:spcAft>
                <a:spcPts val="200"/>
              </a:spcAft>
              <a:buFontTx/>
              <a:buNone/>
            </a:pPr>
            <a:r>
              <a:rPr lang="en-US" altLang="de-DE" noProof="0" dirty="0" smtClean="0">
                <a:cs typeface="Arial" charset="0"/>
              </a:rPr>
              <a:t>	“(1) For the purposes of this Regulation, a company or other legal person or association of natural or legal persons is domiciled at the place where it has its:</a:t>
            </a:r>
            <a:br>
              <a:rPr lang="en-US" altLang="de-DE" noProof="0" dirty="0" smtClean="0">
                <a:cs typeface="Arial" charset="0"/>
              </a:rPr>
            </a:br>
            <a:r>
              <a:rPr lang="en-US" altLang="de-DE" noProof="0" dirty="0" smtClean="0">
                <a:cs typeface="Arial" charset="0"/>
              </a:rPr>
              <a:t>	(a) statutory seat, </a:t>
            </a:r>
            <a:r>
              <a:rPr lang="en-US" altLang="de-DE" b="1" noProof="0" dirty="0" smtClean="0">
                <a:cs typeface="Arial" charset="0"/>
              </a:rPr>
              <a:t>or</a:t>
            </a:r>
            <a:r>
              <a:rPr lang="en-US" altLang="de-DE" noProof="0" dirty="0" smtClean="0">
                <a:cs typeface="Arial" charset="0"/>
              </a:rPr>
              <a:t/>
            </a:r>
            <a:br>
              <a:rPr lang="en-US" altLang="de-DE" noProof="0" dirty="0" smtClean="0">
                <a:cs typeface="Arial" charset="0"/>
              </a:rPr>
            </a:br>
            <a:r>
              <a:rPr lang="en-US" altLang="de-DE" noProof="0" dirty="0" smtClean="0">
                <a:cs typeface="Arial" charset="0"/>
              </a:rPr>
              <a:t>	(b) central administration, </a:t>
            </a:r>
            <a:r>
              <a:rPr lang="en-US" altLang="de-DE" b="1" noProof="0" dirty="0" smtClean="0">
                <a:cs typeface="Arial" charset="0"/>
              </a:rPr>
              <a:t>or</a:t>
            </a:r>
            <a:r>
              <a:rPr lang="en-US" altLang="de-DE" noProof="0" dirty="0" smtClean="0">
                <a:cs typeface="Arial" charset="0"/>
              </a:rPr>
              <a:t/>
            </a:r>
            <a:br>
              <a:rPr lang="en-US" altLang="de-DE" noProof="0" dirty="0" smtClean="0">
                <a:cs typeface="Arial" charset="0"/>
              </a:rPr>
            </a:br>
            <a:r>
              <a:rPr lang="en-US" altLang="de-DE" noProof="0" dirty="0" smtClean="0">
                <a:cs typeface="Arial" charset="0"/>
              </a:rPr>
              <a:t>	(c) principal place of business.”</a:t>
            </a:r>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16</a:t>
            </a:fld>
            <a:endParaRPr lang="de-DE" dirty="0"/>
          </a:p>
        </p:txBody>
      </p:sp>
    </p:spTree>
    <p:extLst>
      <p:ext uri="{BB962C8B-B14F-4D97-AF65-F5344CB8AC3E}">
        <p14:creationId xmlns:p14="http://schemas.microsoft.com/office/powerpoint/2010/main" val="10117540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67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67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67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678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678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678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87"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de-DE" b="1" noProof="0" dirty="0" smtClean="0"/>
              <a:t>General </a:t>
            </a:r>
            <a:r>
              <a:rPr lang="en-US" altLang="de-DE" noProof="0" dirty="0" smtClean="0"/>
              <a:t>j</a:t>
            </a:r>
            <a:r>
              <a:rPr lang="en-US" altLang="de-DE" b="1" noProof="0" dirty="0" smtClean="0"/>
              <a:t>urisdiction: example  </a:t>
            </a:r>
          </a:p>
        </p:txBody>
      </p:sp>
      <p:sp>
        <p:nvSpPr>
          <p:cNvPr id="558083" name="Rectangle 3"/>
          <p:cNvSpPr>
            <a:spLocks noGrp="1" noChangeArrowheads="1"/>
          </p:cNvSpPr>
          <p:nvPr>
            <p:ph type="body" idx="1"/>
          </p:nvPr>
        </p:nvSpPr>
        <p:spPr/>
        <p:txBody>
          <a:bodyPr>
            <a:normAutofit/>
          </a:bodyPr>
          <a:lstStyle/>
          <a:p>
            <a:pPr marL="0" indent="0" eaLnBrk="1" hangingPunct="1">
              <a:lnSpc>
                <a:spcPct val="130000"/>
              </a:lnSpc>
              <a:spcAft>
                <a:spcPts val="600"/>
              </a:spcAft>
              <a:buFontTx/>
              <a:buNone/>
            </a:pPr>
            <a:r>
              <a:rPr lang="en-US" altLang="de-DE" noProof="0" dirty="0" smtClean="0"/>
              <a:t>A runs an Internet music download service. </a:t>
            </a:r>
          </a:p>
          <a:p>
            <a:pPr marL="0" indent="0" eaLnBrk="1" hangingPunct="1">
              <a:lnSpc>
                <a:spcPct val="130000"/>
              </a:lnSpc>
              <a:spcAft>
                <a:spcPts val="600"/>
              </a:spcAft>
              <a:buFontTx/>
              <a:buNone/>
            </a:pPr>
            <a:r>
              <a:rPr lang="en-US" altLang="de-DE" noProof="0" dirty="0" smtClean="0"/>
              <a:t>The company has its statutory seat in </a:t>
            </a:r>
            <a:r>
              <a:rPr lang="en-US" altLang="de-DE" b="1" noProof="0" dirty="0" smtClean="0"/>
              <a:t>Luxembourg</a:t>
            </a:r>
            <a:r>
              <a:rPr lang="en-US" altLang="de-DE" noProof="0" dirty="0" smtClean="0"/>
              <a:t>. Its sole executive director, the president, the chief executive officer, the senior vice president and the chief financial officer are all domiciled in the </a:t>
            </a:r>
            <a:r>
              <a:rPr lang="en-US" altLang="de-DE" b="1" noProof="0" dirty="0" smtClean="0"/>
              <a:t>United Kingdom </a:t>
            </a:r>
            <a:r>
              <a:rPr lang="en-US" altLang="de-DE" noProof="0" dirty="0" smtClean="0"/>
              <a:t>and meet regularly in London to discuss the company’s strategy and issue instructions to management. </a:t>
            </a:r>
          </a:p>
          <a:p>
            <a:pPr marL="0" indent="0" eaLnBrk="1" hangingPunct="1">
              <a:lnSpc>
                <a:spcPct val="130000"/>
              </a:lnSpc>
              <a:spcAft>
                <a:spcPts val="600"/>
              </a:spcAft>
              <a:buFontTx/>
              <a:buNone/>
            </a:pPr>
            <a:r>
              <a:rPr lang="en-US" altLang="de-DE" noProof="0" dirty="0" smtClean="0"/>
              <a:t>The service itself (particularly the day-to-day operations with customers and subscribers), technical support and the server from which the service is run are located in </a:t>
            </a:r>
            <a:r>
              <a:rPr lang="en-US" altLang="de-DE" b="1" dirty="0" smtClean="0"/>
              <a:t>Poland</a:t>
            </a:r>
            <a:r>
              <a:rPr lang="en-US" altLang="de-DE" noProof="0" dirty="0" smtClean="0"/>
              <a:t>. </a:t>
            </a:r>
            <a:r>
              <a:rPr lang="en-US" altLang="de-DE" noProof="0" dirty="0" smtClean="0"/>
              <a:t>The majority of customers are found in </a:t>
            </a:r>
            <a:r>
              <a:rPr lang="en-US" altLang="de-DE" b="1" noProof="0" dirty="0" smtClean="0"/>
              <a:t>Germany</a:t>
            </a:r>
            <a:r>
              <a:rPr lang="en-US" altLang="de-DE" noProof="0" dirty="0" smtClean="0"/>
              <a:t>. </a:t>
            </a:r>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17</a:t>
            </a:fld>
            <a:endParaRPr lang="de-DE" dirty="0"/>
          </a:p>
        </p:txBody>
      </p:sp>
    </p:spTree>
    <p:extLst>
      <p:ext uri="{BB962C8B-B14F-4D97-AF65-F5344CB8AC3E}">
        <p14:creationId xmlns:p14="http://schemas.microsoft.com/office/powerpoint/2010/main" val="21552964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80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580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580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808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de-DE" b="1" noProof="0" dirty="0" smtClean="0"/>
              <a:t>Answer</a:t>
            </a:r>
          </a:p>
        </p:txBody>
      </p:sp>
      <p:sp>
        <p:nvSpPr>
          <p:cNvPr id="562179" name="Rectangle 3"/>
          <p:cNvSpPr>
            <a:spLocks noGrp="1" noChangeArrowheads="1"/>
          </p:cNvSpPr>
          <p:nvPr>
            <p:ph type="body" idx="1"/>
          </p:nvPr>
        </p:nvSpPr>
        <p:spPr/>
        <p:txBody>
          <a:bodyPr/>
          <a:lstStyle/>
          <a:p>
            <a:pPr marL="0" indent="0" eaLnBrk="1" hangingPunct="1">
              <a:lnSpc>
                <a:spcPct val="130000"/>
              </a:lnSpc>
              <a:spcAft>
                <a:spcPts val="600"/>
              </a:spcAft>
              <a:buFontTx/>
              <a:buNone/>
              <a:defRPr/>
            </a:pPr>
            <a:r>
              <a:rPr lang="en-US" sz="1800" noProof="0" dirty="0" smtClean="0"/>
              <a:t>Under Art. 4(1), 63(1) BR, the domicile of company A is located in </a:t>
            </a:r>
          </a:p>
          <a:p>
            <a:pPr lvl="1" eaLnBrk="1" hangingPunct="1">
              <a:lnSpc>
                <a:spcPct val="130000"/>
              </a:lnSpc>
              <a:spcAft>
                <a:spcPts val="600"/>
              </a:spcAft>
              <a:buFont typeface="Arial" panose="020B0604020202020204" pitchFamily="34" charset="0"/>
              <a:buChar char="•"/>
              <a:defRPr/>
            </a:pPr>
            <a:r>
              <a:rPr lang="en-US" sz="1800" noProof="0" dirty="0" smtClean="0"/>
              <a:t>Luxembourg (statutory seat, Art. 63(1)(a) BR), </a:t>
            </a:r>
          </a:p>
          <a:p>
            <a:pPr lvl="1" eaLnBrk="1" hangingPunct="1">
              <a:lnSpc>
                <a:spcPct val="130000"/>
              </a:lnSpc>
              <a:spcAft>
                <a:spcPts val="600"/>
              </a:spcAft>
              <a:buFont typeface="Arial" panose="020B0604020202020204" pitchFamily="34" charset="0"/>
              <a:buChar char="•"/>
              <a:defRPr/>
            </a:pPr>
            <a:r>
              <a:rPr lang="en-US" dirty="0"/>
              <a:t>T</a:t>
            </a:r>
            <a:r>
              <a:rPr lang="en-US" sz="1800" noProof="0" dirty="0" smtClean="0"/>
              <a:t>he United Kingdom (central administration as the place where the main internal management decisions are taken, Art. 63(1)(b) BR), and </a:t>
            </a:r>
          </a:p>
          <a:p>
            <a:pPr lvl="1" eaLnBrk="1" hangingPunct="1">
              <a:lnSpc>
                <a:spcPct val="130000"/>
              </a:lnSpc>
              <a:spcAft>
                <a:spcPts val="600"/>
              </a:spcAft>
              <a:buFont typeface="Arial" panose="020B0604020202020204" pitchFamily="34" charset="0"/>
              <a:buChar char="•"/>
              <a:defRPr/>
            </a:pPr>
            <a:r>
              <a:rPr lang="en-US" dirty="0" smtClean="0"/>
              <a:t>Poland</a:t>
            </a:r>
            <a:r>
              <a:rPr lang="en-US" sz="1800" noProof="0" dirty="0" smtClean="0"/>
              <a:t> </a:t>
            </a:r>
            <a:r>
              <a:rPr lang="en-US" sz="1800" noProof="0" dirty="0" smtClean="0"/>
              <a:t>(principal place of business as the place from which the main business activities are conducted, Art. 63(1)(c) BR). </a:t>
            </a:r>
          </a:p>
          <a:p>
            <a:pPr eaLnBrk="1" hangingPunct="1">
              <a:lnSpc>
                <a:spcPct val="130000"/>
              </a:lnSpc>
              <a:spcAft>
                <a:spcPts val="600"/>
              </a:spcAft>
              <a:buFont typeface="Symbol" panose="05050102010706020507" pitchFamily="18" charset="2"/>
              <a:buChar char="-"/>
              <a:defRPr/>
            </a:pPr>
            <a:r>
              <a:rPr lang="en-US" sz="1800" noProof="0" dirty="0" smtClean="0"/>
              <a:t>The courts of all three countries have jurisdiction under Art. 4(1) BR. </a:t>
            </a:r>
          </a:p>
          <a:p>
            <a:pPr eaLnBrk="1" hangingPunct="1">
              <a:lnSpc>
                <a:spcPct val="130000"/>
              </a:lnSpc>
              <a:spcAft>
                <a:spcPts val="600"/>
              </a:spcAft>
              <a:buFont typeface="Symbol" panose="05050102010706020507" pitchFamily="18" charset="2"/>
              <a:buChar char="-"/>
              <a:defRPr/>
            </a:pPr>
            <a:r>
              <a:rPr lang="en-US" sz="1800" noProof="0" dirty="0" smtClean="0"/>
              <a:t>German courts do not have jurisdiction under Art. 4 BR, as the principal place of business does not refer to the place where the main business of the company takes place but rather to the place from which the activities are conducted. </a:t>
            </a:r>
          </a:p>
          <a:p>
            <a:pPr eaLnBrk="1" hangingPunct="1">
              <a:defRPr/>
            </a:pPr>
            <a:endParaRPr lang="en-US" sz="2400" noProof="0" dirty="0" smtClean="0"/>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18</a:t>
            </a:fld>
            <a:endParaRPr lang="de-DE" dirty="0"/>
          </a:p>
        </p:txBody>
      </p:sp>
    </p:spTree>
    <p:extLst>
      <p:ext uri="{BB962C8B-B14F-4D97-AF65-F5344CB8AC3E}">
        <p14:creationId xmlns:p14="http://schemas.microsoft.com/office/powerpoint/2010/main" val="15231417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21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621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621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6217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6217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621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2179"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endParaRPr lang="en-US" altLang="de-DE" noProof="0" dirty="0" smtClean="0"/>
          </a:p>
        </p:txBody>
      </p:sp>
      <p:sp>
        <p:nvSpPr>
          <p:cNvPr id="3" name="Inhaltsplatzhalter 2"/>
          <p:cNvSpPr>
            <a:spLocks noGrp="1"/>
          </p:cNvSpPr>
          <p:nvPr>
            <p:ph idx="1"/>
          </p:nvPr>
        </p:nvSpPr>
        <p:spPr/>
        <p:txBody>
          <a:bodyPr/>
          <a:lstStyle/>
          <a:p>
            <a:pPr>
              <a:defRPr/>
            </a:pPr>
            <a:endParaRPr lang="en-US" noProof="0" dirty="0" smtClean="0"/>
          </a:p>
          <a:p>
            <a:pPr>
              <a:defRPr/>
            </a:pPr>
            <a:endParaRPr lang="en-US" noProof="0" dirty="0" smtClean="0"/>
          </a:p>
          <a:p>
            <a:pPr marL="0" indent="0" algn="ctr">
              <a:lnSpc>
                <a:spcPct val="150000"/>
              </a:lnSpc>
              <a:spcAft>
                <a:spcPts val="600"/>
              </a:spcAft>
              <a:buFontTx/>
              <a:buNone/>
              <a:defRPr/>
            </a:pPr>
            <a:endParaRPr lang="en-US" sz="2000" b="1" noProof="0" dirty="0" smtClean="0"/>
          </a:p>
          <a:p>
            <a:pPr marL="0" indent="0" algn="ctr">
              <a:lnSpc>
                <a:spcPct val="150000"/>
              </a:lnSpc>
              <a:spcAft>
                <a:spcPts val="600"/>
              </a:spcAft>
              <a:buFontTx/>
              <a:buNone/>
              <a:defRPr/>
            </a:pPr>
            <a:endParaRPr lang="en-US" sz="2000" b="1" noProof="0" dirty="0" smtClean="0"/>
          </a:p>
          <a:p>
            <a:pPr marL="0" indent="0" algn="ctr">
              <a:lnSpc>
                <a:spcPct val="150000"/>
              </a:lnSpc>
              <a:spcAft>
                <a:spcPts val="600"/>
              </a:spcAft>
              <a:buFontTx/>
              <a:buNone/>
              <a:defRPr/>
            </a:pPr>
            <a:r>
              <a:rPr lang="en-US" sz="2000" b="1" noProof="0" dirty="0" smtClean="0"/>
              <a:t>Exclusive jurisdiction</a:t>
            </a:r>
            <a:endParaRPr lang="en-US" sz="2000" b="1" noProof="0" dirty="0"/>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4" name="Foliennummernplatzhalter 3"/>
          <p:cNvSpPr>
            <a:spLocks noGrp="1"/>
          </p:cNvSpPr>
          <p:nvPr>
            <p:ph type="sldNum" sz="quarter" idx="12"/>
          </p:nvPr>
        </p:nvSpPr>
        <p:spPr/>
        <p:txBody>
          <a:bodyPr/>
          <a:lstStyle/>
          <a:p>
            <a:fld id="{E5B53BF6-DEA2-458C-903B-B577D20D4B06}" type="slidenum">
              <a:rPr lang="de-DE" smtClean="0"/>
              <a:pPr/>
              <a:t>19</a:t>
            </a:fld>
            <a:endParaRPr lang="de-DE" dirty="0"/>
          </a:p>
        </p:txBody>
      </p:sp>
    </p:spTree>
    <p:extLst>
      <p:ext uri="{BB962C8B-B14F-4D97-AF65-F5344CB8AC3E}">
        <p14:creationId xmlns:p14="http://schemas.microsoft.com/office/powerpoint/2010/main" val="42741189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Introduction</a:t>
            </a:r>
            <a:endParaRPr lang="de-DE" dirty="0"/>
          </a:p>
        </p:txBody>
      </p:sp>
      <p:sp>
        <p:nvSpPr>
          <p:cNvPr id="3" name="Inhaltsplatzhalter 2"/>
          <p:cNvSpPr>
            <a:spLocks noGrp="1"/>
          </p:cNvSpPr>
          <p:nvPr>
            <p:ph idx="1"/>
          </p:nvPr>
        </p:nvSpPr>
        <p:spPr/>
        <p:txBody>
          <a:bodyPr>
            <a:normAutofit/>
          </a:bodyPr>
          <a:lstStyle/>
          <a:p>
            <a:pPr>
              <a:lnSpc>
                <a:spcPct val="160000"/>
              </a:lnSpc>
              <a:spcAft>
                <a:spcPts val="600"/>
              </a:spcAft>
            </a:pPr>
            <a:r>
              <a:rPr lang="en-US" dirty="0" smtClean="0"/>
              <a:t>The European Union is a supranational organization founded in 1957</a:t>
            </a:r>
          </a:p>
          <a:p>
            <a:pPr>
              <a:lnSpc>
                <a:spcPct val="160000"/>
              </a:lnSpc>
              <a:spcAft>
                <a:spcPts val="600"/>
              </a:spcAft>
            </a:pPr>
            <a:r>
              <a:rPr lang="en-US" dirty="0" smtClean="0"/>
              <a:t>Currently: 28 Member </a:t>
            </a:r>
            <a:r>
              <a:rPr lang="en-US" dirty="0" smtClean="0"/>
              <a:t>States (soon “BREXIT”)</a:t>
            </a:r>
            <a:endParaRPr lang="en-US" dirty="0" smtClean="0"/>
          </a:p>
          <a:p>
            <a:pPr>
              <a:lnSpc>
                <a:spcPct val="160000"/>
              </a:lnSpc>
              <a:spcAft>
                <a:spcPts val="600"/>
              </a:spcAft>
            </a:pPr>
            <a:r>
              <a:rPr lang="en-US" dirty="0" smtClean="0"/>
              <a:t>The EU is based on International treaties, currently (Lisbon-Version):</a:t>
            </a:r>
          </a:p>
          <a:p>
            <a:pPr lvl="1">
              <a:lnSpc>
                <a:spcPct val="160000"/>
              </a:lnSpc>
              <a:spcAft>
                <a:spcPts val="600"/>
              </a:spcAft>
              <a:buFont typeface="Arial" panose="020B0604020202020204" pitchFamily="34" charset="0"/>
              <a:buChar char="•"/>
            </a:pPr>
            <a:r>
              <a:rPr lang="en-US" dirty="0" smtClean="0"/>
              <a:t>Treaty on the Functioning of the European Union (TFEU)</a:t>
            </a:r>
          </a:p>
          <a:p>
            <a:pPr lvl="1">
              <a:lnSpc>
                <a:spcPct val="160000"/>
              </a:lnSpc>
              <a:spcAft>
                <a:spcPts val="600"/>
              </a:spcAft>
              <a:buFont typeface="Arial" panose="020B0604020202020204" pitchFamily="34" charset="0"/>
              <a:buChar char="•"/>
            </a:pPr>
            <a:r>
              <a:rPr lang="en-US" dirty="0" smtClean="0"/>
              <a:t>Treaty of the European Union (TEU)</a:t>
            </a:r>
          </a:p>
          <a:p>
            <a:pPr marL="457200" lvl="1" indent="0">
              <a:buNone/>
            </a:pPr>
            <a:endParaRPr lang="en-US" dirty="0" smtClean="0"/>
          </a:p>
          <a:p>
            <a:pPr lvl="1"/>
            <a:endParaRPr lang="de-DE" dirty="0"/>
          </a:p>
        </p:txBody>
      </p:sp>
      <p:sp>
        <p:nvSpPr>
          <p:cNvPr id="4" name="Fußzeilenplatzhalter 3"/>
          <p:cNvSpPr>
            <a:spLocks noGrp="1"/>
          </p:cNvSpPr>
          <p:nvPr>
            <p:ph type="ftr" sz="quarter" idx="11"/>
          </p:nvPr>
        </p:nvSpPr>
        <p:spPr/>
        <p:txBody>
          <a:bodyPr/>
          <a:lstStyle/>
          <a:p>
            <a:r>
              <a:rPr lang="de-DE" dirty="0" smtClean="0">
                <a:solidFill>
                  <a:prstClr val="black">
                    <a:tint val="75000"/>
                  </a:prstClr>
                </a:solidFill>
              </a:rPr>
              <a:t>Dispute Resolution</a:t>
            </a:r>
            <a:endParaRPr lang="de-DE" dirty="0">
              <a:solidFill>
                <a:prstClr val="black">
                  <a:tint val="75000"/>
                </a:prstClr>
              </a:solidFill>
            </a:endParaRPr>
          </a:p>
        </p:txBody>
      </p:sp>
      <p:sp>
        <p:nvSpPr>
          <p:cNvPr id="5" name="Foliennummernplatzhalter 4"/>
          <p:cNvSpPr>
            <a:spLocks noGrp="1"/>
          </p:cNvSpPr>
          <p:nvPr>
            <p:ph type="sldNum" sz="quarter" idx="12"/>
          </p:nvPr>
        </p:nvSpPr>
        <p:spPr/>
        <p:txBody>
          <a:bodyPr/>
          <a:lstStyle/>
          <a:p>
            <a:fld id="{E5B53BF6-DEA2-458C-903B-B577D20D4B06}" type="slidenum">
              <a:rPr lang="de-DE" smtClean="0">
                <a:solidFill>
                  <a:prstClr val="black">
                    <a:tint val="75000"/>
                  </a:prstClr>
                </a:solidFill>
              </a:rPr>
              <a:pPr/>
              <a:t>2</a:t>
            </a:fld>
            <a:endParaRPr lang="de-DE">
              <a:solidFill>
                <a:prstClr val="black">
                  <a:tint val="75000"/>
                </a:prstClr>
              </a:solidFill>
            </a:endParaRPr>
          </a:p>
        </p:txBody>
      </p:sp>
    </p:spTree>
    <p:extLst>
      <p:ext uri="{BB962C8B-B14F-4D97-AF65-F5344CB8AC3E}">
        <p14:creationId xmlns:p14="http://schemas.microsoft.com/office/powerpoint/2010/main" val="937362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a:bodyPr>
          <a:lstStyle/>
          <a:p>
            <a:r>
              <a:rPr lang="en-US" altLang="de-DE" noProof="0" dirty="0" smtClean="0"/>
              <a:t>Distinguish exclusive from non-exclusive jurisdiction</a:t>
            </a:r>
            <a:endParaRPr lang="en-US" altLang="de-DE" b="1" noProof="0" dirty="0" smtClean="0"/>
          </a:p>
        </p:txBody>
      </p:sp>
      <p:sp>
        <p:nvSpPr>
          <p:cNvPr id="268291" name="Rectangle 3"/>
          <p:cNvSpPr>
            <a:spLocks noGrp="1" noChangeArrowheads="1"/>
          </p:cNvSpPr>
          <p:nvPr>
            <p:ph type="body" idx="1"/>
          </p:nvPr>
        </p:nvSpPr>
        <p:spPr/>
        <p:txBody>
          <a:bodyPr/>
          <a:lstStyle/>
          <a:p>
            <a:pPr marL="0" indent="0" algn="just" eaLnBrk="1" hangingPunct="1">
              <a:spcAft>
                <a:spcPts val="600"/>
              </a:spcAft>
              <a:buNone/>
            </a:pPr>
            <a:r>
              <a:rPr lang="en-US" altLang="de-DE" sz="1800" b="1" noProof="0" dirty="0" smtClean="0"/>
              <a:t>Exclusive jurisdiction </a:t>
            </a:r>
            <a:endParaRPr lang="en-US" altLang="de-DE" b="1" noProof="0" dirty="0" smtClean="0"/>
          </a:p>
          <a:p>
            <a:pPr algn="just" eaLnBrk="1" hangingPunct="1">
              <a:spcAft>
                <a:spcPts val="600"/>
              </a:spcAft>
              <a:buFont typeface="Symbol" pitchFamily="18" charset="2"/>
              <a:buChar char="-"/>
            </a:pPr>
            <a:r>
              <a:rPr lang="en-US" altLang="de-DE" dirty="0"/>
              <a:t>T</a:t>
            </a:r>
            <a:r>
              <a:rPr lang="en-US" altLang="de-DE" noProof="0" dirty="0" smtClean="0"/>
              <a:t>he courts of one state </a:t>
            </a:r>
            <a:r>
              <a:rPr lang="en-US" altLang="de-DE" dirty="0" smtClean="0"/>
              <a:t>only</a:t>
            </a:r>
            <a:r>
              <a:rPr lang="en-US" altLang="de-DE" dirty="0" smtClean="0">
                <a:solidFill>
                  <a:srgbClr val="FF0000"/>
                </a:solidFill>
              </a:rPr>
              <a:t> </a:t>
            </a:r>
            <a:r>
              <a:rPr lang="en-US" altLang="de-DE" noProof="0" dirty="0" smtClean="0"/>
              <a:t>are competent</a:t>
            </a:r>
          </a:p>
          <a:p>
            <a:pPr algn="just" eaLnBrk="1" hangingPunct="1">
              <a:spcAft>
                <a:spcPts val="600"/>
              </a:spcAft>
              <a:buFont typeface="Symbol" pitchFamily="18" charset="2"/>
              <a:buChar char="-"/>
            </a:pPr>
            <a:r>
              <a:rPr lang="en-US" altLang="de-DE" dirty="0"/>
              <a:t>N</a:t>
            </a:r>
            <a:r>
              <a:rPr lang="en-US" altLang="de-DE" noProof="0" dirty="0" smtClean="0"/>
              <a:t>o other courts may decide the case</a:t>
            </a:r>
          </a:p>
          <a:p>
            <a:pPr marL="0" indent="0" algn="just" eaLnBrk="1" hangingPunct="1">
              <a:spcAft>
                <a:spcPts val="600"/>
              </a:spcAft>
              <a:buNone/>
            </a:pPr>
            <a:endParaRPr lang="en-US" altLang="de-DE" sz="1800" b="1" noProof="0" dirty="0" smtClean="0"/>
          </a:p>
          <a:p>
            <a:pPr marL="0" indent="0" algn="just" eaLnBrk="1" hangingPunct="1">
              <a:spcAft>
                <a:spcPts val="600"/>
              </a:spcAft>
              <a:buNone/>
            </a:pPr>
            <a:r>
              <a:rPr lang="en-US" altLang="de-DE" sz="1800" b="1" noProof="0" dirty="0" smtClean="0"/>
              <a:t>Non-exclusive jurisdiction</a:t>
            </a:r>
          </a:p>
          <a:p>
            <a:pPr algn="just" eaLnBrk="1" hangingPunct="1">
              <a:spcAft>
                <a:spcPts val="600"/>
              </a:spcAft>
              <a:buFont typeface="Symbol" pitchFamily="18" charset="2"/>
              <a:buChar char="-"/>
            </a:pPr>
            <a:r>
              <a:rPr lang="en-US" altLang="de-DE" dirty="0"/>
              <a:t>T</a:t>
            </a:r>
            <a:r>
              <a:rPr lang="en-US" altLang="de-DE" noProof="0" dirty="0" smtClean="0"/>
              <a:t>he courts of different countries are competent</a:t>
            </a:r>
          </a:p>
          <a:p>
            <a:pPr algn="just" eaLnBrk="1" hangingPunct="1">
              <a:spcAft>
                <a:spcPts val="600"/>
              </a:spcAft>
              <a:buFont typeface="Symbol" pitchFamily="18" charset="2"/>
              <a:buChar char="-"/>
            </a:pPr>
            <a:r>
              <a:rPr lang="en-US" altLang="de-DE" dirty="0"/>
              <a:t>T</a:t>
            </a:r>
            <a:r>
              <a:rPr lang="en-US" altLang="de-DE" noProof="0" dirty="0" smtClean="0"/>
              <a:t>he plaintiff has the choice</a:t>
            </a:r>
          </a:p>
          <a:p>
            <a:pPr algn="just" eaLnBrk="1" hangingPunct="1">
              <a:spcAft>
                <a:spcPts val="600"/>
              </a:spcAft>
              <a:buFont typeface="Symbol" pitchFamily="18" charset="2"/>
              <a:buChar char="-"/>
            </a:pPr>
            <a:r>
              <a:rPr lang="en-US" altLang="de-DE" dirty="0"/>
              <a:t>E</a:t>
            </a:r>
            <a:r>
              <a:rPr lang="en-US" altLang="de-DE" noProof="0" dirty="0" smtClean="0"/>
              <a:t>very competent court must hear the case when brought before it by the plaintiff.</a:t>
            </a:r>
          </a:p>
          <a:p>
            <a:pPr algn="just" eaLnBrk="1" hangingPunct="1">
              <a:spcAft>
                <a:spcPts val="600"/>
              </a:spcAft>
              <a:buFontTx/>
              <a:buNone/>
            </a:pPr>
            <a:endParaRPr lang="en-US" altLang="de-DE" sz="1800" noProof="0" dirty="0" smtClean="0"/>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20</a:t>
            </a:fld>
            <a:endParaRPr lang="de-DE" dirty="0"/>
          </a:p>
        </p:txBody>
      </p:sp>
    </p:spTree>
    <p:extLst>
      <p:ext uri="{BB962C8B-B14F-4D97-AF65-F5344CB8AC3E}">
        <p14:creationId xmlns:p14="http://schemas.microsoft.com/office/powerpoint/2010/main" val="12779345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8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82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82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829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829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829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6829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8291"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de-DE" b="1" noProof="0" dirty="0" smtClean="0"/>
              <a:t>Art. 24 BR</a:t>
            </a:r>
          </a:p>
        </p:txBody>
      </p:sp>
      <p:sp>
        <p:nvSpPr>
          <p:cNvPr id="270339" name="Rectangle 3"/>
          <p:cNvSpPr>
            <a:spLocks noGrp="1" noChangeArrowheads="1"/>
          </p:cNvSpPr>
          <p:nvPr>
            <p:ph type="body" idx="1"/>
          </p:nvPr>
        </p:nvSpPr>
        <p:spPr/>
        <p:txBody>
          <a:bodyPr/>
          <a:lstStyle/>
          <a:p>
            <a:pPr eaLnBrk="1" hangingPunct="1">
              <a:lnSpc>
                <a:spcPct val="120000"/>
              </a:lnSpc>
              <a:spcAft>
                <a:spcPts val="600"/>
              </a:spcAft>
              <a:buFontTx/>
              <a:buNone/>
            </a:pPr>
            <a:r>
              <a:rPr lang="en-US" altLang="de-DE" sz="1800" b="1" noProof="0" dirty="0" smtClean="0"/>
              <a:t>Exclusive jurisdiction if the object of the proceedings is/are</a:t>
            </a:r>
          </a:p>
          <a:p>
            <a:pPr eaLnBrk="1" hangingPunct="1">
              <a:lnSpc>
                <a:spcPct val="120000"/>
              </a:lnSpc>
              <a:spcAft>
                <a:spcPts val="600"/>
              </a:spcAft>
              <a:buFont typeface="Symbol" pitchFamily="18" charset="2"/>
              <a:buChar char="-"/>
            </a:pPr>
            <a:r>
              <a:rPr lang="en-US" altLang="de-DE" dirty="0"/>
              <a:t>R</a:t>
            </a:r>
            <a:r>
              <a:rPr lang="en-US" altLang="de-DE" sz="1800" noProof="0" dirty="0" err="1" smtClean="0"/>
              <a:t>ights</a:t>
            </a:r>
            <a:r>
              <a:rPr lang="en-US" altLang="de-DE" sz="1800" noProof="0" dirty="0" smtClean="0"/>
              <a:t> in immovable property (Art. 24(1) BR)</a:t>
            </a:r>
          </a:p>
          <a:p>
            <a:pPr eaLnBrk="1" hangingPunct="1">
              <a:lnSpc>
                <a:spcPct val="120000"/>
              </a:lnSpc>
              <a:spcAft>
                <a:spcPts val="600"/>
              </a:spcAft>
              <a:buFont typeface="Symbol" pitchFamily="18" charset="2"/>
              <a:buChar char="-"/>
            </a:pPr>
            <a:r>
              <a:rPr lang="en-US" altLang="de-DE" noProof="0" dirty="0" smtClean="0"/>
              <a:t>V</a:t>
            </a:r>
            <a:r>
              <a:rPr lang="en-US" altLang="de-DE" sz="1800" noProof="0" dirty="0" smtClean="0"/>
              <a:t>alidity of companies or of the decisions of their organs (Art. 24(2) BR)</a:t>
            </a:r>
          </a:p>
          <a:p>
            <a:pPr eaLnBrk="1" hangingPunct="1">
              <a:lnSpc>
                <a:spcPct val="120000"/>
              </a:lnSpc>
              <a:spcAft>
                <a:spcPts val="600"/>
              </a:spcAft>
              <a:buFont typeface="Symbol" pitchFamily="18" charset="2"/>
              <a:buChar char="-"/>
            </a:pPr>
            <a:r>
              <a:rPr lang="en-US" altLang="de-DE" dirty="0"/>
              <a:t>V</a:t>
            </a:r>
            <a:r>
              <a:rPr lang="en-US" altLang="de-DE" sz="1800" noProof="0" dirty="0" err="1" smtClean="0"/>
              <a:t>alidity</a:t>
            </a:r>
            <a:r>
              <a:rPr lang="en-US" altLang="de-DE" sz="1800" noProof="0" dirty="0" smtClean="0"/>
              <a:t> of entries in public registers (Art. 24(3) BR)</a:t>
            </a:r>
          </a:p>
          <a:p>
            <a:pPr eaLnBrk="1" hangingPunct="1">
              <a:lnSpc>
                <a:spcPct val="120000"/>
              </a:lnSpc>
              <a:spcAft>
                <a:spcPts val="600"/>
              </a:spcAft>
              <a:buFont typeface="Symbol" pitchFamily="18" charset="2"/>
              <a:buChar char="-"/>
            </a:pPr>
            <a:r>
              <a:rPr lang="en-US" altLang="de-DE" dirty="0"/>
              <a:t>R</a:t>
            </a:r>
            <a:r>
              <a:rPr lang="en-US" altLang="de-DE" sz="1800" noProof="0" dirty="0" err="1" smtClean="0"/>
              <a:t>egistration</a:t>
            </a:r>
            <a:r>
              <a:rPr lang="en-US" altLang="de-DE" sz="1800" noProof="0" dirty="0" smtClean="0"/>
              <a:t> or validity of patents, trade marks, designs or other registered rights (Art. 24(4) BR)</a:t>
            </a:r>
          </a:p>
          <a:p>
            <a:pPr eaLnBrk="1" hangingPunct="1">
              <a:lnSpc>
                <a:spcPct val="120000"/>
              </a:lnSpc>
              <a:spcAft>
                <a:spcPts val="600"/>
              </a:spcAft>
              <a:buFont typeface="Symbol" pitchFamily="18" charset="2"/>
              <a:buChar char="-"/>
            </a:pPr>
            <a:r>
              <a:rPr lang="en-US" altLang="de-DE" dirty="0"/>
              <a:t>T</a:t>
            </a:r>
            <a:r>
              <a:rPr lang="en-US" altLang="de-DE" sz="1800" noProof="0" dirty="0" smtClean="0"/>
              <a:t>he enforcement of judgments (Art. 24</a:t>
            </a:r>
            <a:r>
              <a:rPr lang="en-US" altLang="de-DE" noProof="0" dirty="0" smtClean="0"/>
              <a:t>(</a:t>
            </a:r>
            <a:r>
              <a:rPr lang="en-US" altLang="de-DE" sz="1800" noProof="0" dirty="0" smtClean="0"/>
              <a:t>5) BR),</a:t>
            </a:r>
          </a:p>
          <a:p>
            <a:pPr eaLnBrk="1" hangingPunct="1">
              <a:lnSpc>
                <a:spcPct val="120000"/>
              </a:lnSpc>
              <a:spcAft>
                <a:spcPts val="600"/>
              </a:spcAft>
              <a:buFontTx/>
              <a:buNone/>
            </a:pPr>
            <a:r>
              <a:rPr lang="en-US" altLang="de-DE" sz="1800" b="1" noProof="0" dirty="0" smtClean="0"/>
              <a:t>With regard to those claims the courts in one country only are competent </a:t>
            </a:r>
            <a:r>
              <a:rPr lang="en-US" altLang="de-DE" sz="1800" b="1" noProof="0" dirty="0" smtClean="0">
                <a:sym typeface="Wingdings" panose="05000000000000000000" pitchFamily="2" charset="2"/>
              </a:rPr>
              <a:t></a:t>
            </a:r>
            <a:r>
              <a:rPr lang="en-US" altLang="de-DE" sz="1800" b="1" noProof="0" dirty="0" smtClean="0"/>
              <a:t> The jurisdiction of all other courts is excluded!</a:t>
            </a:r>
          </a:p>
          <a:p>
            <a:pPr eaLnBrk="1" hangingPunct="1">
              <a:lnSpc>
                <a:spcPct val="120000"/>
              </a:lnSpc>
              <a:spcAft>
                <a:spcPts val="600"/>
              </a:spcAft>
            </a:pPr>
            <a:endParaRPr lang="en-US" altLang="de-DE" sz="1800" noProof="0" dirty="0" smtClean="0"/>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21</a:t>
            </a:fld>
            <a:endParaRPr lang="de-DE" dirty="0"/>
          </a:p>
        </p:txBody>
      </p:sp>
    </p:spTree>
    <p:extLst>
      <p:ext uri="{BB962C8B-B14F-4D97-AF65-F5344CB8AC3E}">
        <p14:creationId xmlns:p14="http://schemas.microsoft.com/office/powerpoint/2010/main" val="10395006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0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03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03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033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033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70339">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03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339"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endParaRPr lang="en-US" altLang="de-DE" noProof="0" dirty="0" smtClean="0"/>
          </a:p>
        </p:txBody>
      </p:sp>
      <p:sp>
        <p:nvSpPr>
          <p:cNvPr id="3" name="Inhaltsplatzhalter 2"/>
          <p:cNvSpPr>
            <a:spLocks noGrp="1"/>
          </p:cNvSpPr>
          <p:nvPr>
            <p:ph idx="1"/>
          </p:nvPr>
        </p:nvSpPr>
        <p:spPr/>
        <p:txBody>
          <a:bodyPr/>
          <a:lstStyle/>
          <a:p>
            <a:pPr>
              <a:defRPr/>
            </a:pPr>
            <a:endParaRPr lang="en-US" noProof="0" dirty="0" smtClean="0"/>
          </a:p>
          <a:p>
            <a:pPr>
              <a:defRPr/>
            </a:pPr>
            <a:endParaRPr lang="en-US" noProof="0" dirty="0" smtClean="0"/>
          </a:p>
          <a:p>
            <a:pPr marL="0" indent="0" algn="ctr">
              <a:lnSpc>
                <a:spcPct val="150000"/>
              </a:lnSpc>
              <a:spcAft>
                <a:spcPts val="600"/>
              </a:spcAft>
              <a:buFontTx/>
              <a:buNone/>
              <a:defRPr/>
            </a:pPr>
            <a:endParaRPr lang="en-US" sz="2000" b="1" noProof="0" dirty="0" smtClean="0"/>
          </a:p>
          <a:p>
            <a:pPr marL="0" indent="0" algn="ctr">
              <a:lnSpc>
                <a:spcPct val="150000"/>
              </a:lnSpc>
              <a:spcAft>
                <a:spcPts val="600"/>
              </a:spcAft>
              <a:buFontTx/>
              <a:buNone/>
              <a:defRPr/>
            </a:pPr>
            <a:endParaRPr lang="en-US" sz="2000" b="1" noProof="0" dirty="0" smtClean="0"/>
          </a:p>
          <a:p>
            <a:pPr marL="0" indent="0" algn="ctr">
              <a:lnSpc>
                <a:spcPct val="150000"/>
              </a:lnSpc>
              <a:spcAft>
                <a:spcPts val="600"/>
              </a:spcAft>
              <a:buFontTx/>
              <a:buNone/>
              <a:defRPr/>
            </a:pPr>
            <a:r>
              <a:rPr lang="en-US" sz="2000" b="1" noProof="0" dirty="0" smtClean="0"/>
              <a:t>Jurisdiction by appearance</a:t>
            </a:r>
            <a:endParaRPr lang="en-US" sz="2000" b="1" noProof="0" dirty="0"/>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4" name="Foliennummernplatzhalter 3"/>
          <p:cNvSpPr>
            <a:spLocks noGrp="1"/>
          </p:cNvSpPr>
          <p:nvPr>
            <p:ph type="sldNum" sz="quarter" idx="12"/>
          </p:nvPr>
        </p:nvSpPr>
        <p:spPr/>
        <p:txBody>
          <a:bodyPr/>
          <a:lstStyle/>
          <a:p>
            <a:fld id="{E5B53BF6-DEA2-458C-903B-B577D20D4B06}" type="slidenum">
              <a:rPr lang="de-DE" smtClean="0"/>
              <a:pPr/>
              <a:t>22</a:t>
            </a:fld>
            <a:endParaRPr lang="de-DE" dirty="0"/>
          </a:p>
        </p:txBody>
      </p:sp>
    </p:spTree>
    <p:extLst>
      <p:ext uri="{BB962C8B-B14F-4D97-AF65-F5344CB8AC3E}">
        <p14:creationId xmlns:p14="http://schemas.microsoft.com/office/powerpoint/2010/main" val="24539202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de-DE" noProof="0" dirty="0" smtClean="0"/>
              <a:t>Art. 26 BR</a:t>
            </a:r>
            <a:endParaRPr lang="en-US" altLang="de-DE" b="1" noProof="0" dirty="0" smtClean="0"/>
          </a:p>
        </p:txBody>
      </p:sp>
      <p:sp>
        <p:nvSpPr>
          <p:cNvPr id="247811" name="Rectangle 3"/>
          <p:cNvSpPr>
            <a:spLocks noGrp="1" noChangeArrowheads="1"/>
          </p:cNvSpPr>
          <p:nvPr>
            <p:ph type="body" idx="1"/>
          </p:nvPr>
        </p:nvSpPr>
        <p:spPr>
          <a:xfrm>
            <a:off x="179512" y="1124746"/>
            <a:ext cx="8784976" cy="5231604"/>
          </a:xfrm>
        </p:spPr>
        <p:txBody>
          <a:bodyPr>
            <a:normAutofit fontScale="92500" lnSpcReduction="10000"/>
          </a:bodyPr>
          <a:lstStyle/>
          <a:p>
            <a:pPr marL="0" indent="0">
              <a:lnSpc>
                <a:spcPct val="120000"/>
              </a:lnSpc>
              <a:spcAft>
                <a:spcPts val="600"/>
              </a:spcAft>
              <a:buNone/>
            </a:pPr>
            <a:r>
              <a:rPr lang="en-US" altLang="de-DE" sz="1700" dirty="0" smtClean="0"/>
              <a:t>“1. Apart </a:t>
            </a:r>
            <a:r>
              <a:rPr lang="en-US" altLang="de-DE" sz="1700" dirty="0"/>
              <a:t>from jurisdiction derived from other provisions of this Regulation, a court of a Member State before which a defendant enters an appearance shall have jurisdiction. This rule shall not apply where appearance was entered to contest the jurisdiction, or where another court has exclusive jurisdiction by virtue of Article 24.</a:t>
            </a:r>
          </a:p>
          <a:p>
            <a:pPr marL="0" indent="0">
              <a:lnSpc>
                <a:spcPct val="120000"/>
              </a:lnSpc>
              <a:spcAft>
                <a:spcPts val="600"/>
              </a:spcAft>
              <a:buNone/>
            </a:pPr>
            <a:r>
              <a:rPr lang="en-US" altLang="de-DE" sz="1700" dirty="0" smtClean="0"/>
              <a:t>2</a:t>
            </a:r>
            <a:r>
              <a:rPr lang="en-US" altLang="de-DE" sz="1700" dirty="0"/>
              <a:t>.   In matters referred to in Sections 3, 4 or 5 where the policyholder, the insured, a beneficiary of the insurance contract, the injured party, the consumer or the employee is the defendant, the court shall, before assuming jurisdiction under paragraph 1, ensure that the defendant is informed of his right to contest the jurisdiction of the court and of the consequences of entering or not entering an appearance</a:t>
            </a:r>
            <a:r>
              <a:rPr lang="en-US" altLang="de-DE" sz="1700" dirty="0" smtClean="0"/>
              <a:t>.”</a:t>
            </a:r>
            <a:endParaRPr lang="en-US" altLang="de-DE" sz="1700" dirty="0"/>
          </a:p>
          <a:p>
            <a:pPr>
              <a:lnSpc>
                <a:spcPct val="120000"/>
              </a:lnSpc>
              <a:spcAft>
                <a:spcPts val="600"/>
              </a:spcAft>
            </a:pPr>
            <a:r>
              <a:rPr lang="en-US" altLang="de-DE" sz="1900" dirty="0"/>
              <a:t>Without objection, </a:t>
            </a:r>
            <a:r>
              <a:rPr lang="en-US" altLang="de-DE" sz="1900" dirty="0" err="1" smtClean="0"/>
              <a:t>def’d</a:t>
            </a:r>
            <a:r>
              <a:rPr lang="en-US" altLang="de-DE" sz="1900" dirty="0" smtClean="0"/>
              <a:t> </a:t>
            </a:r>
            <a:r>
              <a:rPr lang="en-US" altLang="de-DE" sz="1900" dirty="0"/>
              <a:t>submits to </a:t>
            </a:r>
            <a:r>
              <a:rPr lang="en-US" altLang="de-DE" sz="1900" dirty="0" smtClean="0"/>
              <a:t>jurisdiction. Why do we need such a rule?</a:t>
            </a:r>
          </a:p>
          <a:p>
            <a:pPr lvl="1">
              <a:lnSpc>
                <a:spcPct val="120000"/>
              </a:lnSpc>
              <a:spcAft>
                <a:spcPts val="600"/>
              </a:spcAft>
              <a:buFont typeface="Arial" panose="020B0604020202020204" pitchFamily="34" charset="0"/>
              <a:buChar char="•"/>
            </a:pPr>
            <a:r>
              <a:rPr lang="en-US" altLang="de-DE" sz="1900" dirty="0" smtClean="0"/>
              <a:t>Procedural efficiency; otherwise judicial resources might be </a:t>
            </a:r>
            <a:r>
              <a:rPr lang="en-US" altLang="de-DE" sz="1900" dirty="0"/>
              <a:t>w</a:t>
            </a:r>
            <a:r>
              <a:rPr lang="en-US" altLang="de-DE" sz="1900" dirty="0" smtClean="0"/>
              <a:t>asted.</a:t>
            </a:r>
          </a:p>
          <a:p>
            <a:pPr>
              <a:lnSpc>
                <a:spcPct val="120000"/>
              </a:lnSpc>
              <a:spcAft>
                <a:spcPts val="600"/>
              </a:spcAft>
            </a:pPr>
            <a:r>
              <a:rPr lang="en-US" altLang="de-DE" sz="1900" dirty="0"/>
              <a:t>What </a:t>
            </a:r>
            <a:r>
              <a:rPr lang="en-US" altLang="de-DE" sz="1900" dirty="0" smtClean="0"/>
              <a:t>is meant by “appearance </a:t>
            </a:r>
            <a:r>
              <a:rPr lang="en-US" altLang="de-DE" sz="1900" dirty="0"/>
              <a:t>was entered to contest the </a:t>
            </a:r>
            <a:r>
              <a:rPr lang="en-US" altLang="de-DE" sz="1900" dirty="0" smtClean="0"/>
              <a:t>jurisdiction”?</a:t>
            </a:r>
          </a:p>
          <a:p>
            <a:pPr>
              <a:lnSpc>
                <a:spcPct val="120000"/>
              </a:lnSpc>
              <a:spcAft>
                <a:spcPts val="600"/>
              </a:spcAft>
            </a:pPr>
            <a:r>
              <a:rPr lang="en-US" altLang="de-DE" sz="1900" noProof="0" dirty="0" smtClean="0"/>
              <a:t>Rule does not apply if another </a:t>
            </a:r>
            <a:r>
              <a:rPr lang="en-US" altLang="de-DE" sz="1900" dirty="0" smtClean="0"/>
              <a:t>court has exclusive jurisdiction (para. 1).</a:t>
            </a:r>
          </a:p>
          <a:p>
            <a:pPr>
              <a:lnSpc>
                <a:spcPct val="120000"/>
              </a:lnSpc>
              <a:spcAft>
                <a:spcPts val="600"/>
              </a:spcAft>
            </a:pPr>
            <a:r>
              <a:rPr lang="en-US" altLang="de-DE" sz="1900" dirty="0" smtClean="0"/>
              <a:t>To protect “weaker parties” jurisdiction can only be established where the “weak” defendant </a:t>
            </a:r>
            <a:r>
              <a:rPr lang="en-US" altLang="de-DE" sz="1900" dirty="0"/>
              <a:t>is informed of his right to contest the </a:t>
            </a:r>
            <a:r>
              <a:rPr lang="en-US" altLang="de-DE" sz="1900" dirty="0" smtClean="0"/>
              <a:t>jurisdiction (para. 2).</a:t>
            </a:r>
            <a:endParaRPr lang="en-US" altLang="de-DE" sz="1900" noProof="0" dirty="0" smtClean="0"/>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23</a:t>
            </a:fld>
            <a:endParaRPr lang="de-DE" dirty="0"/>
          </a:p>
        </p:txBody>
      </p:sp>
    </p:spTree>
    <p:extLst>
      <p:ext uri="{BB962C8B-B14F-4D97-AF65-F5344CB8AC3E}">
        <p14:creationId xmlns:p14="http://schemas.microsoft.com/office/powerpoint/2010/main" val="1314422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78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78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78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78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78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781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78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1"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endParaRPr lang="en-US" altLang="de-DE" noProof="0" dirty="0" smtClean="0"/>
          </a:p>
        </p:txBody>
      </p:sp>
      <p:sp>
        <p:nvSpPr>
          <p:cNvPr id="3" name="Inhaltsplatzhalter 2"/>
          <p:cNvSpPr>
            <a:spLocks noGrp="1"/>
          </p:cNvSpPr>
          <p:nvPr>
            <p:ph idx="1"/>
          </p:nvPr>
        </p:nvSpPr>
        <p:spPr/>
        <p:txBody>
          <a:bodyPr/>
          <a:lstStyle/>
          <a:p>
            <a:pPr>
              <a:defRPr/>
            </a:pPr>
            <a:endParaRPr lang="en-US" noProof="0" dirty="0" smtClean="0"/>
          </a:p>
          <a:p>
            <a:pPr>
              <a:defRPr/>
            </a:pPr>
            <a:endParaRPr lang="en-US" noProof="0" dirty="0" smtClean="0"/>
          </a:p>
          <a:p>
            <a:pPr marL="0" indent="0" algn="ctr">
              <a:lnSpc>
                <a:spcPct val="150000"/>
              </a:lnSpc>
              <a:spcAft>
                <a:spcPts val="600"/>
              </a:spcAft>
              <a:buFontTx/>
              <a:buNone/>
              <a:defRPr/>
            </a:pPr>
            <a:endParaRPr lang="en-US" sz="2000" b="1" noProof="0" dirty="0" smtClean="0"/>
          </a:p>
          <a:p>
            <a:pPr marL="0" indent="0" algn="ctr">
              <a:lnSpc>
                <a:spcPct val="150000"/>
              </a:lnSpc>
              <a:spcAft>
                <a:spcPts val="600"/>
              </a:spcAft>
              <a:buFontTx/>
              <a:buNone/>
              <a:defRPr/>
            </a:pPr>
            <a:endParaRPr lang="en-US" sz="2000" b="1" noProof="0" dirty="0" smtClean="0"/>
          </a:p>
          <a:p>
            <a:pPr marL="0" indent="0" algn="ctr">
              <a:lnSpc>
                <a:spcPct val="150000"/>
              </a:lnSpc>
              <a:spcAft>
                <a:spcPts val="600"/>
              </a:spcAft>
              <a:buFontTx/>
              <a:buNone/>
              <a:defRPr/>
            </a:pPr>
            <a:r>
              <a:rPr lang="en-US" sz="2000" b="1" dirty="0" smtClean="0"/>
              <a:t>Special jurisdiction (selected bases)</a:t>
            </a:r>
            <a:endParaRPr lang="en-US" sz="2000" b="1" noProof="0" dirty="0"/>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4" name="Foliennummernplatzhalter 3"/>
          <p:cNvSpPr>
            <a:spLocks noGrp="1"/>
          </p:cNvSpPr>
          <p:nvPr>
            <p:ph type="sldNum" sz="quarter" idx="12"/>
          </p:nvPr>
        </p:nvSpPr>
        <p:spPr/>
        <p:txBody>
          <a:bodyPr/>
          <a:lstStyle/>
          <a:p>
            <a:fld id="{E5B53BF6-DEA2-458C-903B-B577D20D4B06}" type="slidenum">
              <a:rPr lang="de-DE" smtClean="0"/>
              <a:pPr/>
              <a:t>24</a:t>
            </a:fld>
            <a:endParaRPr lang="de-DE" dirty="0"/>
          </a:p>
        </p:txBody>
      </p:sp>
    </p:spTree>
    <p:extLst>
      <p:ext uri="{BB962C8B-B14F-4D97-AF65-F5344CB8AC3E}">
        <p14:creationId xmlns:p14="http://schemas.microsoft.com/office/powerpoint/2010/main" val="28395290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de-DE" noProof="0" dirty="0" smtClean="0"/>
              <a:t>Introduction</a:t>
            </a:r>
            <a:endParaRPr lang="en-US" altLang="de-DE" b="1" noProof="0" dirty="0" smtClean="0"/>
          </a:p>
        </p:txBody>
      </p:sp>
      <p:sp>
        <p:nvSpPr>
          <p:cNvPr id="247811" name="Rectangle 3"/>
          <p:cNvSpPr>
            <a:spLocks noGrp="1" noChangeArrowheads="1"/>
          </p:cNvSpPr>
          <p:nvPr>
            <p:ph type="body" idx="1"/>
          </p:nvPr>
        </p:nvSpPr>
        <p:spPr/>
        <p:txBody>
          <a:bodyPr/>
          <a:lstStyle/>
          <a:p>
            <a:pPr eaLnBrk="1" hangingPunct="1">
              <a:lnSpc>
                <a:spcPct val="120000"/>
              </a:lnSpc>
              <a:spcAft>
                <a:spcPts val="600"/>
              </a:spcAft>
            </a:pPr>
            <a:r>
              <a:rPr lang="en-US" altLang="de-DE" noProof="0" dirty="0" smtClean="0"/>
              <a:t>Besides the general rule of jurisdiction, the BR lays down special rules of jurisdiction (Articles 7-9 BR). </a:t>
            </a:r>
          </a:p>
          <a:p>
            <a:pPr eaLnBrk="1" hangingPunct="1">
              <a:lnSpc>
                <a:spcPct val="120000"/>
              </a:lnSpc>
              <a:spcAft>
                <a:spcPts val="600"/>
              </a:spcAft>
            </a:pPr>
            <a:r>
              <a:rPr lang="en-US" altLang="de-DE" noProof="0" dirty="0" smtClean="0"/>
              <a:t>Special jurisdiction is not mandatory: claimant has the choice where to sue</a:t>
            </a:r>
          </a:p>
          <a:p>
            <a:pPr eaLnBrk="1" hangingPunct="1">
              <a:lnSpc>
                <a:spcPct val="120000"/>
              </a:lnSpc>
              <a:spcAft>
                <a:spcPts val="600"/>
              </a:spcAft>
            </a:pPr>
            <a:r>
              <a:rPr lang="en-US" altLang="de-DE" noProof="0" dirty="0" smtClean="0"/>
              <a:t>As the rules of special jurisdiction deviate from the general rule of jurisdiction, these provisions must be interpreted narrowly.</a:t>
            </a:r>
          </a:p>
          <a:p>
            <a:pPr eaLnBrk="1" hangingPunct="1">
              <a:lnSpc>
                <a:spcPct val="120000"/>
              </a:lnSpc>
              <a:spcAft>
                <a:spcPts val="600"/>
              </a:spcAft>
            </a:pPr>
            <a:r>
              <a:rPr lang="en-US" altLang="de-DE" noProof="0" dirty="0" smtClean="0"/>
              <a:t>Important bases of special jurisdiction are contained in Art. 7 BR</a:t>
            </a:r>
          </a:p>
          <a:p>
            <a:pPr lvl="1">
              <a:lnSpc>
                <a:spcPct val="120000"/>
              </a:lnSpc>
              <a:spcAft>
                <a:spcPts val="600"/>
              </a:spcAft>
              <a:buFont typeface="Arial" panose="020B0604020202020204" pitchFamily="34" charset="0"/>
              <a:buChar char="•"/>
            </a:pPr>
            <a:r>
              <a:rPr lang="en-US" altLang="de-DE" noProof="0" dirty="0" smtClean="0"/>
              <a:t>No. 1: </a:t>
            </a:r>
            <a:r>
              <a:rPr lang="en-US" altLang="de-DE" u="sng" noProof="0" dirty="0" smtClean="0"/>
              <a:t>Contracts</a:t>
            </a:r>
            <a:r>
              <a:rPr lang="en-US" altLang="de-DE" noProof="0" dirty="0" smtClean="0"/>
              <a:t>: place of performance of the obligation in question.</a:t>
            </a:r>
          </a:p>
          <a:p>
            <a:pPr lvl="1">
              <a:lnSpc>
                <a:spcPct val="120000"/>
              </a:lnSpc>
              <a:spcAft>
                <a:spcPts val="600"/>
              </a:spcAft>
              <a:buFont typeface="Arial" panose="020B0604020202020204" pitchFamily="34" charset="0"/>
              <a:buChar char="•"/>
            </a:pPr>
            <a:r>
              <a:rPr lang="en-US" altLang="de-DE" noProof="0" dirty="0" smtClean="0"/>
              <a:t>No. 2: </a:t>
            </a:r>
            <a:r>
              <a:rPr lang="en-US" altLang="de-DE" u="sng" noProof="0" dirty="0" smtClean="0"/>
              <a:t>Tort claims</a:t>
            </a:r>
            <a:r>
              <a:rPr lang="en-US" altLang="de-DE" noProof="0" dirty="0" smtClean="0"/>
              <a:t>: place where the harmful event occurred or may occur. </a:t>
            </a:r>
          </a:p>
          <a:p>
            <a:pPr eaLnBrk="1" hangingPunct="1">
              <a:lnSpc>
                <a:spcPct val="90000"/>
              </a:lnSpc>
              <a:buFontTx/>
              <a:buNone/>
            </a:pPr>
            <a:endParaRPr lang="en-US" altLang="de-DE" sz="2800" noProof="0" dirty="0" smtClean="0"/>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25</a:t>
            </a:fld>
            <a:endParaRPr lang="de-DE" dirty="0"/>
          </a:p>
        </p:txBody>
      </p:sp>
    </p:spTree>
    <p:extLst>
      <p:ext uri="{BB962C8B-B14F-4D97-AF65-F5344CB8AC3E}">
        <p14:creationId xmlns:p14="http://schemas.microsoft.com/office/powerpoint/2010/main" val="2967713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78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78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78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78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78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78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1"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de-DE" b="1" noProof="0" dirty="0" smtClean="0"/>
              <a:t>Tort </a:t>
            </a:r>
            <a:r>
              <a:rPr lang="en-US" altLang="de-DE" noProof="0" dirty="0" smtClean="0"/>
              <a:t> (</a:t>
            </a:r>
            <a:r>
              <a:rPr lang="en-US" altLang="de-DE" b="1" noProof="0" dirty="0" smtClean="0"/>
              <a:t>Art. 7(2) BR)</a:t>
            </a:r>
          </a:p>
        </p:txBody>
      </p:sp>
      <p:sp>
        <p:nvSpPr>
          <p:cNvPr id="262147" name="Rectangle 3"/>
          <p:cNvSpPr>
            <a:spLocks noGrp="1" noChangeArrowheads="1"/>
          </p:cNvSpPr>
          <p:nvPr>
            <p:ph type="body" idx="1"/>
          </p:nvPr>
        </p:nvSpPr>
        <p:spPr/>
        <p:txBody>
          <a:bodyPr/>
          <a:lstStyle/>
          <a:p>
            <a:pPr indent="-324000" eaLnBrk="1" hangingPunct="1">
              <a:lnSpc>
                <a:spcPct val="120000"/>
              </a:lnSpc>
              <a:spcAft>
                <a:spcPts val="600"/>
              </a:spcAft>
            </a:pPr>
            <a:r>
              <a:rPr lang="en-US" altLang="de-DE" noProof="0" dirty="0" smtClean="0"/>
              <a:t>Read Art. 7(2) BR</a:t>
            </a:r>
          </a:p>
          <a:p>
            <a:pPr indent="-324000" eaLnBrk="1" hangingPunct="1">
              <a:lnSpc>
                <a:spcPct val="120000"/>
              </a:lnSpc>
              <a:spcAft>
                <a:spcPts val="600"/>
              </a:spcAft>
            </a:pPr>
            <a:r>
              <a:rPr lang="en-US" altLang="de-DE" noProof="0" dirty="0" smtClean="0"/>
              <a:t>Definition of tort claims:</a:t>
            </a:r>
          </a:p>
          <a:p>
            <a:pPr marL="418950" lvl="1" indent="0">
              <a:lnSpc>
                <a:spcPct val="120000"/>
              </a:lnSpc>
              <a:spcAft>
                <a:spcPts val="600"/>
              </a:spcAft>
              <a:buNone/>
            </a:pPr>
            <a:r>
              <a:rPr lang="en-US" altLang="de-DE" noProof="0" dirty="0" smtClean="0"/>
              <a:t>“The concept of ‘matters relating to tort, delict and quasi-delict’ covers all actions which seek to establish the liability of a defendant and which are not related to a ‘contract’ within the meaning of [Article 7(1) BR].” </a:t>
            </a:r>
            <a:br>
              <a:rPr lang="en-US" altLang="de-DE" noProof="0" dirty="0" smtClean="0"/>
            </a:br>
            <a:r>
              <a:rPr lang="en-US" altLang="de-DE" noProof="0" dirty="0" smtClean="0"/>
              <a:t>ECJ, Case 189/87 – </a:t>
            </a:r>
            <a:r>
              <a:rPr lang="en-US" altLang="de-DE" i="1" noProof="0" dirty="0" smtClean="0"/>
              <a:t>Kalfelis v Bankhaus Schröder</a:t>
            </a:r>
          </a:p>
          <a:p>
            <a:pPr eaLnBrk="1" hangingPunct="1">
              <a:lnSpc>
                <a:spcPct val="80000"/>
              </a:lnSpc>
            </a:pPr>
            <a:endParaRPr lang="en-US" altLang="de-DE" sz="2800" noProof="0" dirty="0" smtClean="0"/>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26</a:t>
            </a:fld>
            <a:endParaRPr lang="de-DE" dirty="0"/>
          </a:p>
        </p:txBody>
      </p:sp>
    </p:spTree>
    <p:extLst>
      <p:ext uri="{BB962C8B-B14F-4D97-AF65-F5344CB8AC3E}">
        <p14:creationId xmlns:p14="http://schemas.microsoft.com/office/powerpoint/2010/main" val="2334329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2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2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2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147"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altLang="de-DE" b="1" noProof="0" dirty="0" smtClean="0"/>
              <a:t>Definition of place of harm</a:t>
            </a:r>
          </a:p>
        </p:txBody>
      </p:sp>
      <p:sp>
        <p:nvSpPr>
          <p:cNvPr id="566275" name="Rectangle 3"/>
          <p:cNvSpPr>
            <a:spLocks noGrp="1" noChangeArrowheads="1"/>
          </p:cNvSpPr>
          <p:nvPr>
            <p:ph type="body" idx="1"/>
          </p:nvPr>
        </p:nvSpPr>
        <p:spPr/>
        <p:txBody>
          <a:bodyPr>
            <a:normAutofit/>
          </a:bodyPr>
          <a:lstStyle/>
          <a:p>
            <a:pPr marL="0" indent="0" eaLnBrk="1" hangingPunct="1">
              <a:lnSpc>
                <a:spcPct val="120000"/>
              </a:lnSpc>
              <a:spcAft>
                <a:spcPts val="600"/>
              </a:spcAft>
              <a:buNone/>
            </a:pPr>
            <a:r>
              <a:rPr lang="en-US" altLang="de-DE" sz="1800" b="1" noProof="0" dirty="0" smtClean="0"/>
              <a:t>How to locate the “place where the harmful event occurred or may occur”</a:t>
            </a:r>
            <a:r>
              <a:rPr lang="en-US" altLang="de-DE" b="1" noProof="0" dirty="0" smtClean="0"/>
              <a:t>? </a:t>
            </a:r>
          </a:p>
          <a:p>
            <a:pPr marL="0" indent="0">
              <a:lnSpc>
                <a:spcPct val="120000"/>
              </a:lnSpc>
              <a:spcAft>
                <a:spcPts val="600"/>
              </a:spcAft>
              <a:buNone/>
            </a:pPr>
            <a:r>
              <a:rPr lang="en-US" altLang="de-DE" noProof="0" dirty="0" smtClean="0"/>
              <a:t>ECJ, Case 21/76, [1976] E.C.R. 1735 – </a:t>
            </a:r>
            <a:r>
              <a:rPr lang="en-US" altLang="de-DE" i="1" noProof="0" dirty="0" smtClean="0"/>
              <a:t>Bier v Mines de </a:t>
            </a:r>
            <a:r>
              <a:rPr lang="en-US" altLang="de-DE" i="1" noProof="0" dirty="0" err="1" smtClean="0"/>
              <a:t>Potasse</a:t>
            </a:r>
            <a:r>
              <a:rPr lang="en-US" altLang="de-DE" i="1" noProof="0" dirty="0" smtClean="0"/>
              <a:t> </a:t>
            </a:r>
            <a:r>
              <a:rPr lang="en-US" altLang="de-DE" i="1" noProof="0" dirty="0" err="1" smtClean="0"/>
              <a:t>d‘Alsace</a:t>
            </a:r>
            <a:r>
              <a:rPr lang="en-US" altLang="de-DE" noProof="0" dirty="0" smtClean="0"/>
              <a:t>:</a:t>
            </a:r>
          </a:p>
          <a:p>
            <a:pPr marL="0" indent="0">
              <a:lnSpc>
                <a:spcPct val="120000"/>
              </a:lnSpc>
              <a:spcAft>
                <a:spcPts val="600"/>
              </a:spcAft>
              <a:buNone/>
            </a:pPr>
            <a:r>
              <a:rPr lang="en-US" altLang="de-DE" noProof="0" dirty="0" smtClean="0"/>
              <a:t>French defendants (Mines de Potasse D‘Alsace) had polluted the waters of the </a:t>
            </a:r>
            <a:r>
              <a:rPr lang="en-US" altLang="de-DE" dirty="0"/>
              <a:t>Rhine river in </a:t>
            </a:r>
            <a:r>
              <a:rPr lang="en-US" altLang="de-DE" noProof="0" dirty="0" smtClean="0"/>
              <a:t>France. The polluted Rhine water flowed into the Netherlands, where damage was caused to an agricultural business. The Dutch owners of that business wished to sue in the Netherlands, relying on Art. 7(2) BR (then Art. 5(3) Brussels Convention). </a:t>
            </a:r>
          </a:p>
          <a:p>
            <a:pPr marL="0" indent="0">
              <a:lnSpc>
                <a:spcPct val="120000"/>
              </a:lnSpc>
              <a:spcAft>
                <a:spcPts val="600"/>
              </a:spcAft>
              <a:buNone/>
            </a:pPr>
            <a:r>
              <a:rPr lang="en-US" altLang="de-DE" u="sng" noProof="0" dirty="0" smtClean="0"/>
              <a:t>Issue</a:t>
            </a:r>
            <a:r>
              <a:rPr lang="en-US" altLang="de-DE" noProof="0" dirty="0" smtClean="0"/>
              <a:t>: Is the place where the harmful event occurred the</a:t>
            </a:r>
          </a:p>
          <a:p>
            <a:pPr>
              <a:lnSpc>
                <a:spcPct val="120000"/>
              </a:lnSpc>
              <a:spcAft>
                <a:spcPts val="600"/>
              </a:spcAft>
            </a:pPr>
            <a:r>
              <a:rPr lang="en-US" altLang="de-DE" noProof="0" dirty="0"/>
              <a:t>p</a:t>
            </a:r>
            <a:r>
              <a:rPr lang="en-US" altLang="de-DE" noProof="0" dirty="0" smtClean="0"/>
              <a:t>lace of the event giving rise to the damage, ie place of acting (France) and/or</a:t>
            </a:r>
          </a:p>
          <a:p>
            <a:pPr>
              <a:lnSpc>
                <a:spcPct val="120000"/>
              </a:lnSpc>
              <a:spcAft>
                <a:spcPts val="600"/>
              </a:spcAft>
            </a:pPr>
            <a:r>
              <a:rPr lang="en-US" altLang="de-DE" noProof="0" dirty="0"/>
              <a:t>p</a:t>
            </a:r>
            <a:r>
              <a:rPr lang="en-US" altLang="de-DE" noProof="0" dirty="0" smtClean="0"/>
              <a:t>lace where the damage occurred, ie place of “success” (Netherlands)?</a:t>
            </a:r>
          </a:p>
          <a:p>
            <a:pPr marL="0" indent="0">
              <a:lnSpc>
                <a:spcPct val="120000"/>
              </a:lnSpc>
              <a:spcAft>
                <a:spcPts val="600"/>
              </a:spcAft>
              <a:buNone/>
            </a:pPr>
            <a:endParaRPr lang="en-US" altLang="de-DE" noProof="0" dirty="0"/>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27</a:t>
            </a:fld>
            <a:endParaRPr lang="de-DE" dirty="0"/>
          </a:p>
        </p:txBody>
      </p:sp>
    </p:spTree>
    <p:extLst>
      <p:ext uri="{BB962C8B-B14F-4D97-AF65-F5344CB8AC3E}">
        <p14:creationId xmlns:p14="http://schemas.microsoft.com/office/powerpoint/2010/main" val="2985606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62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662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662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662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662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662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6275"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a:bodyPr>
          <a:lstStyle/>
          <a:p>
            <a:r>
              <a:rPr lang="en-US" altLang="de-DE" noProof="0" dirty="0" smtClean="0"/>
              <a:t>Ruling of the ECJ in </a:t>
            </a:r>
            <a:r>
              <a:rPr lang="en-US" altLang="de-DE" i="1" dirty="0" smtClean="0"/>
              <a:t>Bier </a:t>
            </a:r>
            <a:r>
              <a:rPr lang="en-US" altLang="de-DE" i="1" dirty="0"/>
              <a:t>v Mines de </a:t>
            </a:r>
            <a:r>
              <a:rPr lang="en-US" altLang="de-DE" i="1" dirty="0" err="1"/>
              <a:t>Potasse</a:t>
            </a:r>
            <a:r>
              <a:rPr lang="en-US" altLang="de-DE" i="1" dirty="0"/>
              <a:t> </a:t>
            </a:r>
            <a:r>
              <a:rPr lang="en-US" altLang="de-DE" i="1" dirty="0" err="1" smtClean="0"/>
              <a:t>d‘Alsace</a:t>
            </a:r>
            <a:endParaRPr lang="en-US" altLang="de-DE" i="1" noProof="0" dirty="0" smtClean="0"/>
          </a:p>
        </p:txBody>
      </p:sp>
      <p:sp>
        <p:nvSpPr>
          <p:cNvPr id="52227" name="Rectangle 3"/>
          <p:cNvSpPr>
            <a:spLocks noGrp="1" noChangeArrowheads="1"/>
          </p:cNvSpPr>
          <p:nvPr>
            <p:ph type="body" idx="1"/>
          </p:nvPr>
        </p:nvSpPr>
        <p:spPr/>
        <p:txBody>
          <a:bodyPr>
            <a:noAutofit/>
          </a:bodyPr>
          <a:lstStyle/>
          <a:p>
            <a:pPr marL="0" indent="0">
              <a:lnSpc>
                <a:spcPct val="120000"/>
              </a:lnSpc>
              <a:spcBef>
                <a:spcPts val="0"/>
              </a:spcBef>
              <a:spcAft>
                <a:spcPts val="300"/>
              </a:spcAft>
              <a:buNone/>
            </a:pPr>
            <a:r>
              <a:rPr lang="en-US" altLang="de-DE" b="1" noProof="0" dirty="0" smtClean="0"/>
              <a:t>Place where the harmful event occurred covers both locations </a:t>
            </a:r>
          </a:p>
          <a:p>
            <a:pPr>
              <a:lnSpc>
                <a:spcPct val="120000"/>
              </a:lnSpc>
              <a:spcBef>
                <a:spcPts val="0"/>
              </a:spcBef>
              <a:spcAft>
                <a:spcPts val="300"/>
              </a:spcAft>
            </a:pPr>
            <a:r>
              <a:rPr lang="en-US" altLang="de-DE" dirty="0"/>
              <a:t>P</a:t>
            </a:r>
            <a:r>
              <a:rPr lang="en-US" altLang="de-DE" noProof="0" dirty="0" smtClean="0"/>
              <a:t>lace where the damage occurred </a:t>
            </a:r>
            <a:r>
              <a:rPr lang="en-US" altLang="de-DE" b="1" dirty="0" smtClean="0"/>
              <a:t>+</a:t>
            </a:r>
            <a:endParaRPr lang="en-US" altLang="de-DE" b="1" noProof="0" dirty="0" smtClean="0"/>
          </a:p>
          <a:p>
            <a:pPr>
              <a:lnSpc>
                <a:spcPct val="120000"/>
              </a:lnSpc>
              <a:spcBef>
                <a:spcPts val="0"/>
              </a:spcBef>
              <a:spcAft>
                <a:spcPts val="300"/>
              </a:spcAft>
            </a:pPr>
            <a:r>
              <a:rPr lang="en-US" altLang="de-DE" dirty="0"/>
              <a:t>P</a:t>
            </a:r>
            <a:r>
              <a:rPr lang="en-US" altLang="de-DE" noProof="0" dirty="0" smtClean="0"/>
              <a:t>lace of the event giving rise to it</a:t>
            </a:r>
          </a:p>
          <a:p>
            <a:pPr marL="0" indent="0">
              <a:lnSpc>
                <a:spcPct val="120000"/>
              </a:lnSpc>
              <a:spcBef>
                <a:spcPts val="0"/>
              </a:spcBef>
              <a:spcAft>
                <a:spcPts val="300"/>
              </a:spcAft>
              <a:buNone/>
            </a:pPr>
            <a:endParaRPr lang="en-US" altLang="de-DE" b="1" noProof="0" dirty="0" smtClean="0"/>
          </a:p>
          <a:p>
            <a:pPr marL="0" indent="0">
              <a:lnSpc>
                <a:spcPct val="120000"/>
              </a:lnSpc>
              <a:spcBef>
                <a:spcPts val="0"/>
              </a:spcBef>
              <a:spcAft>
                <a:spcPts val="300"/>
              </a:spcAft>
              <a:buNone/>
            </a:pPr>
            <a:r>
              <a:rPr lang="en-US" altLang="de-DE" b="1" noProof="0" dirty="0" smtClean="0"/>
              <a:t>Consequence: Plaintiff can choose between the two venues</a:t>
            </a:r>
          </a:p>
          <a:p>
            <a:pPr>
              <a:lnSpc>
                <a:spcPct val="120000"/>
              </a:lnSpc>
              <a:spcBef>
                <a:spcPts val="0"/>
              </a:spcBef>
              <a:spcAft>
                <a:spcPts val="300"/>
              </a:spcAft>
            </a:pPr>
            <a:r>
              <a:rPr lang="en-US" altLang="de-DE" noProof="0" dirty="0" smtClean="0"/>
              <a:t>French courts have jurisdiction (at the place of the event giving rise to the damage)</a:t>
            </a:r>
            <a:r>
              <a:rPr lang="en-US" altLang="de-DE" b="1" noProof="0" dirty="0" smtClean="0"/>
              <a:t> +</a:t>
            </a:r>
          </a:p>
          <a:p>
            <a:pPr>
              <a:lnSpc>
                <a:spcPct val="120000"/>
              </a:lnSpc>
              <a:spcBef>
                <a:spcPts val="0"/>
              </a:spcBef>
              <a:spcAft>
                <a:spcPts val="300"/>
              </a:spcAft>
            </a:pPr>
            <a:r>
              <a:rPr lang="en-US" altLang="de-DE" noProof="0" dirty="0" smtClean="0"/>
              <a:t>Dutch courts have jurisdiction (at the place where the damage occurred)</a:t>
            </a:r>
          </a:p>
          <a:p>
            <a:pPr lvl="1">
              <a:lnSpc>
                <a:spcPct val="120000"/>
              </a:lnSpc>
              <a:spcBef>
                <a:spcPts val="0"/>
              </a:spcBef>
              <a:spcAft>
                <a:spcPts val="300"/>
              </a:spcAft>
            </a:pPr>
            <a:endParaRPr lang="en-US" altLang="de-DE" noProof="0" dirty="0" smtClean="0"/>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28</a:t>
            </a:fld>
            <a:endParaRPr lang="de-DE" dirty="0"/>
          </a:p>
        </p:txBody>
      </p:sp>
    </p:spTree>
    <p:extLst>
      <p:ext uri="{BB962C8B-B14F-4D97-AF65-F5344CB8AC3E}">
        <p14:creationId xmlns:p14="http://schemas.microsoft.com/office/powerpoint/2010/main" val="1977872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2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2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222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222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222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ltLang="de-DE" noProof="0" dirty="0" smtClean="0">
                <a:cs typeface="Arial" charset="0"/>
              </a:rPr>
              <a:t>Reasoning of the Court</a:t>
            </a:r>
            <a:endParaRPr lang="en-US" altLang="de-DE" noProof="0" dirty="0" smtClean="0"/>
          </a:p>
        </p:txBody>
      </p:sp>
      <p:sp>
        <p:nvSpPr>
          <p:cNvPr id="52227" name="Rectangle 3"/>
          <p:cNvSpPr>
            <a:spLocks noGrp="1" noChangeArrowheads="1"/>
          </p:cNvSpPr>
          <p:nvPr>
            <p:ph type="body" idx="1"/>
          </p:nvPr>
        </p:nvSpPr>
        <p:spPr/>
        <p:txBody>
          <a:bodyPr>
            <a:noAutofit/>
          </a:bodyPr>
          <a:lstStyle/>
          <a:p>
            <a:pPr marL="0" indent="0">
              <a:lnSpc>
                <a:spcPct val="120000"/>
              </a:lnSpc>
              <a:spcBef>
                <a:spcPts val="0"/>
              </a:spcBef>
              <a:spcAft>
                <a:spcPts val="1200"/>
              </a:spcAft>
              <a:buNone/>
            </a:pPr>
            <a:r>
              <a:rPr lang="en-US" altLang="de-DE" noProof="0" dirty="0" smtClean="0">
                <a:cs typeface="Arial" charset="0"/>
              </a:rPr>
              <a:t>“(16) Liability in tort, delict or quasi-delict can only arise provided that a causal connection can be established between the damage and the event in which that damage originates.</a:t>
            </a:r>
          </a:p>
          <a:p>
            <a:pPr marL="0" indent="0">
              <a:lnSpc>
                <a:spcPct val="120000"/>
              </a:lnSpc>
              <a:spcBef>
                <a:spcPts val="0"/>
              </a:spcBef>
              <a:spcAft>
                <a:spcPts val="1200"/>
              </a:spcAft>
              <a:buNone/>
            </a:pPr>
            <a:r>
              <a:rPr lang="en-US" altLang="de-DE" noProof="0" dirty="0" smtClean="0">
                <a:cs typeface="Arial" charset="0"/>
              </a:rPr>
              <a:t>(17) Taking into account the close connexion between the component parts of every sort of liability, it </a:t>
            </a:r>
            <a:r>
              <a:rPr lang="en-US" altLang="de-DE" b="1" noProof="0" dirty="0" smtClean="0">
                <a:cs typeface="Arial" charset="0"/>
              </a:rPr>
              <a:t>does not appear appropriate to opt for one of the two connecting factors</a:t>
            </a:r>
            <a:r>
              <a:rPr lang="en-US" altLang="de-DE" noProof="0" dirty="0" smtClean="0">
                <a:cs typeface="Arial" charset="0"/>
              </a:rPr>
              <a:t> mentioned to the exclusion of the other, </a:t>
            </a:r>
            <a:r>
              <a:rPr lang="en-US" altLang="de-DE" b="1" noProof="0" dirty="0" smtClean="0">
                <a:cs typeface="Arial" charset="0"/>
              </a:rPr>
              <a:t>since each of them can</a:t>
            </a:r>
            <a:r>
              <a:rPr lang="en-US" altLang="de-DE" noProof="0" dirty="0" smtClean="0">
                <a:cs typeface="Arial" charset="0"/>
              </a:rPr>
              <a:t>, depending on the circumstances, </a:t>
            </a:r>
            <a:r>
              <a:rPr lang="en-US" altLang="de-DE" b="1" noProof="0" dirty="0" smtClean="0">
                <a:cs typeface="Arial" charset="0"/>
              </a:rPr>
              <a:t>be particularly helpful</a:t>
            </a:r>
            <a:r>
              <a:rPr lang="en-US" altLang="de-DE" noProof="0" dirty="0" smtClean="0">
                <a:cs typeface="Arial" charset="0"/>
              </a:rPr>
              <a:t> from the </a:t>
            </a:r>
            <a:r>
              <a:rPr lang="en-US" altLang="de-DE" b="1" noProof="0" dirty="0" smtClean="0">
                <a:cs typeface="Arial" charset="0"/>
              </a:rPr>
              <a:t>point of view of the evidence</a:t>
            </a:r>
            <a:r>
              <a:rPr lang="en-US" altLang="de-DE" noProof="0" dirty="0" smtClean="0">
                <a:cs typeface="Arial" charset="0"/>
              </a:rPr>
              <a:t> and of the </a:t>
            </a:r>
            <a:r>
              <a:rPr lang="en-US" altLang="de-DE" b="1" noProof="0" dirty="0" smtClean="0">
                <a:cs typeface="Arial" charset="0"/>
              </a:rPr>
              <a:t>conduct of the proceedings</a:t>
            </a:r>
            <a:r>
              <a:rPr lang="en-US" altLang="de-DE" noProof="0" dirty="0" smtClean="0">
                <a:cs typeface="Arial" charset="0"/>
              </a:rPr>
              <a:t>.</a:t>
            </a:r>
          </a:p>
          <a:p>
            <a:pPr marL="0" indent="0">
              <a:lnSpc>
                <a:spcPct val="120000"/>
              </a:lnSpc>
              <a:spcBef>
                <a:spcPts val="0"/>
              </a:spcBef>
              <a:spcAft>
                <a:spcPts val="1200"/>
              </a:spcAft>
              <a:buNone/>
            </a:pPr>
            <a:r>
              <a:rPr lang="en-US" altLang="de-DE" noProof="0" dirty="0" smtClean="0">
                <a:cs typeface="Arial" charset="0"/>
              </a:rPr>
              <a:t>(19) Thus the meaning of the expression ‘where the harmful event occurred’ in Article 5(3) must be established in such a way as to acknowledge that the plaintiff </a:t>
            </a:r>
            <a:r>
              <a:rPr lang="en-US" altLang="de-DE" b="1" noProof="0" dirty="0" smtClean="0">
                <a:cs typeface="Arial" charset="0"/>
              </a:rPr>
              <a:t>has an option to commence proceedings either at the place where the damage occurred or the place of the event giving rise to it</a:t>
            </a:r>
            <a:r>
              <a:rPr lang="en-US" altLang="de-DE" noProof="0" dirty="0" smtClean="0">
                <a:cs typeface="Arial" charset="0"/>
              </a:rPr>
              <a:t>.”</a:t>
            </a:r>
          </a:p>
          <a:p>
            <a:pPr marL="0" indent="0">
              <a:lnSpc>
                <a:spcPct val="120000"/>
              </a:lnSpc>
              <a:spcBef>
                <a:spcPts val="0"/>
              </a:spcBef>
              <a:spcAft>
                <a:spcPts val="1200"/>
              </a:spcAft>
              <a:buNone/>
            </a:pPr>
            <a:r>
              <a:rPr lang="en-US" altLang="de-DE" b="1" noProof="0" dirty="0" smtClean="0">
                <a:cs typeface="Arial" charset="0"/>
              </a:rPr>
              <a:t>Why did the ECJ not limit the place of harm to one connecting factor?</a:t>
            </a:r>
            <a:endParaRPr lang="en-US" altLang="de-DE" b="1" noProof="0" dirty="0">
              <a:cs typeface="Arial" charset="0"/>
            </a:endParaRPr>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29</a:t>
            </a:fld>
            <a:endParaRPr lang="de-DE" dirty="0"/>
          </a:p>
        </p:txBody>
      </p:sp>
    </p:spTree>
    <p:extLst>
      <p:ext uri="{BB962C8B-B14F-4D97-AF65-F5344CB8AC3E}">
        <p14:creationId xmlns:p14="http://schemas.microsoft.com/office/powerpoint/2010/main" val="578714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2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2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22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E5B53BF6-DEA2-458C-903B-B577D20D4B06}" type="slidenum">
              <a:rPr lang="de-DE" smtClean="0"/>
              <a:pPr/>
              <a:t>3</a:t>
            </a:fld>
            <a:endParaRPr lang="de-DE" dirty="0"/>
          </a:p>
        </p:txBody>
      </p:sp>
      <p:pic>
        <p:nvPicPr>
          <p:cNvPr id="1026" name="Picture 2" descr="C:\Users\Simon Jahn\Documents\Jura\2000px-EU_and_EFTA.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86266"/>
            <a:ext cx="6449214" cy="6685468"/>
          </a:xfrm>
          <a:prstGeom prst="rect">
            <a:avLst/>
          </a:prstGeom>
          <a:noFill/>
          <a:extLst>
            <a:ext uri="{909E8E84-426E-40DD-AFC4-6F175D3DCCD1}">
              <a14:hiddenFill xmlns:a14="http://schemas.microsoft.com/office/drawing/2010/main">
                <a:solidFill>
                  <a:srgbClr val="FFFFFF"/>
                </a:solidFill>
              </a14:hiddenFill>
            </a:ext>
          </a:extLst>
        </p:spPr>
      </p:pic>
      <p:sp>
        <p:nvSpPr>
          <p:cNvPr id="2" name="Fußzeilenplatzhalter 1"/>
          <p:cNvSpPr>
            <a:spLocks noGrp="1"/>
          </p:cNvSpPr>
          <p:nvPr>
            <p:ph type="ftr" sz="quarter" idx="11"/>
          </p:nvPr>
        </p:nvSpPr>
        <p:spPr/>
        <p:txBody>
          <a:bodyPr/>
          <a:lstStyle/>
          <a:p>
            <a:r>
              <a:rPr lang="de-DE" smtClean="0"/>
              <a:t>Dispute Resolution</a:t>
            </a:r>
            <a:endParaRPr lang="de-DE" dirty="0" smtClean="0"/>
          </a:p>
        </p:txBody>
      </p:sp>
    </p:spTree>
    <p:extLst>
      <p:ext uri="{BB962C8B-B14F-4D97-AF65-F5344CB8AC3E}">
        <p14:creationId xmlns:p14="http://schemas.microsoft.com/office/powerpoint/2010/main" val="30045548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altLang="de-DE" b="1" noProof="0" dirty="0" smtClean="0"/>
              <a:t>Limitation of jurisdiction – </a:t>
            </a:r>
            <a:r>
              <a:rPr lang="en-US" altLang="de-DE" i="1" noProof="0" dirty="0" smtClean="0"/>
              <a:t>S</a:t>
            </a:r>
            <a:r>
              <a:rPr lang="en-US" altLang="de-DE" b="1" i="1" noProof="0" dirty="0" smtClean="0"/>
              <a:t>hevill </a:t>
            </a:r>
          </a:p>
        </p:txBody>
      </p:sp>
      <p:sp>
        <p:nvSpPr>
          <p:cNvPr id="567299" name="Rectangle 3"/>
          <p:cNvSpPr>
            <a:spLocks noGrp="1" noChangeArrowheads="1"/>
          </p:cNvSpPr>
          <p:nvPr>
            <p:ph type="body" idx="1"/>
          </p:nvPr>
        </p:nvSpPr>
        <p:spPr/>
        <p:txBody>
          <a:bodyPr>
            <a:normAutofit/>
          </a:bodyPr>
          <a:lstStyle/>
          <a:p>
            <a:pPr eaLnBrk="1" hangingPunct="1">
              <a:spcAft>
                <a:spcPts val="600"/>
              </a:spcAft>
            </a:pPr>
            <a:r>
              <a:rPr lang="en-US" altLang="de-DE" b="1" i="1" noProof="0" dirty="0" smtClean="0"/>
              <a:t>Bier</a:t>
            </a:r>
            <a:r>
              <a:rPr lang="en-US" altLang="de-DE" b="1" noProof="0" dirty="0" smtClean="0"/>
              <a:t> case: Place where the harmful event occurred or may occur covers both</a:t>
            </a:r>
          </a:p>
          <a:p>
            <a:pPr lvl="1">
              <a:spcAft>
                <a:spcPts val="600"/>
              </a:spcAft>
              <a:buFont typeface="Arial" panose="020B0604020202020204" pitchFamily="34" charset="0"/>
              <a:buChar char="•"/>
            </a:pPr>
            <a:r>
              <a:rPr lang="en-US" altLang="de-DE" dirty="0"/>
              <a:t>T</a:t>
            </a:r>
            <a:r>
              <a:rPr lang="en-US" altLang="de-DE" noProof="0" dirty="0" smtClean="0"/>
              <a:t>he place where the damage occurred </a:t>
            </a:r>
            <a:r>
              <a:rPr lang="en-US" altLang="de-DE" b="1" noProof="0" dirty="0" smtClean="0"/>
              <a:t>+ </a:t>
            </a:r>
          </a:p>
          <a:p>
            <a:pPr lvl="1">
              <a:spcAft>
                <a:spcPts val="600"/>
              </a:spcAft>
              <a:buFont typeface="Arial" panose="020B0604020202020204" pitchFamily="34" charset="0"/>
              <a:buChar char="•"/>
            </a:pPr>
            <a:r>
              <a:rPr lang="en-US" altLang="de-DE" dirty="0"/>
              <a:t>T</a:t>
            </a:r>
            <a:r>
              <a:rPr lang="en-US" altLang="de-DE" noProof="0" dirty="0" smtClean="0"/>
              <a:t>he place of the event giving rise to it.</a:t>
            </a:r>
          </a:p>
          <a:p>
            <a:pPr eaLnBrk="1" hangingPunct="1">
              <a:spcAft>
                <a:spcPts val="600"/>
              </a:spcAft>
            </a:pPr>
            <a:r>
              <a:rPr lang="en-US" altLang="de-DE" noProof="0" dirty="0" smtClean="0"/>
              <a:t>ECJ introduced a limitation of jurisdiction in </a:t>
            </a:r>
            <a:r>
              <a:rPr lang="en-US" altLang="de-DE" b="1" i="1" noProof="0" dirty="0" err="1" smtClean="0"/>
              <a:t>Shevill</a:t>
            </a:r>
            <a:r>
              <a:rPr lang="en-US" altLang="de-DE" noProof="0" dirty="0" smtClean="0"/>
              <a:t> for publication torts:</a:t>
            </a:r>
          </a:p>
          <a:p>
            <a:pPr marL="0" indent="0" eaLnBrk="1" hangingPunct="1">
              <a:lnSpc>
                <a:spcPct val="120000"/>
              </a:lnSpc>
              <a:spcAft>
                <a:spcPts val="600"/>
              </a:spcAft>
              <a:buNone/>
            </a:pPr>
            <a:r>
              <a:rPr lang="en-US" altLang="de-DE" noProof="0" dirty="0" smtClean="0"/>
              <a:t>	“Courts of the place where the damage occurred </a:t>
            </a:r>
            <a:r>
              <a:rPr lang="en-US" altLang="de-DE" b="1" noProof="0" dirty="0" smtClean="0"/>
              <a:t>have 	jurisdiction solely in respect of the harm caused in the state of 	the court seized</a:t>
            </a:r>
            <a:r>
              <a:rPr lang="en-US" altLang="de-DE" noProof="0" dirty="0" smtClean="0"/>
              <a:t>, whereas courts of the place of the event giving rise 	to the damage (which will often be same place as defendant‘s 	domicile) have jurisdiction for all harm caused.” </a:t>
            </a:r>
            <a:br>
              <a:rPr lang="en-US" altLang="de-DE" noProof="0" dirty="0" smtClean="0"/>
            </a:br>
            <a:r>
              <a:rPr lang="en-US" altLang="de-DE" noProof="0" dirty="0" smtClean="0"/>
              <a:t>	ECJ, Case C-68/93 – </a:t>
            </a:r>
            <a:r>
              <a:rPr lang="en-US" altLang="de-DE" i="1" noProof="0" dirty="0" smtClean="0"/>
              <a:t>Shevill</a:t>
            </a:r>
            <a:r>
              <a:rPr lang="en-US" altLang="de-DE" noProof="0" dirty="0" smtClean="0"/>
              <a:t>.</a:t>
            </a:r>
          </a:p>
          <a:p>
            <a:pPr marL="0" indent="0" eaLnBrk="1" hangingPunct="1">
              <a:spcAft>
                <a:spcPts val="600"/>
              </a:spcAft>
              <a:buNone/>
            </a:pPr>
            <a:endParaRPr lang="en-US" altLang="de-DE" noProof="0" dirty="0" smtClean="0"/>
          </a:p>
          <a:p>
            <a:pPr eaLnBrk="1" hangingPunct="1">
              <a:spcAft>
                <a:spcPts val="600"/>
              </a:spcAft>
            </a:pPr>
            <a:endParaRPr lang="en-US" altLang="de-DE" noProof="0" dirty="0" smtClean="0"/>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30</a:t>
            </a:fld>
            <a:endParaRPr lang="de-DE" dirty="0"/>
          </a:p>
        </p:txBody>
      </p:sp>
    </p:spTree>
    <p:extLst>
      <p:ext uri="{BB962C8B-B14F-4D97-AF65-F5344CB8AC3E}">
        <p14:creationId xmlns:p14="http://schemas.microsoft.com/office/powerpoint/2010/main" val="41345791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72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672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672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672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672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7299"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altLang="de-DE" b="1" noProof="0" dirty="0" err="1" smtClean="0"/>
              <a:t>Shevill</a:t>
            </a:r>
            <a:r>
              <a:rPr lang="en-US" altLang="de-DE" b="1" noProof="0" dirty="0" smtClean="0"/>
              <a:t> (2)</a:t>
            </a:r>
          </a:p>
        </p:txBody>
      </p:sp>
      <p:sp>
        <p:nvSpPr>
          <p:cNvPr id="567299" name="Rectangle 3"/>
          <p:cNvSpPr>
            <a:spLocks noGrp="1" noChangeArrowheads="1"/>
          </p:cNvSpPr>
          <p:nvPr>
            <p:ph type="body" idx="1"/>
          </p:nvPr>
        </p:nvSpPr>
        <p:spPr/>
        <p:txBody>
          <a:bodyPr>
            <a:normAutofit/>
          </a:bodyPr>
          <a:lstStyle/>
          <a:p>
            <a:pPr marL="0" indent="0">
              <a:spcAft>
                <a:spcPts val="600"/>
              </a:spcAft>
              <a:buNone/>
            </a:pPr>
            <a:r>
              <a:rPr lang="en-US" altLang="de-DE" noProof="0" dirty="0" smtClean="0"/>
              <a:t>Fiona Shevill, who is domiciled in England, claimed </a:t>
            </a:r>
            <a:r>
              <a:rPr lang="en-US" noProof="0" dirty="0" smtClean="0"/>
              <a:t>damages from the owner of </a:t>
            </a:r>
            <a:r>
              <a:rPr lang="en-US" dirty="0" smtClean="0"/>
              <a:t>the </a:t>
            </a:r>
            <a:r>
              <a:rPr lang="en-US" noProof="0" dirty="0" smtClean="0"/>
              <a:t>Paris-based newspaper France Soir, for harm caused by the publication of an (allegedly) defamatory article published in this newspaper which portrayed Ms Shevill and her (former) employer as part of a drug-trafficking (money laundering) network. </a:t>
            </a:r>
          </a:p>
          <a:p>
            <a:pPr marL="0" indent="0">
              <a:spcAft>
                <a:spcPts val="600"/>
              </a:spcAft>
              <a:buNone/>
            </a:pPr>
            <a:r>
              <a:rPr lang="en-US" noProof="0" dirty="0" smtClean="0"/>
              <a:t>Ms </a:t>
            </a:r>
            <a:r>
              <a:rPr lang="en-US" noProof="0" dirty="0" err="1" smtClean="0"/>
              <a:t>Shevill</a:t>
            </a:r>
            <a:r>
              <a:rPr lang="en-US" noProof="0" dirty="0" smtClean="0"/>
              <a:t> commenced proceedings in the High Court of England and Wales (= UK) claiming damages for “libel” in respect of the copies of France-Soir distributed in France and in other European countries including the UK.</a:t>
            </a:r>
          </a:p>
          <a:p>
            <a:pPr marL="0" indent="0">
              <a:spcAft>
                <a:spcPts val="600"/>
              </a:spcAft>
              <a:buNone/>
            </a:pPr>
            <a:r>
              <a:rPr lang="en-US" noProof="0" dirty="0" smtClean="0"/>
              <a:t>France-Soir is mainly distributed in France. The newspaper has a very small circulation in the UK. It is estimated that more than 237,000 copies of the issue of France-Soir in question were sold in France and approximately 15,500 copies distributed in the other European countries, of which 230 were sold in England and Wales (5 in Yorkshire where Ms Shevill resides). </a:t>
            </a:r>
          </a:p>
          <a:p>
            <a:pPr marL="0" indent="0">
              <a:spcAft>
                <a:spcPts val="600"/>
              </a:spcAft>
              <a:buNone/>
            </a:pPr>
            <a:r>
              <a:rPr lang="en-US" noProof="0" dirty="0" smtClean="0"/>
              <a:t>Does the High Court have jurisdiction under Art. 7(2) BR? The court referred this </a:t>
            </a:r>
            <a:r>
              <a:rPr lang="en-US" dirty="0" smtClean="0"/>
              <a:t>“question” to the ECJ</a:t>
            </a:r>
            <a:endParaRPr lang="en-US" altLang="de-DE" noProof="0" dirty="0" smtClean="0"/>
          </a:p>
          <a:p>
            <a:pPr eaLnBrk="1" hangingPunct="1">
              <a:spcAft>
                <a:spcPts val="600"/>
              </a:spcAft>
            </a:pPr>
            <a:endParaRPr lang="en-US" altLang="de-DE" noProof="0" dirty="0" smtClean="0"/>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31</a:t>
            </a:fld>
            <a:endParaRPr lang="de-DE" dirty="0"/>
          </a:p>
        </p:txBody>
      </p:sp>
    </p:spTree>
    <p:extLst>
      <p:ext uri="{BB962C8B-B14F-4D97-AF65-F5344CB8AC3E}">
        <p14:creationId xmlns:p14="http://schemas.microsoft.com/office/powerpoint/2010/main" val="2193177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72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672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672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672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7299"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altLang="de-DE" b="1" noProof="0" dirty="0" smtClean="0"/>
              <a:t>Reasoning of the ECJ</a:t>
            </a:r>
          </a:p>
        </p:txBody>
      </p:sp>
      <p:sp>
        <p:nvSpPr>
          <p:cNvPr id="567299" name="Rectangle 3"/>
          <p:cNvSpPr>
            <a:spLocks noGrp="1" noChangeArrowheads="1"/>
          </p:cNvSpPr>
          <p:nvPr>
            <p:ph type="body" idx="1"/>
          </p:nvPr>
        </p:nvSpPr>
        <p:spPr/>
        <p:txBody>
          <a:bodyPr>
            <a:normAutofit/>
          </a:bodyPr>
          <a:lstStyle/>
          <a:p>
            <a:pPr>
              <a:spcAft>
                <a:spcPts val="600"/>
              </a:spcAft>
            </a:pPr>
            <a:r>
              <a:rPr lang="en-US" noProof="0" dirty="0" smtClean="0"/>
              <a:t>In the case of a libel by a newspaper article distributed in several States, the </a:t>
            </a:r>
            <a:r>
              <a:rPr lang="en-US" b="1" noProof="0" dirty="0" smtClean="0"/>
              <a:t>place of the event giving rise to the damage</a:t>
            </a:r>
            <a:r>
              <a:rPr lang="en-US" noProof="0" dirty="0" smtClean="0"/>
              <a:t> can only be the place where the publisher of the newspaper in question is established, since that is the place where the harmful event originated and from which the libel was issued and put into circulation. -&gt; Paris</a:t>
            </a:r>
          </a:p>
          <a:p>
            <a:pPr>
              <a:spcAft>
                <a:spcPts val="600"/>
              </a:spcAft>
            </a:pPr>
            <a:r>
              <a:rPr lang="en-US" sz="1900" noProof="0" dirty="0" smtClean="0"/>
              <a:t>The place where the </a:t>
            </a:r>
            <a:r>
              <a:rPr lang="en-US" sz="1900" b="1" noProof="0" dirty="0" smtClean="0"/>
              <a:t>damage occurred </a:t>
            </a:r>
            <a:r>
              <a:rPr lang="en-US" sz="1900" noProof="0" dirty="0" smtClean="0"/>
              <a:t>in international libel cases corresponds to the places where the publication is distributed -&gt; France, England, Germany etc…. </a:t>
            </a:r>
          </a:p>
          <a:p>
            <a:pPr>
              <a:spcAft>
                <a:spcPts val="600"/>
              </a:spcAft>
            </a:pPr>
            <a:r>
              <a:rPr lang="en-US" sz="1900" noProof="0" dirty="0" smtClean="0"/>
              <a:t>Consequences: </a:t>
            </a:r>
          </a:p>
          <a:p>
            <a:pPr lvl="1">
              <a:spcAft>
                <a:spcPts val="600"/>
              </a:spcAft>
              <a:buFont typeface="Arial" panose="020B0604020202020204" pitchFamily="34" charset="0"/>
              <a:buChar char="•"/>
            </a:pPr>
            <a:r>
              <a:rPr lang="en-US" sz="1900" noProof="0" dirty="0" smtClean="0"/>
              <a:t>Ms  Shevill could sue in England (place where the damage occurred) even though very few copies of the newspaper were distributed there. </a:t>
            </a:r>
          </a:p>
          <a:p>
            <a:pPr lvl="1">
              <a:spcAft>
                <a:spcPts val="600"/>
              </a:spcAft>
              <a:buFont typeface="Arial" panose="020B0604020202020204" pitchFamily="34" charset="0"/>
              <a:buChar char="•"/>
            </a:pPr>
            <a:r>
              <a:rPr lang="en-US" sz="1900" noProof="0" dirty="0" smtClean="0"/>
              <a:t>Newspapers would face actions in many different countries.</a:t>
            </a:r>
          </a:p>
          <a:p>
            <a:pPr>
              <a:spcAft>
                <a:spcPts val="600"/>
              </a:spcAft>
              <a:buFontTx/>
              <a:buChar char="-"/>
            </a:pPr>
            <a:endParaRPr lang="en-US" altLang="de-DE" sz="1900" noProof="0" dirty="0" smtClean="0"/>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32</a:t>
            </a:fld>
            <a:endParaRPr lang="de-DE" dirty="0"/>
          </a:p>
        </p:txBody>
      </p:sp>
    </p:spTree>
    <p:extLst>
      <p:ext uri="{BB962C8B-B14F-4D97-AF65-F5344CB8AC3E}">
        <p14:creationId xmlns:p14="http://schemas.microsoft.com/office/powerpoint/2010/main" val="3624859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72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672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672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672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672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7299"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ltLang="de-DE" noProof="0" dirty="0" smtClean="0"/>
              <a:t>Reasoning of the EJC (2)</a:t>
            </a:r>
            <a:endParaRPr lang="en-US" noProof="0" dirty="0"/>
          </a:p>
        </p:txBody>
      </p:sp>
      <p:sp>
        <p:nvSpPr>
          <p:cNvPr id="3" name="Inhaltsplatzhalter 2"/>
          <p:cNvSpPr>
            <a:spLocks noGrp="1"/>
          </p:cNvSpPr>
          <p:nvPr>
            <p:ph idx="1"/>
          </p:nvPr>
        </p:nvSpPr>
        <p:spPr/>
        <p:txBody>
          <a:bodyPr>
            <a:normAutofit/>
          </a:bodyPr>
          <a:lstStyle/>
          <a:p>
            <a:pPr marL="0" indent="0">
              <a:lnSpc>
                <a:spcPct val="120000"/>
              </a:lnSpc>
              <a:spcAft>
                <a:spcPts val="600"/>
              </a:spcAft>
              <a:buNone/>
            </a:pPr>
            <a:r>
              <a:rPr lang="en-US" b="1" noProof="0" dirty="0" smtClean="0"/>
              <a:t>Against this background, ECJ set forth a limitation for jurisdiction:</a:t>
            </a:r>
          </a:p>
          <a:p>
            <a:pPr marL="0" indent="0">
              <a:lnSpc>
                <a:spcPct val="120000"/>
              </a:lnSpc>
              <a:spcAft>
                <a:spcPts val="600"/>
              </a:spcAft>
              <a:buNone/>
            </a:pPr>
            <a:r>
              <a:rPr lang="en-US" noProof="0" dirty="0" smtClean="0"/>
              <a:t>“(31) </a:t>
            </a:r>
            <a:r>
              <a:rPr lang="en-US" noProof="0" dirty="0"/>
              <a:t>In accordance with the requirement of the </a:t>
            </a:r>
            <a:r>
              <a:rPr lang="en-US" b="1" noProof="0" dirty="0"/>
              <a:t>sound administration of justice</a:t>
            </a:r>
            <a:r>
              <a:rPr lang="en-US" noProof="0" dirty="0"/>
              <a:t>, the basis of the rule of special jurisdiction in Article </a:t>
            </a:r>
            <a:r>
              <a:rPr lang="en-US" noProof="0" dirty="0" smtClean="0"/>
              <a:t>[7](2) [BR], </a:t>
            </a:r>
            <a:r>
              <a:rPr lang="en-US" noProof="0" dirty="0"/>
              <a:t>the courts of each </a:t>
            </a:r>
            <a:r>
              <a:rPr lang="en-US" noProof="0" dirty="0" smtClean="0"/>
              <a:t>[Member] State </a:t>
            </a:r>
            <a:r>
              <a:rPr lang="en-US" noProof="0" dirty="0"/>
              <a:t>in which the defamatory publication </a:t>
            </a:r>
            <a:r>
              <a:rPr lang="en-US" b="1" noProof="0" dirty="0"/>
              <a:t>was distributed </a:t>
            </a:r>
            <a:r>
              <a:rPr lang="en-US" noProof="0" dirty="0"/>
              <a:t>and in which the victim claims to have suffered injury to his reputation are territorially the best placed to assess </a:t>
            </a:r>
            <a:r>
              <a:rPr lang="en-US" b="1" noProof="0" dirty="0"/>
              <a:t>the libel committed in that State </a:t>
            </a:r>
            <a:r>
              <a:rPr lang="en-US" noProof="0" dirty="0"/>
              <a:t>and to determine the extent of the corresponding damage. </a:t>
            </a:r>
          </a:p>
          <a:p>
            <a:pPr marL="0" indent="0">
              <a:lnSpc>
                <a:spcPct val="120000"/>
              </a:lnSpc>
              <a:spcAft>
                <a:spcPts val="600"/>
              </a:spcAft>
              <a:buNone/>
            </a:pPr>
            <a:r>
              <a:rPr lang="en-US" noProof="0" dirty="0" smtClean="0"/>
              <a:t>(32) </a:t>
            </a:r>
            <a:r>
              <a:rPr lang="en-US" noProof="0" dirty="0"/>
              <a:t>Although there are admittedly disadvantages to having different courts ruling on various aspects of the same dispute, the plaintiff always has the option of bringing his entire claim before the courts either of the </a:t>
            </a:r>
            <a:r>
              <a:rPr lang="en-US" noProof="0" dirty="0" smtClean="0"/>
              <a:t>defendant’s </a:t>
            </a:r>
            <a:r>
              <a:rPr lang="en-US" noProof="0" dirty="0"/>
              <a:t>domicile or of the place where the publisher of the defamatory publication is established</a:t>
            </a:r>
            <a:r>
              <a:rPr lang="en-US" noProof="0" dirty="0" smtClean="0"/>
              <a:t>.” </a:t>
            </a:r>
          </a:p>
        </p:txBody>
      </p:sp>
      <p:sp>
        <p:nvSpPr>
          <p:cNvPr id="4" name="Fußzeilenplatzhalter 3"/>
          <p:cNvSpPr>
            <a:spLocks noGrp="1"/>
          </p:cNvSpPr>
          <p:nvPr>
            <p:ph type="ftr" sz="quarter" idx="11"/>
          </p:nvPr>
        </p:nvSpPr>
        <p:spPr/>
        <p:txBody>
          <a:bodyPr/>
          <a:lstStyle/>
          <a:p>
            <a:r>
              <a:rPr lang="de-DE" smtClean="0"/>
              <a:t>Dispute Resolution</a:t>
            </a:r>
            <a:endParaRPr lang="de-DE" dirty="0" smtClean="0"/>
          </a:p>
        </p:txBody>
      </p:sp>
      <p:sp>
        <p:nvSpPr>
          <p:cNvPr id="5" name="Foliennummernplatzhalter 4"/>
          <p:cNvSpPr>
            <a:spLocks noGrp="1"/>
          </p:cNvSpPr>
          <p:nvPr>
            <p:ph type="sldNum" sz="quarter" idx="12"/>
          </p:nvPr>
        </p:nvSpPr>
        <p:spPr/>
        <p:txBody>
          <a:bodyPr/>
          <a:lstStyle/>
          <a:p>
            <a:fld id="{E5B53BF6-DEA2-458C-903B-B577D20D4B06}" type="slidenum">
              <a:rPr lang="de-DE" smtClean="0"/>
              <a:pPr/>
              <a:t>33</a:t>
            </a:fld>
            <a:endParaRPr lang="de-DE" dirty="0"/>
          </a:p>
        </p:txBody>
      </p:sp>
    </p:spTree>
    <p:extLst>
      <p:ext uri="{BB962C8B-B14F-4D97-AF65-F5344CB8AC3E}">
        <p14:creationId xmlns:p14="http://schemas.microsoft.com/office/powerpoint/2010/main" val="1014723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normAutofit fontScale="90000"/>
          </a:bodyPr>
          <a:lstStyle/>
          <a:p>
            <a:r>
              <a:rPr lang="en-US" altLang="de-DE" dirty="0"/>
              <a:t>How to apply Art. 7(2) BR to defamation via the </a:t>
            </a:r>
            <a:r>
              <a:rPr lang="en-US" altLang="de-DE" dirty="0" smtClean="0"/>
              <a:t>internet? ECJ, Case </a:t>
            </a:r>
            <a:r>
              <a:rPr lang="en-US" altLang="de-DE" dirty="0"/>
              <a:t>509/09 – </a:t>
            </a:r>
            <a:r>
              <a:rPr lang="en-US" altLang="de-DE" dirty="0" err="1"/>
              <a:t>eDate</a:t>
            </a:r>
            <a:r>
              <a:rPr lang="en-US" altLang="de-DE" dirty="0"/>
              <a:t> advertising, Olivier </a:t>
            </a:r>
            <a:r>
              <a:rPr lang="en-US" altLang="de-DE" dirty="0" smtClean="0"/>
              <a:t>Martinez</a:t>
            </a:r>
            <a:endParaRPr lang="en-US" altLang="de-DE" b="1" noProof="0" dirty="0" smtClean="0"/>
          </a:p>
        </p:txBody>
      </p:sp>
      <p:sp>
        <p:nvSpPr>
          <p:cNvPr id="55299" name="Rectangle 3"/>
          <p:cNvSpPr>
            <a:spLocks noGrp="1" noChangeArrowheads="1"/>
          </p:cNvSpPr>
          <p:nvPr>
            <p:ph type="body" idx="1"/>
          </p:nvPr>
        </p:nvSpPr>
        <p:spPr>
          <a:xfrm>
            <a:off x="457200" y="1340768"/>
            <a:ext cx="8229600" cy="5015582"/>
          </a:xfrm>
        </p:spPr>
        <p:txBody>
          <a:bodyPr>
            <a:noAutofit/>
          </a:bodyPr>
          <a:lstStyle/>
          <a:p>
            <a:pPr marL="0" indent="0">
              <a:lnSpc>
                <a:spcPct val="110000"/>
              </a:lnSpc>
              <a:spcBef>
                <a:spcPts val="1200"/>
              </a:spcBef>
              <a:spcAft>
                <a:spcPts val="600"/>
              </a:spcAft>
              <a:buNone/>
            </a:pPr>
            <a:r>
              <a:rPr lang="en-US" altLang="de-DE" dirty="0" smtClean="0"/>
              <a:t>The </a:t>
            </a:r>
            <a:r>
              <a:rPr lang="en-US" altLang="de-DE" dirty="0"/>
              <a:t>French actor Olivier Martinez </a:t>
            </a:r>
            <a:r>
              <a:rPr lang="en-US" altLang="de-DE" dirty="0" smtClean="0"/>
              <a:t>initiated proceedings before a court in Paris/France</a:t>
            </a:r>
            <a:r>
              <a:rPr lang="en-US" altLang="de-DE" dirty="0" smtClean="0">
                <a:solidFill>
                  <a:srgbClr val="FF0000"/>
                </a:solidFill>
              </a:rPr>
              <a:t>,</a:t>
            </a:r>
            <a:r>
              <a:rPr lang="en-US" altLang="de-DE" dirty="0" smtClean="0"/>
              <a:t> complaining </a:t>
            </a:r>
            <a:r>
              <a:rPr lang="en-US" altLang="de-DE" dirty="0"/>
              <a:t>that </a:t>
            </a:r>
            <a:r>
              <a:rPr lang="en-US" altLang="de-DE" dirty="0" smtClean="0"/>
              <a:t>an article entitled </a:t>
            </a:r>
            <a:r>
              <a:rPr lang="en-US" altLang="de-DE" dirty="0"/>
              <a:t>'Kylie Minogue is back with Olivier </a:t>
            </a:r>
            <a:r>
              <a:rPr lang="en-US" altLang="de-DE" dirty="0" smtClean="0"/>
              <a:t>Martinez‘ posted on the </a:t>
            </a:r>
            <a:r>
              <a:rPr lang="en-US" altLang="de-DE" noProof="0" dirty="0" smtClean="0"/>
              <a:t>website </a:t>
            </a:r>
            <a:r>
              <a:rPr lang="en-US" altLang="de-DE" noProof="0" dirty="0" smtClean="0">
                <a:hlinkClick r:id="rId2"/>
              </a:rPr>
              <a:t>www.sundaymirror.co.uk</a:t>
            </a:r>
            <a:r>
              <a:rPr lang="en-US" altLang="de-DE" noProof="0" dirty="0" smtClean="0"/>
              <a:t> included pictures and details of their meetings that interfered with his private life. The website is operated by the British Newspaper Sunday Mirror (domiciled in London). Jurisdiction of the Paris court?</a:t>
            </a:r>
          </a:p>
          <a:p>
            <a:pPr marL="0" indent="0">
              <a:lnSpc>
                <a:spcPct val="110000"/>
              </a:lnSpc>
              <a:spcBef>
                <a:spcPts val="0"/>
              </a:spcBef>
              <a:spcAft>
                <a:spcPts val="600"/>
              </a:spcAft>
              <a:buNone/>
            </a:pPr>
            <a:endParaRPr lang="en-US" altLang="de-DE" sz="1500" dirty="0" smtClean="0"/>
          </a:p>
          <a:p>
            <a:pPr marL="0" indent="0">
              <a:lnSpc>
                <a:spcPct val="110000"/>
              </a:lnSpc>
              <a:spcBef>
                <a:spcPts val="0"/>
              </a:spcBef>
              <a:spcAft>
                <a:spcPts val="600"/>
              </a:spcAft>
              <a:buNone/>
            </a:pPr>
            <a:r>
              <a:rPr lang="en-US" altLang="de-DE" sz="1500" dirty="0" smtClean="0"/>
              <a:t>Case joined by ECJ with the following case from Germany (which we do not treat here):</a:t>
            </a:r>
            <a:endParaRPr lang="en-US" altLang="de-DE" sz="1500" dirty="0"/>
          </a:p>
          <a:p>
            <a:pPr marL="0" indent="0">
              <a:lnSpc>
                <a:spcPct val="110000"/>
              </a:lnSpc>
              <a:spcBef>
                <a:spcPts val="0"/>
              </a:spcBef>
              <a:spcAft>
                <a:spcPts val="600"/>
              </a:spcAft>
              <a:buNone/>
            </a:pPr>
            <a:r>
              <a:rPr lang="en-US" altLang="de-DE" sz="1400" dirty="0" err="1"/>
              <a:t>eDate</a:t>
            </a:r>
            <a:r>
              <a:rPr lang="en-US" altLang="de-DE" sz="1400" dirty="0"/>
              <a:t> Advertising, domiciled in Austria, operates the website ‘www.rainbow.at’. The website had posted until 2007 an article written in German </a:t>
            </a:r>
            <a:r>
              <a:rPr lang="en-US" altLang="de-DE" sz="1400" dirty="0" smtClean="0"/>
              <a:t>on </a:t>
            </a:r>
            <a:r>
              <a:rPr lang="en-US" altLang="de-DE" sz="1400" dirty="0"/>
              <a:t>a murder committed by X, whose full name was mentioned, in 1990. The article also reported on certain appeals X made to be released from jail in Germany. </a:t>
            </a:r>
          </a:p>
          <a:p>
            <a:pPr marL="0" indent="0">
              <a:lnSpc>
                <a:spcPct val="110000"/>
              </a:lnSpc>
              <a:spcBef>
                <a:spcPts val="0"/>
              </a:spcBef>
              <a:spcAft>
                <a:spcPts val="600"/>
              </a:spcAft>
              <a:buNone/>
            </a:pPr>
            <a:r>
              <a:rPr lang="en-US" altLang="de-DE" sz="1400" dirty="0"/>
              <a:t>X files an action before German courts against </a:t>
            </a:r>
            <a:r>
              <a:rPr lang="en-US" altLang="de-DE" sz="1400" dirty="0" err="1"/>
              <a:t>eDate</a:t>
            </a:r>
            <a:r>
              <a:rPr lang="en-US" altLang="de-DE" sz="1400" dirty="0"/>
              <a:t> Advertising. He demands that the </a:t>
            </a:r>
            <a:r>
              <a:rPr lang="en-US" altLang="de-DE" sz="1400" dirty="0" smtClean="0"/>
              <a:t>website operator </a:t>
            </a:r>
            <a:r>
              <a:rPr lang="en-US" altLang="de-DE" sz="1400" dirty="0" smtClean="0">
                <a:solidFill>
                  <a:srgbClr val="FF0000"/>
                </a:solidFill>
              </a:rPr>
              <a:t>refrain</a:t>
            </a:r>
            <a:r>
              <a:rPr lang="en-US" altLang="de-DE" sz="1400" dirty="0" smtClean="0"/>
              <a:t> </a:t>
            </a:r>
            <a:r>
              <a:rPr lang="en-US" altLang="de-DE" sz="1400" dirty="0"/>
              <a:t>from using his full name when reporting about him in connection with the crime committed. </a:t>
            </a:r>
            <a:r>
              <a:rPr lang="en-US" altLang="de-DE" sz="1400" dirty="0" err="1"/>
              <a:t>eDate</a:t>
            </a:r>
            <a:r>
              <a:rPr lang="en-US" altLang="de-DE" sz="1400" dirty="0"/>
              <a:t> Advertising contends that the German courts have no international jurisdiction in the matter because the website was directed only to Austrian recipients</a:t>
            </a:r>
            <a:r>
              <a:rPr lang="en-US" altLang="de-DE" sz="1400" dirty="0" smtClean="0"/>
              <a:t>.</a:t>
            </a:r>
            <a:endParaRPr lang="en-US" altLang="de-DE" sz="1400" dirty="0"/>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34</a:t>
            </a:fld>
            <a:endParaRPr lang="de-DE" dirty="0"/>
          </a:p>
        </p:txBody>
      </p:sp>
    </p:spTree>
    <p:extLst>
      <p:ext uri="{BB962C8B-B14F-4D97-AF65-F5344CB8AC3E}">
        <p14:creationId xmlns:p14="http://schemas.microsoft.com/office/powerpoint/2010/main" val="1065471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529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529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52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normAutofit/>
          </a:bodyPr>
          <a:lstStyle/>
          <a:p>
            <a:pPr eaLnBrk="1" hangingPunct="1"/>
            <a:r>
              <a:rPr lang="en-US" altLang="de-DE" b="1" noProof="0" dirty="0" smtClean="0"/>
              <a:t>Reasoning of the ECJ (Martinez case)</a:t>
            </a:r>
          </a:p>
        </p:txBody>
      </p:sp>
      <p:sp>
        <p:nvSpPr>
          <p:cNvPr id="571395" name="Rectangle 3"/>
          <p:cNvSpPr>
            <a:spLocks noGrp="1" noChangeArrowheads="1"/>
          </p:cNvSpPr>
          <p:nvPr>
            <p:ph type="body" idx="1"/>
          </p:nvPr>
        </p:nvSpPr>
        <p:spPr/>
        <p:txBody>
          <a:bodyPr>
            <a:noAutofit/>
          </a:bodyPr>
          <a:lstStyle/>
          <a:p>
            <a:pPr eaLnBrk="1" hangingPunct="1">
              <a:lnSpc>
                <a:spcPct val="120000"/>
              </a:lnSpc>
              <a:spcAft>
                <a:spcPts val="600"/>
              </a:spcAft>
            </a:pPr>
            <a:r>
              <a:rPr lang="en-US" altLang="de-DE" dirty="0" smtClean="0"/>
              <a:t>Note: </a:t>
            </a:r>
            <a:r>
              <a:rPr lang="en-US" altLang="de-DE" noProof="0" dirty="0" smtClean="0"/>
              <a:t>No </a:t>
            </a:r>
            <a:r>
              <a:rPr lang="en-US" altLang="de-DE" noProof="0" dirty="0" smtClean="0"/>
              <a:t>jurisdiction agreement, no general jurisdiction (Art. 4 BR) of Paris court because </a:t>
            </a:r>
            <a:r>
              <a:rPr lang="en-US" altLang="de-DE" dirty="0" smtClean="0"/>
              <a:t>website operator is domiciled </a:t>
            </a:r>
            <a:r>
              <a:rPr lang="en-US" altLang="de-DE" dirty="0" err="1" smtClean="0"/>
              <a:t>i</a:t>
            </a:r>
            <a:r>
              <a:rPr lang="en-US" altLang="de-DE" noProof="0" dirty="0" smtClean="0"/>
              <a:t>n </a:t>
            </a:r>
            <a:r>
              <a:rPr lang="en-US" altLang="de-DE" noProof="0" dirty="0" smtClean="0"/>
              <a:t>UK.</a:t>
            </a:r>
            <a:endParaRPr lang="en-US" altLang="de-DE" noProof="0" dirty="0" smtClean="0"/>
          </a:p>
          <a:p>
            <a:pPr eaLnBrk="1" hangingPunct="1">
              <a:lnSpc>
                <a:spcPct val="120000"/>
              </a:lnSpc>
              <a:spcAft>
                <a:spcPts val="600"/>
              </a:spcAft>
            </a:pPr>
            <a:r>
              <a:rPr lang="en-US" altLang="de-DE" noProof="0" dirty="0" smtClean="0"/>
              <a:t>Tort jurisdiction under Art. 7(2) BR? </a:t>
            </a:r>
          </a:p>
          <a:p>
            <a:pPr>
              <a:lnSpc>
                <a:spcPct val="120000"/>
              </a:lnSpc>
              <a:spcAft>
                <a:spcPts val="600"/>
              </a:spcAft>
            </a:pPr>
            <a:r>
              <a:rPr lang="en-US" altLang="de-DE" noProof="0" dirty="0" smtClean="0"/>
              <a:t>In the case of defamation by means of a newspaper article distributed in several States, the victim may </a:t>
            </a:r>
            <a:r>
              <a:rPr lang="en-US" altLang="de-DE" dirty="0" smtClean="0"/>
              <a:t>according to </a:t>
            </a:r>
            <a:r>
              <a:rPr lang="en-US" altLang="de-DE" i="1" dirty="0" err="1"/>
              <a:t>S</a:t>
            </a:r>
            <a:r>
              <a:rPr lang="en-US" altLang="de-DE" i="1" dirty="0" err="1" smtClean="0"/>
              <a:t>hevill</a:t>
            </a:r>
            <a:r>
              <a:rPr lang="en-US" altLang="de-DE" dirty="0" smtClean="0"/>
              <a:t> </a:t>
            </a:r>
            <a:r>
              <a:rPr lang="en-US" altLang="de-DE" dirty="0"/>
              <a:t>bring an </a:t>
            </a:r>
            <a:r>
              <a:rPr lang="en-US" altLang="de-DE" noProof="0" dirty="0" smtClean="0"/>
              <a:t>action for damages against the publisher either </a:t>
            </a:r>
          </a:p>
          <a:p>
            <a:pPr lvl="1">
              <a:lnSpc>
                <a:spcPct val="120000"/>
              </a:lnSpc>
              <a:spcAft>
                <a:spcPts val="600"/>
              </a:spcAft>
              <a:buFont typeface="Arial" panose="020B0604020202020204" pitchFamily="34" charset="0"/>
              <a:buChar char="•"/>
            </a:pPr>
            <a:r>
              <a:rPr lang="en-US" altLang="de-DE" noProof="0" dirty="0" smtClean="0"/>
              <a:t>at the place where the publisher of the defamatory publication is established, with this court having jurisdiction to award damages for all of the harm caused by the defamation, </a:t>
            </a:r>
          </a:p>
          <a:p>
            <a:pPr lvl="1">
              <a:lnSpc>
                <a:spcPct val="120000"/>
              </a:lnSpc>
              <a:spcAft>
                <a:spcPts val="600"/>
              </a:spcAft>
              <a:buFont typeface="Arial" panose="020B0604020202020204" pitchFamily="34" charset="0"/>
              <a:buChar char="•"/>
            </a:pPr>
            <a:r>
              <a:rPr lang="en-US" altLang="de-DE" noProof="0" dirty="0" smtClean="0"/>
              <a:t>or before the courts of each State in which the publication was distributed, which have jurisdiction to rule solely in respect of the harm in the State of the court seized.</a:t>
            </a:r>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35</a:t>
            </a:fld>
            <a:endParaRPr lang="de-DE" dirty="0"/>
          </a:p>
        </p:txBody>
      </p:sp>
    </p:spTree>
    <p:extLst>
      <p:ext uri="{BB962C8B-B14F-4D97-AF65-F5344CB8AC3E}">
        <p14:creationId xmlns:p14="http://schemas.microsoft.com/office/powerpoint/2010/main" val="29363293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13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713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713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713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713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1395"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normAutofit/>
          </a:bodyPr>
          <a:lstStyle/>
          <a:p>
            <a:r>
              <a:rPr lang="en-US" altLang="de-DE" noProof="0" dirty="0" smtClean="0"/>
              <a:t>Reasoning of the ECJ (2)</a:t>
            </a:r>
            <a:endParaRPr lang="en-US" altLang="de-DE" b="1" noProof="0" dirty="0" smtClean="0"/>
          </a:p>
        </p:txBody>
      </p:sp>
      <p:sp>
        <p:nvSpPr>
          <p:cNvPr id="571395" name="Rectangle 3"/>
          <p:cNvSpPr>
            <a:spLocks noGrp="1" noChangeArrowheads="1"/>
          </p:cNvSpPr>
          <p:nvPr>
            <p:ph type="body" idx="1"/>
          </p:nvPr>
        </p:nvSpPr>
        <p:spPr>
          <a:xfrm>
            <a:off x="457200" y="1124746"/>
            <a:ext cx="8435280" cy="5001418"/>
          </a:xfrm>
        </p:spPr>
        <p:txBody>
          <a:bodyPr>
            <a:noAutofit/>
          </a:bodyPr>
          <a:lstStyle/>
          <a:p>
            <a:pPr algn="just">
              <a:lnSpc>
                <a:spcPct val="120000"/>
              </a:lnSpc>
            </a:pPr>
            <a:r>
              <a:rPr lang="en-US" altLang="de-DE" noProof="0" dirty="0" smtClean="0"/>
              <a:t>But for infringement of a personality right by </a:t>
            </a:r>
            <a:r>
              <a:rPr lang="en-US" altLang="de-DE" b="1" noProof="0" dirty="0" smtClean="0"/>
              <a:t>means of the internet</a:t>
            </a:r>
            <a:r>
              <a:rPr lang="en-US" altLang="de-DE" noProof="0" dirty="0" smtClean="0"/>
              <a:t>, a person may bring an action in one forum in </a:t>
            </a:r>
            <a:r>
              <a:rPr lang="en-US" altLang="de-DE" b="1" noProof="0" dirty="0" smtClean="0"/>
              <a:t>respect of all of the damage</a:t>
            </a:r>
            <a:r>
              <a:rPr lang="en-US" altLang="de-DE" noProof="0" dirty="0" smtClean="0"/>
              <a:t> caused. Given that the </a:t>
            </a:r>
            <a:r>
              <a:rPr lang="en-US" altLang="de-DE" dirty="0" smtClean="0"/>
              <a:t>court </a:t>
            </a:r>
            <a:r>
              <a:rPr lang="en-US" altLang="de-DE" dirty="0"/>
              <a:t>of the place </a:t>
            </a:r>
            <a:r>
              <a:rPr lang="en-US" altLang="de-DE" b="1" dirty="0"/>
              <a:t>where the alleged victim has his </a:t>
            </a:r>
            <a:r>
              <a:rPr lang="en-US" altLang="de-DE" b="1" dirty="0" err="1"/>
              <a:t>centre</a:t>
            </a:r>
            <a:r>
              <a:rPr lang="en-US" altLang="de-DE" b="1" dirty="0"/>
              <a:t> of </a:t>
            </a:r>
            <a:r>
              <a:rPr lang="en-US" altLang="de-DE" b="1" dirty="0" smtClean="0"/>
              <a:t>interests </a:t>
            </a:r>
            <a:r>
              <a:rPr lang="en-US" altLang="de-DE" noProof="0" dirty="0" smtClean="0"/>
              <a:t>is best positioned to assess the potential </a:t>
            </a:r>
            <a:r>
              <a:rPr lang="en-US" altLang="de-DE" dirty="0"/>
              <a:t>impact </a:t>
            </a:r>
            <a:r>
              <a:rPr lang="en-US" altLang="de-DE" dirty="0" smtClean="0"/>
              <a:t>to an </a:t>
            </a:r>
            <a:r>
              <a:rPr lang="en-US" altLang="de-DE" dirty="0"/>
              <a:t>individual’s personality </a:t>
            </a:r>
            <a:r>
              <a:rPr lang="en-US" altLang="de-DE" dirty="0" smtClean="0"/>
              <a:t>rights from material placed online</a:t>
            </a:r>
            <a:r>
              <a:rPr lang="en-US" altLang="de-DE" noProof="0" dirty="0" smtClean="0"/>
              <a:t>, the attribution of jurisdiction to that court corresponds to the objective of the sound administration of justice. </a:t>
            </a:r>
          </a:p>
          <a:p>
            <a:pPr algn="just" eaLnBrk="1" hangingPunct="1">
              <a:lnSpc>
                <a:spcPct val="120000"/>
              </a:lnSpc>
            </a:pPr>
            <a:r>
              <a:rPr lang="en-US" altLang="de-DE" noProof="0" dirty="0" smtClean="0"/>
              <a:t>The place where a </a:t>
            </a:r>
            <a:r>
              <a:rPr lang="en-US" altLang="de-DE" b="1" noProof="0" dirty="0" smtClean="0"/>
              <a:t>person has the </a:t>
            </a:r>
            <a:r>
              <a:rPr lang="en-US" altLang="de-DE" b="1" noProof="0" dirty="0" err="1" smtClean="0"/>
              <a:t>centre</a:t>
            </a:r>
            <a:r>
              <a:rPr lang="en-US" altLang="de-DE" b="1" noProof="0" dirty="0" smtClean="0"/>
              <a:t> of his interests corresponds in general to his habitual residence</a:t>
            </a:r>
            <a:r>
              <a:rPr lang="en-US" altLang="de-DE" noProof="0" dirty="0" smtClean="0"/>
              <a:t>. However, a person may also have the centre of his interests in a Member State in which he does not habitually reside, in so far as other factors, such as the pursuit of a professional activity, may establish the existence of a particularly close link with that State. </a:t>
            </a:r>
          </a:p>
          <a:p>
            <a:pPr algn="just">
              <a:lnSpc>
                <a:spcPct val="120000"/>
              </a:lnSpc>
            </a:pPr>
            <a:r>
              <a:rPr lang="en-US" altLang="de-DE" dirty="0" smtClean="0"/>
              <a:t>Alternatively the plaintiff </a:t>
            </a:r>
            <a:r>
              <a:rPr lang="en-US" altLang="de-DE" dirty="0"/>
              <a:t>may file </a:t>
            </a:r>
            <a:r>
              <a:rPr lang="en-US" altLang="de-DE" dirty="0" smtClean="0"/>
              <a:t>separate actions before the courts of each Member State in which the content of the website is accessible (limited to the damage caused in that jurisdiction).</a:t>
            </a:r>
            <a:endParaRPr lang="en-US" altLang="de-DE" noProof="0" dirty="0" smtClean="0"/>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36</a:t>
            </a:fld>
            <a:endParaRPr lang="de-DE" dirty="0"/>
          </a:p>
        </p:txBody>
      </p:sp>
    </p:spTree>
    <p:extLst>
      <p:ext uri="{BB962C8B-B14F-4D97-AF65-F5344CB8AC3E}">
        <p14:creationId xmlns:p14="http://schemas.microsoft.com/office/powerpoint/2010/main" val="25239788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13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713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713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1395"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475"/>
            <a:ext cx="6707088" cy="850106"/>
          </a:xfrm>
        </p:spPr>
        <p:txBody>
          <a:bodyPr/>
          <a:lstStyle/>
          <a:p>
            <a:pPr eaLnBrk="1" hangingPunct="1"/>
            <a:r>
              <a:rPr lang="en-US" altLang="de-DE" b="1" noProof="0" dirty="0" smtClean="0"/>
              <a:t>Contract</a:t>
            </a:r>
          </a:p>
        </p:txBody>
      </p:sp>
      <p:sp>
        <p:nvSpPr>
          <p:cNvPr id="551939" name="Rectangle 3"/>
          <p:cNvSpPr>
            <a:spLocks noGrp="1" noChangeArrowheads="1"/>
          </p:cNvSpPr>
          <p:nvPr>
            <p:ph type="body" idx="1"/>
          </p:nvPr>
        </p:nvSpPr>
        <p:spPr/>
        <p:txBody>
          <a:bodyPr>
            <a:normAutofit/>
          </a:bodyPr>
          <a:lstStyle/>
          <a:p>
            <a:pPr eaLnBrk="1" hangingPunct="1">
              <a:lnSpc>
                <a:spcPct val="130000"/>
              </a:lnSpc>
              <a:spcBef>
                <a:spcPts val="600"/>
              </a:spcBef>
              <a:spcAft>
                <a:spcPts val="600"/>
              </a:spcAft>
            </a:pPr>
            <a:r>
              <a:rPr lang="en-US" altLang="de-DE" noProof="0" dirty="0" smtClean="0">
                <a:cs typeface="Arial" charset="0"/>
              </a:rPr>
              <a:t>Read Art. 7(1) BR</a:t>
            </a:r>
          </a:p>
          <a:p>
            <a:pPr>
              <a:lnSpc>
                <a:spcPct val="130000"/>
              </a:lnSpc>
              <a:spcBef>
                <a:spcPts val="600"/>
              </a:spcBef>
              <a:spcAft>
                <a:spcPts val="600"/>
              </a:spcAft>
            </a:pPr>
            <a:r>
              <a:rPr lang="en-US" altLang="de-DE" noProof="0" dirty="0" smtClean="0"/>
              <a:t>“Matters relating to a contract”</a:t>
            </a:r>
          </a:p>
          <a:p>
            <a:pPr lvl="1">
              <a:lnSpc>
                <a:spcPct val="130000"/>
              </a:lnSpc>
              <a:spcBef>
                <a:spcPts val="600"/>
              </a:spcBef>
              <a:spcAft>
                <a:spcPts val="600"/>
              </a:spcAft>
              <a:buFont typeface="Arial" panose="020B0604020202020204" pitchFamily="34" charset="0"/>
              <a:buChar char="•"/>
            </a:pPr>
            <a:r>
              <a:rPr lang="en-US" altLang="de-DE" noProof="0" dirty="0" smtClean="0"/>
              <a:t>situation where there is an obligation freely assumed by one party towards another (ECJ, case 26/91 – </a:t>
            </a:r>
            <a:r>
              <a:rPr lang="en-US" altLang="de-DE" i="1" noProof="0" dirty="0" err="1" smtClean="0"/>
              <a:t>Handte</a:t>
            </a:r>
            <a:r>
              <a:rPr lang="en-US" altLang="de-DE" noProof="0" dirty="0" smtClean="0"/>
              <a:t>) </a:t>
            </a:r>
            <a:r>
              <a:rPr lang="en-US" altLang="de-DE" b="1" noProof="0" dirty="0" smtClean="0"/>
              <a:t>+</a:t>
            </a:r>
            <a:r>
              <a:rPr lang="en-US" altLang="de-DE" noProof="0" dirty="0" smtClean="0"/>
              <a:t> </a:t>
            </a:r>
          </a:p>
          <a:p>
            <a:pPr lvl="1">
              <a:lnSpc>
                <a:spcPct val="130000"/>
              </a:lnSpc>
              <a:spcBef>
                <a:spcPts val="600"/>
              </a:spcBef>
              <a:spcAft>
                <a:spcPts val="600"/>
              </a:spcAft>
              <a:buFont typeface="Arial" panose="020B0604020202020204" pitchFamily="34" charset="0"/>
              <a:buChar char="•"/>
            </a:pPr>
            <a:r>
              <a:rPr lang="en-US" altLang="de-DE" dirty="0" smtClean="0"/>
              <a:t>the conduct may </a:t>
            </a:r>
            <a:r>
              <a:rPr lang="en-US" altLang="de-DE" dirty="0"/>
              <a:t>be considered a breach of </a:t>
            </a:r>
            <a:r>
              <a:rPr lang="en-US" altLang="de-DE" dirty="0" smtClean="0"/>
              <a:t>contract (by looking at the </a:t>
            </a:r>
            <a:r>
              <a:rPr lang="en-US" altLang="de-DE" dirty="0"/>
              <a:t>purpose of the </a:t>
            </a:r>
            <a:r>
              <a:rPr lang="en-US" altLang="de-DE" dirty="0" smtClean="0"/>
              <a:t>contract) (ECJ, case 548/12 – </a:t>
            </a:r>
            <a:r>
              <a:rPr lang="en-US" altLang="de-DE" i="1" dirty="0" err="1" smtClean="0"/>
              <a:t>Brogsitter</a:t>
            </a:r>
            <a:r>
              <a:rPr lang="en-US" altLang="de-DE" dirty="0" smtClean="0"/>
              <a:t>) (Q: Is interpretation of contract indispensable to establish lawful/unlawful nature of contract)</a:t>
            </a:r>
            <a:endParaRPr lang="en-US" altLang="de-DE" noProof="0" dirty="0" smtClean="0"/>
          </a:p>
          <a:p>
            <a:pPr eaLnBrk="1" hangingPunct="1">
              <a:lnSpc>
                <a:spcPct val="130000"/>
              </a:lnSpc>
            </a:pPr>
            <a:endParaRPr lang="en-US" altLang="de-DE" noProof="0" dirty="0" smtClean="0">
              <a:cs typeface="Arial" charset="0"/>
            </a:endParaRPr>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37</a:t>
            </a:fld>
            <a:endParaRPr lang="de-DE" dirty="0"/>
          </a:p>
        </p:txBody>
      </p:sp>
    </p:spTree>
    <p:extLst>
      <p:ext uri="{BB962C8B-B14F-4D97-AF65-F5344CB8AC3E}">
        <p14:creationId xmlns:p14="http://schemas.microsoft.com/office/powerpoint/2010/main" val="534748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19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519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519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519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1939"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475"/>
            <a:ext cx="6707088" cy="850106"/>
          </a:xfrm>
        </p:spPr>
        <p:txBody>
          <a:bodyPr/>
          <a:lstStyle/>
          <a:p>
            <a:pPr eaLnBrk="1" hangingPunct="1"/>
            <a:r>
              <a:rPr lang="en-US" altLang="de-DE" b="1" noProof="0" dirty="0" smtClean="0"/>
              <a:t>Contract</a:t>
            </a:r>
          </a:p>
        </p:txBody>
      </p:sp>
      <p:sp>
        <p:nvSpPr>
          <p:cNvPr id="551939" name="Rectangle 3"/>
          <p:cNvSpPr>
            <a:spLocks noGrp="1" noChangeArrowheads="1"/>
          </p:cNvSpPr>
          <p:nvPr>
            <p:ph type="body" idx="1"/>
          </p:nvPr>
        </p:nvSpPr>
        <p:spPr/>
        <p:txBody>
          <a:bodyPr>
            <a:normAutofit/>
          </a:bodyPr>
          <a:lstStyle/>
          <a:p>
            <a:pPr>
              <a:lnSpc>
                <a:spcPct val="120000"/>
              </a:lnSpc>
              <a:spcAft>
                <a:spcPts val="600"/>
              </a:spcAft>
            </a:pPr>
            <a:r>
              <a:rPr lang="en-US" altLang="de-DE" noProof="0" dirty="0" smtClean="0"/>
              <a:t>Distinguish contractual matters from tort/delict claims  </a:t>
            </a:r>
          </a:p>
          <a:p>
            <a:pPr lvl="1">
              <a:lnSpc>
                <a:spcPct val="120000"/>
              </a:lnSpc>
              <a:spcAft>
                <a:spcPts val="600"/>
              </a:spcAft>
              <a:buFont typeface="Arial" panose="020B0604020202020204" pitchFamily="34" charset="0"/>
              <a:buChar char="•"/>
            </a:pPr>
            <a:r>
              <a:rPr lang="en-US" altLang="de-DE" noProof="0" dirty="0" smtClean="0"/>
              <a:t>Art. 7(2) covers actions for liability which</a:t>
            </a:r>
            <a:r>
              <a:rPr lang="en-US" altLang="de-DE" noProof="0" dirty="0" smtClean="0">
                <a:solidFill>
                  <a:srgbClr val="FF0000"/>
                </a:solidFill>
              </a:rPr>
              <a:t> </a:t>
            </a:r>
            <a:r>
              <a:rPr lang="en-US" altLang="de-DE" noProof="0" dirty="0" smtClean="0"/>
              <a:t>are not related to a contract within the meaning of Art. 7(1) BR.</a:t>
            </a:r>
          </a:p>
          <a:p>
            <a:pPr>
              <a:lnSpc>
                <a:spcPct val="120000"/>
              </a:lnSpc>
              <a:spcAft>
                <a:spcPts val="600"/>
              </a:spcAft>
            </a:pPr>
            <a:r>
              <a:rPr lang="en-US" altLang="de-DE" noProof="0" dirty="0" smtClean="0"/>
              <a:t>Claim both in contract and in tort/delict?</a:t>
            </a:r>
          </a:p>
          <a:p>
            <a:pPr lvl="1">
              <a:lnSpc>
                <a:spcPct val="120000"/>
              </a:lnSpc>
              <a:spcAft>
                <a:spcPts val="600"/>
              </a:spcAft>
              <a:buFont typeface="Arial" panose="020B0604020202020204" pitchFamily="34" charset="0"/>
              <a:buChar char="•"/>
            </a:pPr>
            <a:r>
              <a:rPr lang="en-US" altLang="de-DE" noProof="0" dirty="0" smtClean="0"/>
              <a:t>ECJ: court competent under Art. 7(1) BR may only deal with contract claim</a:t>
            </a:r>
          </a:p>
          <a:p>
            <a:pPr lvl="1">
              <a:lnSpc>
                <a:spcPct val="120000"/>
              </a:lnSpc>
              <a:spcAft>
                <a:spcPts val="600"/>
              </a:spcAft>
              <a:buFont typeface="Arial" panose="020B0604020202020204" pitchFamily="34" charset="0"/>
              <a:buChar char="•"/>
            </a:pPr>
            <a:r>
              <a:rPr lang="en-US" altLang="de-DE" noProof="0" dirty="0" smtClean="0"/>
              <a:t>Alternative: both claims may be decided by the court that has jurisdiction under Art. 4 BR </a:t>
            </a:r>
          </a:p>
          <a:p>
            <a:pPr eaLnBrk="1" hangingPunct="1">
              <a:lnSpc>
                <a:spcPct val="120000"/>
              </a:lnSpc>
            </a:pPr>
            <a:endParaRPr lang="en-US" altLang="de-DE" noProof="0" dirty="0" smtClean="0">
              <a:cs typeface="Arial" charset="0"/>
            </a:endParaRPr>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38</a:t>
            </a:fld>
            <a:endParaRPr lang="de-DE" dirty="0"/>
          </a:p>
        </p:txBody>
      </p:sp>
    </p:spTree>
    <p:extLst>
      <p:ext uri="{BB962C8B-B14F-4D97-AF65-F5344CB8AC3E}">
        <p14:creationId xmlns:p14="http://schemas.microsoft.com/office/powerpoint/2010/main" val="1648337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19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519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519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519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519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1939"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ltLang="de-DE" b="1" noProof="0" dirty="0" smtClean="0"/>
              <a:t>Place of performance – </a:t>
            </a:r>
            <a:r>
              <a:rPr lang="en-US" altLang="de-DE" noProof="0" dirty="0" smtClean="0"/>
              <a:t>Structure of Art. 7(1) BR</a:t>
            </a:r>
            <a:br>
              <a:rPr lang="en-US" altLang="de-DE" noProof="0" dirty="0" smtClean="0"/>
            </a:br>
            <a:endParaRPr lang="en-US" altLang="de-DE" b="1" noProof="0" dirty="0" smtClean="0"/>
          </a:p>
        </p:txBody>
      </p:sp>
      <p:sp>
        <p:nvSpPr>
          <p:cNvPr id="258051" name="Rectangle 3"/>
          <p:cNvSpPr>
            <a:spLocks noGrp="1" noChangeArrowheads="1"/>
          </p:cNvSpPr>
          <p:nvPr>
            <p:ph type="body" idx="1"/>
          </p:nvPr>
        </p:nvSpPr>
        <p:spPr/>
        <p:txBody>
          <a:bodyPr/>
          <a:lstStyle/>
          <a:p>
            <a:pPr eaLnBrk="1" hangingPunct="1">
              <a:lnSpc>
                <a:spcPct val="120000"/>
              </a:lnSpc>
              <a:spcBef>
                <a:spcPts val="600"/>
              </a:spcBef>
              <a:spcAft>
                <a:spcPts val="600"/>
              </a:spcAft>
            </a:pPr>
            <a:r>
              <a:rPr lang="en-US" altLang="de-DE" noProof="0" dirty="0" smtClean="0"/>
              <a:t>Art. 7(1)(a) BR = general rule </a:t>
            </a:r>
          </a:p>
          <a:p>
            <a:pPr eaLnBrk="1" hangingPunct="1">
              <a:lnSpc>
                <a:spcPct val="120000"/>
              </a:lnSpc>
              <a:spcBef>
                <a:spcPts val="600"/>
              </a:spcBef>
              <a:spcAft>
                <a:spcPts val="600"/>
              </a:spcAft>
            </a:pPr>
            <a:r>
              <a:rPr lang="en-US" altLang="de-DE" noProof="0" dirty="0" smtClean="0"/>
              <a:t>Art. 7(1)(b) BR = special rule for contracts of sales + services</a:t>
            </a:r>
          </a:p>
          <a:p>
            <a:pPr eaLnBrk="1" hangingPunct="1">
              <a:lnSpc>
                <a:spcPct val="120000"/>
              </a:lnSpc>
              <a:spcBef>
                <a:spcPts val="600"/>
              </a:spcBef>
              <a:spcAft>
                <a:spcPts val="600"/>
              </a:spcAft>
            </a:pPr>
            <a:r>
              <a:rPr lang="en-US" altLang="de-DE" noProof="0" dirty="0" smtClean="0"/>
              <a:t>Art. 7(1)(c) BR = superfluous; legislator wrote this rule in BR to make clear that point (a) applies also in cases in which point (b) does not apply because place of performance is located outside EU.</a:t>
            </a:r>
          </a:p>
          <a:p>
            <a:pPr marL="0" indent="0" eaLnBrk="1" hangingPunct="1">
              <a:lnSpc>
                <a:spcPct val="120000"/>
              </a:lnSpc>
              <a:spcAft>
                <a:spcPts val="600"/>
              </a:spcAft>
              <a:buNone/>
            </a:pPr>
            <a:endParaRPr lang="en-US" altLang="de-DE" b="1" noProof="0" dirty="0" smtClean="0"/>
          </a:p>
          <a:p>
            <a:pPr eaLnBrk="1" hangingPunct="1"/>
            <a:endParaRPr lang="en-US" altLang="de-DE" noProof="0" dirty="0" smtClean="0"/>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39</a:t>
            </a:fld>
            <a:endParaRPr lang="de-DE" dirty="0"/>
          </a:p>
        </p:txBody>
      </p:sp>
    </p:spTree>
    <p:extLst>
      <p:ext uri="{BB962C8B-B14F-4D97-AF65-F5344CB8AC3E}">
        <p14:creationId xmlns:p14="http://schemas.microsoft.com/office/powerpoint/2010/main" val="3581926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80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80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80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051"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Introduction</a:t>
            </a:r>
            <a:r>
              <a:rPr lang="de-DE" dirty="0" smtClean="0"/>
              <a:t> (2)</a:t>
            </a:r>
            <a:endParaRPr lang="de-DE" dirty="0"/>
          </a:p>
        </p:txBody>
      </p:sp>
      <p:sp>
        <p:nvSpPr>
          <p:cNvPr id="3" name="Inhaltsplatzhalter 2"/>
          <p:cNvSpPr>
            <a:spLocks noGrp="1"/>
          </p:cNvSpPr>
          <p:nvPr>
            <p:ph idx="1"/>
          </p:nvPr>
        </p:nvSpPr>
        <p:spPr/>
        <p:txBody>
          <a:bodyPr>
            <a:normAutofit/>
          </a:bodyPr>
          <a:lstStyle/>
          <a:p>
            <a:pPr>
              <a:lnSpc>
                <a:spcPct val="160000"/>
              </a:lnSpc>
              <a:spcAft>
                <a:spcPts val="600"/>
              </a:spcAft>
            </a:pPr>
            <a:r>
              <a:rPr lang="en-US" dirty="0" smtClean="0"/>
              <a:t>EU has various bodies, inter alia </a:t>
            </a:r>
          </a:p>
          <a:p>
            <a:pPr lvl="1">
              <a:lnSpc>
                <a:spcPct val="160000"/>
              </a:lnSpc>
              <a:spcAft>
                <a:spcPts val="600"/>
              </a:spcAft>
              <a:buFont typeface="Arial" panose="020B0604020202020204" pitchFamily="34" charset="0"/>
              <a:buChar char="•"/>
            </a:pPr>
            <a:r>
              <a:rPr lang="en-US" dirty="0" smtClean="0"/>
              <a:t>EU Commission</a:t>
            </a:r>
          </a:p>
          <a:p>
            <a:pPr lvl="1">
              <a:lnSpc>
                <a:spcPct val="160000"/>
              </a:lnSpc>
              <a:spcAft>
                <a:spcPts val="600"/>
              </a:spcAft>
              <a:buFont typeface="Arial" panose="020B0604020202020204" pitchFamily="34" charset="0"/>
              <a:buChar char="•"/>
            </a:pPr>
            <a:r>
              <a:rPr lang="en-US" dirty="0" smtClean="0"/>
              <a:t>European Council / European Parliament </a:t>
            </a:r>
          </a:p>
          <a:p>
            <a:pPr lvl="1">
              <a:lnSpc>
                <a:spcPct val="160000"/>
              </a:lnSpc>
              <a:spcAft>
                <a:spcPts val="600"/>
              </a:spcAft>
              <a:buFont typeface="Arial" panose="020B0604020202020204" pitchFamily="34" charset="0"/>
              <a:buChar char="•"/>
            </a:pPr>
            <a:r>
              <a:rPr lang="en-US" dirty="0" smtClean="0"/>
              <a:t>European Court of Justice (ECJ)</a:t>
            </a:r>
            <a:endParaRPr lang="en-US" dirty="0"/>
          </a:p>
          <a:p>
            <a:pPr>
              <a:lnSpc>
                <a:spcPct val="160000"/>
              </a:lnSpc>
              <a:spcAft>
                <a:spcPts val="600"/>
              </a:spcAft>
            </a:pPr>
            <a:r>
              <a:rPr lang="en-US" dirty="0"/>
              <a:t>EU is </a:t>
            </a:r>
            <a:r>
              <a:rPr lang="en-US" dirty="0" smtClean="0"/>
              <a:t>entitled to enact legislation in fields of law laid down in the TFEU</a:t>
            </a:r>
          </a:p>
          <a:p>
            <a:pPr>
              <a:lnSpc>
                <a:spcPct val="160000"/>
              </a:lnSpc>
              <a:spcAft>
                <a:spcPts val="600"/>
              </a:spcAft>
            </a:pPr>
            <a:r>
              <a:rPr lang="en-US" dirty="0" smtClean="0"/>
              <a:t>EU may enact (inter alia)</a:t>
            </a:r>
          </a:p>
          <a:p>
            <a:pPr lvl="1">
              <a:lnSpc>
                <a:spcPct val="160000"/>
              </a:lnSpc>
              <a:spcAft>
                <a:spcPts val="600"/>
              </a:spcAft>
              <a:buFont typeface="Arial" panose="020B0604020202020204" pitchFamily="34" charset="0"/>
              <a:buChar char="•"/>
            </a:pPr>
            <a:r>
              <a:rPr lang="en-US" dirty="0" smtClean="0"/>
              <a:t>Regulations – important for the field of jurisdiction</a:t>
            </a:r>
          </a:p>
          <a:p>
            <a:pPr lvl="1">
              <a:lnSpc>
                <a:spcPct val="160000"/>
              </a:lnSpc>
              <a:spcAft>
                <a:spcPts val="600"/>
              </a:spcAft>
              <a:buFont typeface="Arial" panose="020B0604020202020204" pitchFamily="34" charset="0"/>
              <a:buChar char="•"/>
            </a:pPr>
            <a:r>
              <a:rPr lang="en-US" dirty="0" smtClean="0"/>
              <a:t>Directives </a:t>
            </a:r>
          </a:p>
          <a:p>
            <a:pPr marL="457200" lvl="1" indent="0">
              <a:buNone/>
            </a:pPr>
            <a:endParaRPr lang="en-US" dirty="0" smtClean="0"/>
          </a:p>
          <a:p>
            <a:pPr lvl="1"/>
            <a:endParaRPr lang="de-DE" dirty="0"/>
          </a:p>
        </p:txBody>
      </p:sp>
      <p:sp>
        <p:nvSpPr>
          <p:cNvPr id="4" name="Fußzeilenplatzhalter 3"/>
          <p:cNvSpPr>
            <a:spLocks noGrp="1"/>
          </p:cNvSpPr>
          <p:nvPr>
            <p:ph type="ftr" sz="quarter" idx="11"/>
          </p:nvPr>
        </p:nvSpPr>
        <p:spPr/>
        <p:txBody>
          <a:bodyPr/>
          <a:lstStyle/>
          <a:p>
            <a:r>
              <a:rPr lang="de-DE" smtClean="0">
                <a:solidFill>
                  <a:prstClr val="black">
                    <a:tint val="75000"/>
                  </a:prstClr>
                </a:solidFill>
              </a:rPr>
              <a:t>Dispute Resolution</a:t>
            </a:r>
            <a:endParaRPr lang="de-DE">
              <a:solidFill>
                <a:prstClr val="black">
                  <a:tint val="75000"/>
                </a:prstClr>
              </a:solidFill>
            </a:endParaRPr>
          </a:p>
        </p:txBody>
      </p:sp>
      <p:sp>
        <p:nvSpPr>
          <p:cNvPr id="5" name="Foliennummernplatzhalter 4"/>
          <p:cNvSpPr>
            <a:spLocks noGrp="1"/>
          </p:cNvSpPr>
          <p:nvPr>
            <p:ph type="sldNum" sz="quarter" idx="12"/>
          </p:nvPr>
        </p:nvSpPr>
        <p:spPr/>
        <p:txBody>
          <a:bodyPr/>
          <a:lstStyle/>
          <a:p>
            <a:fld id="{E5B53BF6-DEA2-458C-903B-B577D20D4B06}" type="slidenum">
              <a:rPr lang="de-DE" smtClean="0">
                <a:solidFill>
                  <a:prstClr val="black">
                    <a:tint val="75000"/>
                  </a:prstClr>
                </a:solidFill>
              </a:rPr>
              <a:pPr/>
              <a:t>4</a:t>
            </a:fld>
            <a:endParaRPr lang="de-DE">
              <a:solidFill>
                <a:prstClr val="black">
                  <a:tint val="75000"/>
                </a:prstClr>
              </a:solidFill>
            </a:endParaRPr>
          </a:p>
        </p:txBody>
      </p:sp>
    </p:spTree>
    <p:extLst>
      <p:ext uri="{BB962C8B-B14F-4D97-AF65-F5344CB8AC3E}">
        <p14:creationId xmlns:p14="http://schemas.microsoft.com/office/powerpoint/2010/main" val="3646857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altLang="de-DE" b="1" noProof="0" dirty="0" smtClean="0"/>
              <a:t>Special rule for sale/service contracts, Art. 7(1)(b) BR</a:t>
            </a:r>
          </a:p>
        </p:txBody>
      </p:sp>
      <p:sp>
        <p:nvSpPr>
          <p:cNvPr id="258051" name="Rectangle 3"/>
          <p:cNvSpPr>
            <a:spLocks noGrp="1" noChangeArrowheads="1"/>
          </p:cNvSpPr>
          <p:nvPr>
            <p:ph type="body" idx="1"/>
          </p:nvPr>
        </p:nvSpPr>
        <p:spPr/>
        <p:txBody>
          <a:bodyPr>
            <a:normAutofit lnSpcReduction="10000"/>
          </a:bodyPr>
          <a:lstStyle/>
          <a:p>
            <a:pPr marL="0" indent="0" algn="just" eaLnBrk="1" hangingPunct="1">
              <a:lnSpc>
                <a:spcPct val="110000"/>
              </a:lnSpc>
              <a:spcAft>
                <a:spcPts val="300"/>
              </a:spcAft>
              <a:buNone/>
            </a:pPr>
            <a:r>
              <a:rPr lang="en-US" altLang="de-DE" b="1" noProof="0" dirty="0" smtClean="0"/>
              <a:t>Place of performance for sale of goods + provision of services contracts </a:t>
            </a:r>
          </a:p>
          <a:p>
            <a:pPr eaLnBrk="1" hangingPunct="1">
              <a:lnSpc>
                <a:spcPct val="110000"/>
              </a:lnSpc>
              <a:spcAft>
                <a:spcPts val="300"/>
              </a:spcAft>
            </a:pPr>
            <a:r>
              <a:rPr lang="en-US" altLang="de-DE" noProof="0" dirty="0" smtClean="0"/>
              <a:t>European definition of place of performance (“factual assessment”)</a:t>
            </a:r>
          </a:p>
          <a:p>
            <a:pPr>
              <a:lnSpc>
                <a:spcPct val="110000"/>
              </a:lnSpc>
              <a:spcAft>
                <a:spcPts val="300"/>
              </a:spcAft>
            </a:pPr>
            <a:r>
              <a:rPr lang="en-US" altLang="de-DE" noProof="0" dirty="0" smtClean="0"/>
              <a:t>Sale of goods = jurisdiction exists in a Member State court corresponding to the place, where, under the contract, the goods were delivered or should have been delivered.</a:t>
            </a:r>
          </a:p>
          <a:p>
            <a:pPr>
              <a:lnSpc>
                <a:spcPct val="110000"/>
              </a:lnSpc>
              <a:spcAft>
                <a:spcPts val="300"/>
              </a:spcAft>
            </a:pPr>
            <a:r>
              <a:rPr lang="en-US" altLang="de-DE" noProof="0" dirty="0" smtClean="0"/>
              <a:t>Provision of services = </a:t>
            </a:r>
            <a:r>
              <a:rPr lang="en-US" altLang="de-DE" dirty="0" smtClean="0"/>
              <a:t>jurisdiction </a:t>
            </a:r>
            <a:r>
              <a:rPr lang="en-US" altLang="de-DE" dirty="0"/>
              <a:t>exists in a Member State court corresponding to the </a:t>
            </a:r>
            <a:r>
              <a:rPr lang="en-US" altLang="de-DE" dirty="0" smtClean="0"/>
              <a:t>place, </a:t>
            </a:r>
            <a:r>
              <a:rPr lang="en-US" altLang="de-DE" noProof="0" dirty="0" smtClean="0"/>
              <a:t>where, under the contract, the services were provided or should have been provided.</a:t>
            </a:r>
          </a:p>
          <a:p>
            <a:pPr marL="0" indent="0">
              <a:lnSpc>
                <a:spcPct val="110000"/>
              </a:lnSpc>
              <a:spcAft>
                <a:spcPts val="300"/>
              </a:spcAft>
              <a:buNone/>
            </a:pPr>
            <a:r>
              <a:rPr lang="en-US" altLang="de-DE" b="1" noProof="0" dirty="0" smtClean="0"/>
              <a:t>Example</a:t>
            </a:r>
          </a:p>
          <a:p>
            <a:pPr marL="0" indent="0" eaLnBrk="1" hangingPunct="1">
              <a:lnSpc>
                <a:spcPct val="110000"/>
              </a:lnSpc>
              <a:spcAft>
                <a:spcPts val="300"/>
              </a:spcAft>
              <a:buNone/>
            </a:pPr>
            <a:r>
              <a:rPr lang="en-US" altLang="de-DE" noProof="0" dirty="0" smtClean="0"/>
              <a:t>US-based firm sells “I love NY” shirts to firm domiciled in Augsburg. The goods are delivered to London as prescribed in contract. The buyer claims that products are of </a:t>
            </a:r>
            <a:r>
              <a:rPr lang="en-US" altLang="de-DE" dirty="0" smtClean="0"/>
              <a:t>low quality and do not conform to the contract</a:t>
            </a:r>
            <a:r>
              <a:rPr lang="en-US" altLang="de-DE" noProof="0" dirty="0" smtClean="0"/>
              <a:t>. </a:t>
            </a:r>
          </a:p>
          <a:p>
            <a:pPr eaLnBrk="1" hangingPunct="1">
              <a:lnSpc>
                <a:spcPct val="110000"/>
              </a:lnSpc>
              <a:spcAft>
                <a:spcPts val="300"/>
              </a:spcAft>
            </a:pPr>
            <a:r>
              <a:rPr lang="en-US" altLang="de-DE" noProof="0" dirty="0" smtClean="0"/>
              <a:t>Which court has jurisdiction under Art. 7(1)(b) for the buyer’s claim?</a:t>
            </a:r>
          </a:p>
          <a:p>
            <a:pPr eaLnBrk="1" hangingPunct="1">
              <a:lnSpc>
                <a:spcPct val="110000"/>
              </a:lnSpc>
              <a:spcAft>
                <a:spcPts val="300"/>
              </a:spcAft>
            </a:pPr>
            <a:r>
              <a:rPr lang="en-US" altLang="de-DE" noProof="0" dirty="0" smtClean="0"/>
              <a:t>How is the issue decided when the goods were delivered to </a:t>
            </a:r>
            <a:r>
              <a:rPr lang="en-US" altLang="de-DE" dirty="0" smtClean="0"/>
              <a:t>Augsburg</a:t>
            </a:r>
            <a:r>
              <a:rPr lang="en-US" altLang="de-DE" noProof="0" dirty="0" smtClean="0"/>
              <a:t>? </a:t>
            </a:r>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40</a:t>
            </a:fld>
            <a:endParaRPr lang="de-DE" dirty="0"/>
          </a:p>
        </p:txBody>
      </p:sp>
    </p:spTree>
    <p:extLst>
      <p:ext uri="{BB962C8B-B14F-4D97-AF65-F5344CB8AC3E}">
        <p14:creationId xmlns:p14="http://schemas.microsoft.com/office/powerpoint/2010/main" val="252130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80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80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80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80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805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805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5805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5805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051"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ltLang="de-DE" noProof="0" dirty="0" smtClean="0"/>
              <a:t>General rule, Art 7(1)(a) BR</a:t>
            </a:r>
            <a:endParaRPr lang="en-US" altLang="de-DE" b="1" noProof="0" dirty="0" smtClean="0"/>
          </a:p>
        </p:txBody>
      </p:sp>
      <p:sp>
        <p:nvSpPr>
          <p:cNvPr id="258051" name="Rectangle 3"/>
          <p:cNvSpPr>
            <a:spLocks noGrp="1" noChangeArrowheads="1"/>
          </p:cNvSpPr>
          <p:nvPr>
            <p:ph type="body" idx="1"/>
          </p:nvPr>
        </p:nvSpPr>
        <p:spPr/>
        <p:txBody>
          <a:bodyPr/>
          <a:lstStyle/>
          <a:p>
            <a:pPr>
              <a:lnSpc>
                <a:spcPct val="120000"/>
              </a:lnSpc>
              <a:spcAft>
                <a:spcPts val="600"/>
              </a:spcAft>
            </a:pPr>
            <a:r>
              <a:rPr lang="en-US" altLang="de-DE" noProof="0" dirty="0" smtClean="0"/>
              <a:t>Applies to all contracts not covered by point (b) or in which point (b) does not apply for other reasons, for example because the place of performance is located outside the EU (point (c)).</a:t>
            </a:r>
          </a:p>
          <a:p>
            <a:pPr>
              <a:lnSpc>
                <a:spcPct val="120000"/>
              </a:lnSpc>
              <a:spcAft>
                <a:spcPts val="600"/>
              </a:spcAft>
            </a:pPr>
            <a:r>
              <a:rPr lang="en-US" altLang="de-DE" noProof="0" dirty="0" smtClean="0"/>
              <a:t>Place of performance of the obligation in question is determined according to the law applicable to the contract which is determined by the private international law of the forum (so-called “Tessili” rule)</a:t>
            </a:r>
          </a:p>
          <a:p>
            <a:pPr>
              <a:lnSpc>
                <a:spcPct val="120000"/>
              </a:lnSpc>
              <a:spcAft>
                <a:spcPts val="600"/>
              </a:spcAft>
            </a:pPr>
            <a:r>
              <a:rPr lang="en-US" altLang="de-DE" noProof="0" dirty="0" smtClean="0"/>
              <a:t>Consequence: </a:t>
            </a:r>
            <a:r>
              <a:rPr lang="en-US" altLang="de-DE" u="sng" noProof="0" dirty="0" smtClean="0"/>
              <a:t>national contract law</a:t>
            </a:r>
            <a:r>
              <a:rPr lang="en-US" altLang="de-DE" noProof="0" dirty="0" smtClean="0"/>
              <a:t> decides on the place of performance, not EU law.</a:t>
            </a:r>
          </a:p>
          <a:p>
            <a:pPr>
              <a:lnSpc>
                <a:spcPct val="120000"/>
              </a:lnSpc>
              <a:spcAft>
                <a:spcPts val="600"/>
              </a:spcAft>
            </a:pPr>
            <a:r>
              <a:rPr lang="en-US" altLang="de-DE" noProof="0" dirty="0" smtClean="0"/>
              <a:t>Obligation in question = obligation for which non-performance is claimed (either payment or corresponding duty)</a:t>
            </a:r>
          </a:p>
          <a:p>
            <a:pPr>
              <a:lnSpc>
                <a:spcPct val="120000"/>
              </a:lnSpc>
              <a:spcAft>
                <a:spcPts val="600"/>
              </a:spcAft>
            </a:pPr>
            <a:r>
              <a:rPr lang="en-US" altLang="de-DE" noProof="0" dirty="0" smtClean="0"/>
              <a:t>Why is there no truly European rule??</a:t>
            </a:r>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41</a:t>
            </a:fld>
            <a:endParaRPr lang="de-DE" dirty="0"/>
          </a:p>
        </p:txBody>
      </p:sp>
    </p:spTree>
    <p:extLst>
      <p:ext uri="{BB962C8B-B14F-4D97-AF65-F5344CB8AC3E}">
        <p14:creationId xmlns:p14="http://schemas.microsoft.com/office/powerpoint/2010/main" val="3101506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80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80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80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80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80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051"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ltLang="de-DE" noProof="0" dirty="0" smtClean="0"/>
              <a:t>Example</a:t>
            </a:r>
            <a:endParaRPr lang="en-US" altLang="de-DE" b="1" noProof="0" dirty="0" smtClean="0"/>
          </a:p>
        </p:txBody>
      </p:sp>
      <p:sp>
        <p:nvSpPr>
          <p:cNvPr id="258051" name="Rectangle 3"/>
          <p:cNvSpPr>
            <a:spLocks noGrp="1" noChangeArrowheads="1"/>
          </p:cNvSpPr>
          <p:nvPr>
            <p:ph type="body" idx="1"/>
          </p:nvPr>
        </p:nvSpPr>
        <p:spPr>
          <a:xfrm>
            <a:off x="457200" y="1128168"/>
            <a:ext cx="8229600" cy="5328590"/>
          </a:xfrm>
        </p:spPr>
        <p:txBody>
          <a:bodyPr>
            <a:noAutofit/>
          </a:bodyPr>
          <a:lstStyle/>
          <a:p>
            <a:pPr marL="0" indent="0">
              <a:spcBef>
                <a:spcPts val="300"/>
              </a:spcBef>
              <a:buNone/>
            </a:pPr>
            <a:r>
              <a:rPr lang="en-US" noProof="0" dirty="0" smtClean="0"/>
              <a:t>A producer of medical devices in </a:t>
            </a:r>
            <a:r>
              <a:rPr lang="en-US" b="1" noProof="0" dirty="0" smtClean="0"/>
              <a:t>Vienna (MD) </a:t>
            </a:r>
            <a:r>
              <a:rPr lang="en-US" noProof="0" dirty="0" smtClean="0"/>
              <a:t>contracts with </a:t>
            </a:r>
            <a:r>
              <a:rPr lang="en-US" b="1" noProof="0" dirty="0" smtClean="0"/>
              <a:t>JamesBond GmbH (JB) in London </a:t>
            </a:r>
            <a:r>
              <a:rPr lang="en-US" noProof="0" dirty="0" smtClean="0"/>
              <a:t>on the licensing of anti-spy software. JB installs the software in </a:t>
            </a:r>
            <a:r>
              <a:rPr lang="en-US" noProof="0" dirty="0"/>
              <a:t>V</a:t>
            </a:r>
            <a:r>
              <a:rPr lang="en-US" noProof="0" dirty="0" smtClean="0"/>
              <a:t>ienna. A dispute arises on the reach of the </a:t>
            </a:r>
            <a:r>
              <a:rPr lang="en-US" noProof="0" dirty="0" err="1" smtClean="0"/>
              <a:t>licence</a:t>
            </a:r>
            <a:r>
              <a:rPr lang="en-US" noProof="0" dirty="0" smtClean="0">
                <a:solidFill>
                  <a:srgbClr val="FF0000"/>
                </a:solidFill>
              </a:rPr>
              <a:t>,</a:t>
            </a:r>
            <a:r>
              <a:rPr lang="en-US" noProof="0" dirty="0" smtClean="0"/>
              <a:t> which is restricted to 100 computers in the Vienna office + 2 computers in the Paris office of MD. Which court has jurisdiction for a suit against JB?</a:t>
            </a:r>
          </a:p>
          <a:p>
            <a:pPr>
              <a:spcBef>
                <a:spcPts val="300"/>
              </a:spcBef>
            </a:pPr>
            <a:r>
              <a:rPr lang="en-US" noProof="0" dirty="0" smtClean="0"/>
              <a:t>Jurisdiction under Art. 4 BR? – </a:t>
            </a:r>
            <a:r>
              <a:rPr lang="en-US" u="sng" noProof="0" dirty="0" smtClean="0"/>
              <a:t>London</a:t>
            </a:r>
          </a:p>
          <a:p>
            <a:pPr>
              <a:spcBef>
                <a:spcPts val="300"/>
              </a:spcBef>
            </a:pPr>
            <a:r>
              <a:rPr lang="en-US" noProof="0" dirty="0" smtClean="0"/>
              <a:t>Jurisdiction under Art. 7 BR?</a:t>
            </a:r>
          </a:p>
          <a:p>
            <a:pPr lvl="1">
              <a:spcBef>
                <a:spcPts val="300"/>
              </a:spcBef>
              <a:buFont typeface="Arial" panose="020B0604020202020204" pitchFamily="34" charset="0"/>
              <a:buChar char="•"/>
            </a:pPr>
            <a:r>
              <a:rPr lang="en-US" noProof="0" dirty="0" smtClean="0"/>
              <a:t>Art. 7(1)(b) BR, licensing contract is not a sales/service contract (only installation, which is here of minor importance)</a:t>
            </a:r>
          </a:p>
          <a:p>
            <a:pPr lvl="1">
              <a:spcBef>
                <a:spcPts val="300"/>
              </a:spcBef>
              <a:buFont typeface="Arial" panose="020B0604020202020204" pitchFamily="34" charset="0"/>
              <a:buChar char="•"/>
            </a:pPr>
            <a:r>
              <a:rPr lang="en-US" noProof="0" dirty="0" smtClean="0"/>
              <a:t>Art. 7(1)(a) BR</a:t>
            </a:r>
          </a:p>
          <a:p>
            <a:pPr lvl="2">
              <a:spcBef>
                <a:spcPts val="300"/>
              </a:spcBef>
            </a:pPr>
            <a:r>
              <a:rPr lang="en-US" noProof="0" dirty="0" smtClean="0"/>
              <a:t>Applicable law: Art. 4(2) Rome I Regulation – law of the country in which the licensor (JB) has its habitual residence -&gt; England</a:t>
            </a:r>
          </a:p>
          <a:p>
            <a:pPr lvl="2">
              <a:spcBef>
                <a:spcPts val="300"/>
              </a:spcBef>
            </a:pPr>
            <a:r>
              <a:rPr lang="en-US" noProof="0" dirty="0" smtClean="0"/>
              <a:t>Obligation </a:t>
            </a:r>
            <a:r>
              <a:rPr lang="en-US" noProof="0" dirty="0"/>
              <a:t>in </a:t>
            </a:r>
            <a:r>
              <a:rPr lang="en-US" noProof="0" dirty="0" smtClean="0"/>
              <a:t>question: Reach of software </a:t>
            </a:r>
            <a:r>
              <a:rPr lang="en-US" noProof="0" dirty="0" err="1" smtClean="0"/>
              <a:t>licence</a:t>
            </a:r>
            <a:endParaRPr lang="en-US" noProof="0" dirty="0" smtClean="0"/>
          </a:p>
          <a:p>
            <a:pPr lvl="2">
              <a:spcBef>
                <a:spcPts val="300"/>
              </a:spcBef>
              <a:spcAft>
                <a:spcPts val="600"/>
              </a:spcAft>
            </a:pPr>
            <a:r>
              <a:rPr lang="en-US" noProof="0" dirty="0" smtClean="0"/>
              <a:t>Place of performance under German law? Software shall run mainly on computers in Vienna – good reasons to assume that place of performance is </a:t>
            </a:r>
            <a:r>
              <a:rPr lang="en-US" u="sng" noProof="0" dirty="0" smtClean="0"/>
              <a:t>Vienna</a:t>
            </a:r>
            <a:endParaRPr lang="en-US" noProof="0" dirty="0" smtClean="0"/>
          </a:p>
          <a:p>
            <a:pPr marL="0" lvl="2" indent="0">
              <a:spcBef>
                <a:spcPts val="300"/>
              </a:spcBef>
              <a:buNone/>
            </a:pPr>
            <a:r>
              <a:rPr lang="en-US" noProof="0" dirty="0" smtClean="0"/>
              <a:t>MD can sue in </a:t>
            </a:r>
            <a:r>
              <a:rPr lang="en-US" dirty="0"/>
              <a:t>either </a:t>
            </a:r>
            <a:r>
              <a:rPr lang="en-US" dirty="0" smtClean="0"/>
              <a:t>London </a:t>
            </a:r>
            <a:r>
              <a:rPr lang="en-US" noProof="0" dirty="0" smtClean="0"/>
              <a:t>(Art. 4 BR) or Vienna (Art. 7 no. 1 a) BR)</a:t>
            </a:r>
            <a:endParaRPr lang="en-US" altLang="de-DE" noProof="0" dirty="0"/>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42</a:t>
            </a:fld>
            <a:endParaRPr lang="de-DE" dirty="0"/>
          </a:p>
        </p:txBody>
      </p:sp>
    </p:spTree>
    <p:extLst>
      <p:ext uri="{BB962C8B-B14F-4D97-AF65-F5344CB8AC3E}">
        <p14:creationId xmlns:p14="http://schemas.microsoft.com/office/powerpoint/2010/main" val="3545086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80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80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80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80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805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805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5805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5805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5805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051"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endParaRPr lang="en-US" altLang="de-DE" noProof="0" dirty="0" smtClean="0"/>
          </a:p>
        </p:txBody>
      </p:sp>
      <p:sp>
        <p:nvSpPr>
          <p:cNvPr id="3" name="Inhaltsplatzhalter 2"/>
          <p:cNvSpPr>
            <a:spLocks noGrp="1"/>
          </p:cNvSpPr>
          <p:nvPr>
            <p:ph idx="1"/>
          </p:nvPr>
        </p:nvSpPr>
        <p:spPr/>
        <p:txBody>
          <a:bodyPr/>
          <a:lstStyle/>
          <a:p>
            <a:pPr>
              <a:defRPr/>
            </a:pPr>
            <a:endParaRPr lang="en-US" noProof="0" dirty="0" smtClean="0"/>
          </a:p>
          <a:p>
            <a:pPr>
              <a:defRPr/>
            </a:pPr>
            <a:endParaRPr lang="en-US" noProof="0" dirty="0" smtClean="0"/>
          </a:p>
          <a:p>
            <a:pPr marL="0" indent="0" algn="ctr">
              <a:lnSpc>
                <a:spcPct val="150000"/>
              </a:lnSpc>
              <a:spcAft>
                <a:spcPts val="600"/>
              </a:spcAft>
              <a:buFontTx/>
              <a:buNone/>
              <a:defRPr/>
            </a:pPr>
            <a:endParaRPr lang="en-US" sz="2000" b="1" noProof="0" dirty="0" smtClean="0"/>
          </a:p>
          <a:p>
            <a:pPr marL="0" indent="0" algn="ctr">
              <a:lnSpc>
                <a:spcPct val="150000"/>
              </a:lnSpc>
              <a:spcAft>
                <a:spcPts val="600"/>
              </a:spcAft>
              <a:buFontTx/>
              <a:buNone/>
              <a:defRPr/>
            </a:pPr>
            <a:endParaRPr lang="en-US" sz="2000" b="1" noProof="0" dirty="0" smtClean="0"/>
          </a:p>
          <a:p>
            <a:pPr marL="0" indent="0" algn="ctr">
              <a:lnSpc>
                <a:spcPct val="150000"/>
              </a:lnSpc>
              <a:spcAft>
                <a:spcPts val="600"/>
              </a:spcAft>
              <a:buFontTx/>
              <a:buNone/>
              <a:defRPr/>
            </a:pPr>
            <a:r>
              <a:rPr lang="en-US" sz="2000" b="1" noProof="0" dirty="0" smtClean="0"/>
              <a:t>Jurisdiction to protect weaker parties</a:t>
            </a:r>
            <a:endParaRPr lang="en-US" sz="2000" b="1" noProof="0" dirty="0"/>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4" name="Foliennummernplatzhalter 3"/>
          <p:cNvSpPr>
            <a:spLocks noGrp="1"/>
          </p:cNvSpPr>
          <p:nvPr>
            <p:ph type="sldNum" sz="quarter" idx="12"/>
          </p:nvPr>
        </p:nvSpPr>
        <p:spPr/>
        <p:txBody>
          <a:bodyPr/>
          <a:lstStyle/>
          <a:p>
            <a:fld id="{E5B53BF6-DEA2-458C-903B-B577D20D4B06}" type="slidenum">
              <a:rPr lang="de-DE" smtClean="0"/>
              <a:pPr/>
              <a:t>43</a:t>
            </a:fld>
            <a:endParaRPr lang="de-DE" dirty="0"/>
          </a:p>
        </p:txBody>
      </p:sp>
    </p:spTree>
    <p:extLst>
      <p:ext uri="{BB962C8B-B14F-4D97-AF65-F5344CB8AC3E}">
        <p14:creationId xmlns:p14="http://schemas.microsoft.com/office/powerpoint/2010/main" val="194245664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en-US" b="1" noProof="0" dirty="0" smtClean="0"/>
              <a:t>Insurance, consumer &amp; employment contracts</a:t>
            </a:r>
          </a:p>
        </p:txBody>
      </p:sp>
      <p:sp>
        <p:nvSpPr>
          <p:cNvPr id="267267" name="Rectangle 3"/>
          <p:cNvSpPr>
            <a:spLocks noGrp="1" noChangeArrowheads="1"/>
          </p:cNvSpPr>
          <p:nvPr>
            <p:ph type="body" idx="1"/>
          </p:nvPr>
        </p:nvSpPr>
        <p:spPr/>
        <p:txBody>
          <a:bodyPr>
            <a:normAutofit/>
          </a:bodyPr>
          <a:lstStyle/>
          <a:p>
            <a:pPr marL="0" indent="0" eaLnBrk="1" hangingPunct="1">
              <a:lnSpc>
                <a:spcPct val="120000"/>
              </a:lnSpc>
              <a:buNone/>
            </a:pPr>
            <a:r>
              <a:rPr lang="en-US" b="1" noProof="0" dirty="0" smtClean="0"/>
              <a:t>Background</a:t>
            </a:r>
          </a:p>
          <a:p>
            <a:pPr>
              <a:lnSpc>
                <a:spcPct val="120000"/>
              </a:lnSpc>
            </a:pPr>
            <a:r>
              <a:rPr lang="en-US" noProof="0" dirty="0" smtClean="0"/>
              <a:t>For insurance, consumer and employment contracts, the legislator has enacted jurisdiction rules that </a:t>
            </a:r>
            <a:r>
              <a:rPr lang="en-US" dirty="0" smtClean="0"/>
              <a:t>aim to </a:t>
            </a:r>
            <a:r>
              <a:rPr lang="en-US" noProof="0" dirty="0" smtClean="0"/>
              <a:t>protect the weaker party to the contract (e.g. </a:t>
            </a:r>
            <a:r>
              <a:rPr lang="en-US" dirty="0" smtClean="0"/>
              <a:t>the insured person</a:t>
            </a:r>
            <a:r>
              <a:rPr lang="en-US" noProof="0" dirty="0" smtClean="0"/>
              <a:t>, consumers, employees)</a:t>
            </a:r>
          </a:p>
          <a:p>
            <a:pPr eaLnBrk="1" hangingPunct="1">
              <a:lnSpc>
                <a:spcPct val="120000"/>
              </a:lnSpc>
            </a:pPr>
            <a:r>
              <a:rPr lang="en-US" noProof="0" dirty="0" smtClean="0"/>
              <a:t>These rules </a:t>
            </a:r>
          </a:p>
          <a:p>
            <a:pPr lvl="1">
              <a:lnSpc>
                <a:spcPct val="120000"/>
              </a:lnSpc>
            </a:pPr>
            <a:r>
              <a:rPr lang="en-US" dirty="0"/>
              <a:t>E</a:t>
            </a:r>
            <a:r>
              <a:rPr lang="en-US" noProof="0" dirty="0" err="1" smtClean="0"/>
              <a:t>stablish</a:t>
            </a:r>
            <a:r>
              <a:rPr lang="en-US" noProof="0" dirty="0" smtClean="0"/>
              <a:t> bases of jurisdiction favorable to the weaker party + </a:t>
            </a:r>
          </a:p>
          <a:p>
            <a:pPr lvl="1">
              <a:lnSpc>
                <a:spcPct val="120000"/>
              </a:lnSpc>
            </a:pPr>
            <a:r>
              <a:rPr lang="en-US" dirty="0"/>
              <a:t>R</a:t>
            </a:r>
            <a:r>
              <a:rPr lang="en-US" noProof="0" dirty="0" err="1" smtClean="0"/>
              <a:t>estrict</a:t>
            </a:r>
            <a:r>
              <a:rPr lang="en-US" noProof="0" dirty="0" smtClean="0"/>
              <a:t> forum selection clauses to the detriment of the weaker party</a:t>
            </a:r>
          </a:p>
          <a:p>
            <a:pPr marL="0" lvl="1" indent="0">
              <a:lnSpc>
                <a:spcPct val="120000"/>
              </a:lnSpc>
              <a:buNone/>
            </a:pPr>
            <a:endParaRPr lang="en-US" b="1" noProof="0" dirty="0" smtClean="0"/>
          </a:p>
          <a:p>
            <a:pPr marL="0" lvl="1" indent="0">
              <a:lnSpc>
                <a:spcPct val="120000"/>
              </a:lnSpc>
              <a:buNone/>
            </a:pPr>
            <a:r>
              <a:rPr lang="en-US" b="1" noProof="0" dirty="0" smtClean="0"/>
              <a:t>Overview</a:t>
            </a:r>
          </a:p>
          <a:p>
            <a:pPr eaLnBrk="1" hangingPunct="1">
              <a:lnSpc>
                <a:spcPct val="120000"/>
              </a:lnSpc>
            </a:pPr>
            <a:r>
              <a:rPr lang="en-US" noProof="0" dirty="0" smtClean="0"/>
              <a:t>Jurisdiction over insurance contracts (Arts. 10-16 BR)</a:t>
            </a:r>
          </a:p>
          <a:p>
            <a:pPr eaLnBrk="1" hangingPunct="1">
              <a:lnSpc>
                <a:spcPct val="120000"/>
              </a:lnSpc>
            </a:pPr>
            <a:r>
              <a:rPr lang="en-US" noProof="0" dirty="0" smtClean="0"/>
              <a:t>Jurisdiction over consumer contracts (Arts. 17-19 BR)</a:t>
            </a:r>
          </a:p>
          <a:p>
            <a:pPr eaLnBrk="1" hangingPunct="1">
              <a:lnSpc>
                <a:spcPct val="120000"/>
              </a:lnSpc>
            </a:pPr>
            <a:r>
              <a:rPr lang="en-US" noProof="0" dirty="0" smtClean="0"/>
              <a:t>Jurisdiction over employment contracts (Arts. 20-23 BR)</a:t>
            </a:r>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44</a:t>
            </a:fld>
            <a:endParaRPr lang="de-DE" dirty="0"/>
          </a:p>
        </p:txBody>
      </p:sp>
    </p:spTree>
    <p:extLst>
      <p:ext uri="{BB962C8B-B14F-4D97-AF65-F5344CB8AC3E}">
        <p14:creationId xmlns:p14="http://schemas.microsoft.com/office/powerpoint/2010/main" val="4272533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7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72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72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72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726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726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67267">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67267">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6726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7"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Questions</a:t>
            </a:r>
            <a:r>
              <a:rPr lang="de-DE" dirty="0"/>
              <a:t>, </a:t>
            </a:r>
            <a:r>
              <a:rPr lang="de-DE" dirty="0" err="1"/>
              <a:t>discussion</a:t>
            </a:r>
            <a:r>
              <a:rPr lang="de-DE" dirty="0"/>
              <a:t>, quick </a:t>
            </a:r>
            <a:r>
              <a:rPr lang="de-DE" dirty="0" err="1"/>
              <a:t>quiz</a:t>
            </a:r>
            <a:endParaRPr lang="de-DE" dirty="0"/>
          </a:p>
        </p:txBody>
      </p:sp>
      <p:sp>
        <p:nvSpPr>
          <p:cNvPr id="3" name="Inhaltsplatzhalter 2"/>
          <p:cNvSpPr>
            <a:spLocks noGrp="1"/>
          </p:cNvSpPr>
          <p:nvPr>
            <p:ph idx="1"/>
          </p:nvPr>
        </p:nvSpPr>
        <p:spPr/>
        <p:txBody>
          <a:bodyPr>
            <a:normAutofit fontScale="92500"/>
          </a:bodyPr>
          <a:lstStyle/>
          <a:p>
            <a:pPr>
              <a:lnSpc>
                <a:spcPct val="150000"/>
              </a:lnSpc>
              <a:spcBef>
                <a:spcPts val="600"/>
              </a:spcBef>
              <a:spcAft>
                <a:spcPts val="600"/>
              </a:spcAft>
            </a:pPr>
            <a:r>
              <a:rPr lang="de-DE" dirty="0" err="1" smtClean="0"/>
              <a:t>Any</a:t>
            </a:r>
            <a:r>
              <a:rPr lang="de-DE" dirty="0" smtClean="0"/>
              <a:t> </a:t>
            </a:r>
            <a:r>
              <a:rPr lang="de-DE" dirty="0" err="1" smtClean="0"/>
              <a:t>questions</a:t>
            </a:r>
            <a:r>
              <a:rPr lang="de-DE" dirty="0" smtClean="0"/>
              <a:t>?</a:t>
            </a:r>
          </a:p>
          <a:p>
            <a:pPr>
              <a:lnSpc>
                <a:spcPct val="150000"/>
              </a:lnSpc>
              <a:spcBef>
                <a:spcPts val="600"/>
              </a:spcBef>
              <a:spcAft>
                <a:spcPts val="600"/>
              </a:spcAft>
            </a:pPr>
            <a:r>
              <a:rPr lang="de-DE" dirty="0" err="1" smtClean="0"/>
              <a:t>How</a:t>
            </a:r>
            <a:r>
              <a:rPr lang="de-DE" dirty="0" smtClean="0"/>
              <a:t> </a:t>
            </a:r>
            <a:r>
              <a:rPr lang="de-DE" dirty="0" err="1" smtClean="0"/>
              <a:t>is</a:t>
            </a:r>
            <a:r>
              <a:rPr lang="de-DE" dirty="0" smtClean="0"/>
              <a:t> </a:t>
            </a:r>
            <a:r>
              <a:rPr lang="de-DE" dirty="0" err="1" smtClean="0"/>
              <a:t>general</a:t>
            </a:r>
            <a:r>
              <a:rPr lang="de-DE" dirty="0" smtClean="0"/>
              <a:t> </a:t>
            </a:r>
            <a:r>
              <a:rPr lang="de-DE" dirty="0" err="1" smtClean="0"/>
              <a:t>jurisdiction</a:t>
            </a:r>
            <a:r>
              <a:rPr lang="de-DE" dirty="0" smtClean="0"/>
              <a:t> </a:t>
            </a:r>
            <a:r>
              <a:rPr lang="de-DE" dirty="0" err="1" smtClean="0"/>
              <a:t>defined</a:t>
            </a:r>
            <a:r>
              <a:rPr lang="de-DE" dirty="0" smtClean="0"/>
              <a:t> </a:t>
            </a:r>
            <a:r>
              <a:rPr lang="de-DE" dirty="0" err="1" smtClean="0"/>
              <a:t>under</a:t>
            </a:r>
            <a:r>
              <a:rPr lang="de-DE" dirty="0" smtClean="0"/>
              <a:t> EU </a:t>
            </a:r>
            <a:r>
              <a:rPr lang="de-DE" dirty="0" err="1" smtClean="0"/>
              <a:t>law</a:t>
            </a:r>
            <a:r>
              <a:rPr lang="de-DE" dirty="0" smtClean="0"/>
              <a:t>? </a:t>
            </a:r>
          </a:p>
          <a:p>
            <a:pPr>
              <a:lnSpc>
                <a:spcPct val="150000"/>
              </a:lnSpc>
              <a:spcBef>
                <a:spcPts val="600"/>
              </a:spcBef>
              <a:spcAft>
                <a:spcPts val="600"/>
              </a:spcAft>
            </a:pPr>
            <a:r>
              <a:rPr lang="de-DE" dirty="0" err="1" smtClean="0"/>
              <a:t>What</a:t>
            </a:r>
            <a:r>
              <a:rPr lang="de-DE" dirty="0" smtClean="0"/>
              <a:t> </a:t>
            </a:r>
            <a:r>
              <a:rPr lang="de-DE" dirty="0" err="1" smtClean="0"/>
              <a:t>is</a:t>
            </a:r>
            <a:r>
              <a:rPr lang="de-DE" dirty="0" smtClean="0"/>
              <a:t> </a:t>
            </a:r>
            <a:r>
              <a:rPr lang="de-DE" dirty="0" err="1" smtClean="0"/>
              <a:t>special</a:t>
            </a:r>
            <a:r>
              <a:rPr lang="de-DE" dirty="0" smtClean="0"/>
              <a:t> </a:t>
            </a:r>
            <a:r>
              <a:rPr lang="de-DE" dirty="0" err="1" smtClean="0"/>
              <a:t>jurisdiction</a:t>
            </a:r>
            <a:r>
              <a:rPr lang="de-DE" dirty="0" smtClean="0"/>
              <a:t>? </a:t>
            </a:r>
          </a:p>
          <a:p>
            <a:pPr>
              <a:lnSpc>
                <a:spcPct val="150000"/>
              </a:lnSpc>
              <a:spcBef>
                <a:spcPts val="600"/>
              </a:spcBef>
              <a:spcAft>
                <a:spcPts val="600"/>
              </a:spcAft>
            </a:pPr>
            <a:r>
              <a:rPr lang="de-DE" dirty="0" smtClean="0"/>
              <a:t>In </a:t>
            </a:r>
            <a:r>
              <a:rPr lang="de-DE" dirty="0" err="1" smtClean="0"/>
              <a:t>tort</a:t>
            </a:r>
            <a:r>
              <a:rPr lang="de-DE" dirty="0" smtClean="0"/>
              <a:t> </a:t>
            </a:r>
            <a:r>
              <a:rPr lang="de-DE" dirty="0" err="1" smtClean="0"/>
              <a:t>claims</a:t>
            </a:r>
            <a:r>
              <a:rPr lang="de-DE" dirty="0" smtClean="0"/>
              <a:t>, </a:t>
            </a:r>
            <a:r>
              <a:rPr lang="de-DE" dirty="0" err="1" smtClean="0"/>
              <a:t>which</a:t>
            </a:r>
            <a:r>
              <a:rPr lang="de-DE" dirty="0" smtClean="0"/>
              <a:t> </a:t>
            </a:r>
            <a:r>
              <a:rPr lang="de-DE" dirty="0" err="1" smtClean="0"/>
              <a:t>courts</a:t>
            </a:r>
            <a:r>
              <a:rPr lang="de-DE" dirty="0" smtClean="0"/>
              <a:t> </a:t>
            </a:r>
            <a:r>
              <a:rPr lang="de-DE" dirty="0" err="1" smtClean="0"/>
              <a:t>have</a:t>
            </a:r>
            <a:r>
              <a:rPr lang="de-DE" dirty="0" smtClean="0"/>
              <a:t> international </a:t>
            </a:r>
            <a:r>
              <a:rPr lang="de-DE" dirty="0" err="1" smtClean="0"/>
              <a:t>jurisdiction</a:t>
            </a:r>
            <a:r>
              <a:rPr lang="de-DE" dirty="0" smtClean="0"/>
              <a:t> </a:t>
            </a:r>
            <a:r>
              <a:rPr lang="de-DE" dirty="0" err="1" smtClean="0"/>
              <a:t>under</a:t>
            </a:r>
            <a:r>
              <a:rPr lang="de-DE" dirty="0" smtClean="0"/>
              <a:t> Art. 7(2) BR?</a:t>
            </a:r>
          </a:p>
          <a:p>
            <a:pPr>
              <a:lnSpc>
                <a:spcPct val="150000"/>
              </a:lnSpc>
              <a:spcBef>
                <a:spcPts val="600"/>
              </a:spcBef>
              <a:spcAft>
                <a:spcPts val="600"/>
              </a:spcAft>
            </a:pPr>
            <a:r>
              <a:rPr lang="de-DE" dirty="0" err="1" smtClean="0"/>
              <a:t>How</a:t>
            </a:r>
            <a:r>
              <a:rPr lang="de-DE" dirty="0" smtClean="0"/>
              <a:t> do </a:t>
            </a:r>
            <a:r>
              <a:rPr lang="de-DE" dirty="0" err="1" smtClean="0"/>
              <a:t>you</a:t>
            </a:r>
            <a:r>
              <a:rPr lang="de-DE" dirty="0" smtClean="0"/>
              <a:t> </a:t>
            </a:r>
            <a:r>
              <a:rPr lang="de-DE" dirty="0" err="1" smtClean="0"/>
              <a:t>localise</a:t>
            </a:r>
            <a:r>
              <a:rPr lang="de-DE" dirty="0" smtClean="0"/>
              <a:t> „the </a:t>
            </a:r>
            <a:r>
              <a:rPr lang="de-DE" dirty="0" err="1" smtClean="0"/>
              <a:t>place</a:t>
            </a:r>
            <a:r>
              <a:rPr lang="de-DE" dirty="0" smtClean="0"/>
              <a:t> </a:t>
            </a:r>
            <a:r>
              <a:rPr lang="de-DE" dirty="0" err="1" smtClean="0"/>
              <a:t>where</a:t>
            </a:r>
            <a:r>
              <a:rPr lang="de-DE" dirty="0" smtClean="0"/>
              <a:t> the </a:t>
            </a:r>
            <a:r>
              <a:rPr lang="en-US" dirty="0" smtClean="0"/>
              <a:t>event </a:t>
            </a:r>
            <a:r>
              <a:rPr lang="en-US" dirty="0"/>
              <a:t>giving rise to the damage </a:t>
            </a:r>
            <a:r>
              <a:rPr lang="en-US" dirty="0" smtClean="0"/>
              <a:t>took place” and the “place </a:t>
            </a:r>
            <a:r>
              <a:rPr lang="en-US" dirty="0"/>
              <a:t>where the damage </a:t>
            </a:r>
            <a:r>
              <a:rPr lang="en-US" dirty="0" smtClean="0"/>
              <a:t>occurred” in cases of publication torts?</a:t>
            </a:r>
          </a:p>
          <a:p>
            <a:pPr>
              <a:lnSpc>
                <a:spcPct val="150000"/>
              </a:lnSpc>
              <a:spcBef>
                <a:spcPts val="600"/>
              </a:spcBef>
              <a:spcAft>
                <a:spcPts val="600"/>
              </a:spcAft>
            </a:pPr>
            <a:r>
              <a:rPr lang="en-US" dirty="0"/>
              <a:t>How </a:t>
            </a:r>
            <a:r>
              <a:rPr lang="en-US" dirty="0" smtClean="0"/>
              <a:t>do you </a:t>
            </a:r>
            <a:r>
              <a:rPr lang="en-US" dirty="0" err="1" smtClean="0"/>
              <a:t>localise</a:t>
            </a:r>
            <a:r>
              <a:rPr lang="en-US" dirty="0" smtClean="0"/>
              <a:t> </a:t>
            </a:r>
            <a:r>
              <a:rPr lang="en-US" dirty="0"/>
              <a:t>„the place where the event giving rise to the damage took place” and the “place where the damage occurred” in cases of </a:t>
            </a:r>
            <a:r>
              <a:rPr lang="en-US" dirty="0" smtClean="0"/>
              <a:t>defamation via the internet?</a:t>
            </a:r>
            <a:endParaRPr lang="en-US" dirty="0"/>
          </a:p>
        </p:txBody>
      </p:sp>
      <p:sp>
        <p:nvSpPr>
          <p:cNvPr id="4" name="Fußzeilenplatzhalter 3"/>
          <p:cNvSpPr>
            <a:spLocks noGrp="1"/>
          </p:cNvSpPr>
          <p:nvPr>
            <p:ph type="ftr" sz="quarter" idx="11"/>
          </p:nvPr>
        </p:nvSpPr>
        <p:spPr/>
        <p:txBody>
          <a:bodyPr/>
          <a:lstStyle/>
          <a:p>
            <a:r>
              <a:rPr lang="de-DE" smtClean="0"/>
              <a:t>Dispute Resolution</a:t>
            </a:r>
            <a:endParaRPr lang="de-DE"/>
          </a:p>
        </p:txBody>
      </p:sp>
      <p:sp>
        <p:nvSpPr>
          <p:cNvPr id="5" name="Foliennummernplatzhalter 4"/>
          <p:cNvSpPr>
            <a:spLocks noGrp="1"/>
          </p:cNvSpPr>
          <p:nvPr>
            <p:ph type="sldNum" sz="quarter" idx="12"/>
          </p:nvPr>
        </p:nvSpPr>
        <p:spPr/>
        <p:txBody>
          <a:bodyPr/>
          <a:lstStyle/>
          <a:p>
            <a:fld id="{E5B53BF6-DEA2-458C-903B-B577D20D4B06}" type="slidenum">
              <a:rPr lang="de-DE" smtClean="0"/>
              <a:t>45</a:t>
            </a:fld>
            <a:endParaRPr lang="de-DE"/>
          </a:p>
        </p:txBody>
      </p:sp>
    </p:spTree>
    <p:extLst>
      <p:ext uri="{BB962C8B-B14F-4D97-AF65-F5344CB8AC3E}">
        <p14:creationId xmlns:p14="http://schemas.microsoft.com/office/powerpoint/2010/main" val="2254293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endParaRPr lang="en-US" altLang="de-DE" noProof="0" dirty="0" smtClean="0"/>
          </a:p>
        </p:txBody>
      </p:sp>
      <p:sp>
        <p:nvSpPr>
          <p:cNvPr id="3" name="Inhaltsplatzhalter 2"/>
          <p:cNvSpPr>
            <a:spLocks noGrp="1"/>
          </p:cNvSpPr>
          <p:nvPr>
            <p:ph idx="1"/>
          </p:nvPr>
        </p:nvSpPr>
        <p:spPr/>
        <p:txBody>
          <a:bodyPr/>
          <a:lstStyle/>
          <a:p>
            <a:pPr>
              <a:defRPr/>
            </a:pPr>
            <a:endParaRPr lang="en-US" noProof="0" dirty="0" smtClean="0"/>
          </a:p>
          <a:p>
            <a:pPr>
              <a:defRPr/>
            </a:pPr>
            <a:endParaRPr lang="en-US" noProof="0" dirty="0" smtClean="0"/>
          </a:p>
          <a:p>
            <a:pPr marL="0" indent="0" algn="ctr">
              <a:lnSpc>
                <a:spcPct val="150000"/>
              </a:lnSpc>
              <a:spcAft>
                <a:spcPts val="600"/>
              </a:spcAft>
              <a:buFontTx/>
              <a:buNone/>
              <a:defRPr/>
            </a:pPr>
            <a:endParaRPr lang="en-US" sz="2000" b="1" noProof="0" dirty="0" smtClean="0"/>
          </a:p>
          <a:p>
            <a:pPr marL="0" indent="0" algn="ctr">
              <a:lnSpc>
                <a:spcPct val="150000"/>
              </a:lnSpc>
              <a:spcAft>
                <a:spcPts val="600"/>
              </a:spcAft>
              <a:buFontTx/>
              <a:buNone/>
              <a:defRPr/>
            </a:pPr>
            <a:endParaRPr lang="en-US" sz="2000" b="1" noProof="0" dirty="0" smtClean="0"/>
          </a:p>
          <a:p>
            <a:pPr marL="0" indent="0" algn="ctr">
              <a:lnSpc>
                <a:spcPct val="150000"/>
              </a:lnSpc>
              <a:spcAft>
                <a:spcPts val="600"/>
              </a:spcAft>
              <a:buFontTx/>
              <a:buNone/>
              <a:defRPr/>
            </a:pPr>
            <a:r>
              <a:rPr lang="en-US" sz="2000" b="1" noProof="0" dirty="0" smtClean="0"/>
              <a:t>Jurisdiction agreements </a:t>
            </a:r>
            <a:br>
              <a:rPr lang="en-US" sz="2000" b="1" noProof="0" dirty="0" smtClean="0"/>
            </a:br>
            <a:r>
              <a:rPr lang="en-US" sz="2000" b="1" noProof="0" dirty="0" smtClean="0"/>
              <a:t>(choice of forum, forum selection clauses)</a:t>
            </a:r>
            <a:endParaRPr lang="en-US" sz="2000" b="1" noProof="0" dirty="0"/>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4" name="Foliennummernplatzhalter 3"/>
          <p:cNvSpPr>
            <a:spLocks noGrp="1"/>
          </p:cNvSpPr>
          <p:nvPr>
            <p:ph type="sldNum" sz="quarter" idx="12"/>
          </p:nvPr>
        </p:nvSpPr>
        <p:spPr/>
        <p:txBody>
          <a:bodyPr/>
          <a:lstStyle/>
          <a:p>
            <a:fld id="{E5B53BF6-DEA2-458C-903B-B577D20D4B06}" type="slidenum">
              <a:rPr lang="de-DE" smtClean="0"/>
              <a:pPr/>
              <a:t>46</a:t>
            </a:fld>
            <a:endParaRPr lang="de-DE" dirty="0"/>
          </a:p>
        </p:txBody>
      </p:sp>
    </p:spTree>
    <p:extLst>
      <p:ext uri="{BB962C8B-B14F-4D97-AF65-F5344CB8AC3E}">
        <p14:creationId xmlns:p14="http://schemas.microsoft.com/office/powerpoint/2010/main" val="174121819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en-US" b="1" noProof="0" dirty="0" smtClean="0"/>
              <a:t>Introduction</a:t>
            </a:r>
          </a:p>
        </p:txBody>
      </p:sp>
      <p:sp>
        <p:nvSpPr>
          <p:cNvPr id="30723" name="Rectangle 3"/>
          <p:cNvSpPr>
            <a:spLocks noGrp="1" noChangeArrowheads="1"/>
          </p:cNvSpPr>
          <p:nvPr>
            <p:ph type="body" idx="1"/>
          </p:nvPr>
        </p:nvSpPr>
        <p:spPr/>
        <p:txBody>
          <a:bodyPr/>
          <a:lstStyle/>
          <a:p>
            <a:pPr eaLnBrk="1" hangingPunct="1">
              <a:lnSpc>
                <a:spcPct val="120000"/>
              </a:lnSpc>
              <a:spcAft>
                <a:spcPts val="600"/>
              </a:spcAft>
            </a:pPr>
            <a:r>
              <a:rPr lang="en-US" noProof="0" dirty="0" smtClean="0"/>
              <a:t>Art. 25 BR allows parties to choose the court which shall have jurisdiction for their disputes (“prorogation of jurisdiction”).</a:t>
            </a:r>
          </a:p>
          <a:p>
            <a:pPr eaLnBrk="1" hangingPunct="1">
              <a:lnSpc>
                <a:spcPct val="120000"/>
              </a:lnSpc>
              <a:spcAft>
                <a:spcPts val="600"/>
              </a:spcAft>
            </a:pPr>
            <a:r>
              <a:rPr lang="en-US" noProof="0" dirty="0" smtClean="0"/>
              <a:t>If they do so, such an agreement is called a</a:t>
            </a:r>
          </a:p>
          <a:p>
            <a:pPr lvl="1">
              <a:lnSpc>
                <a:spcPct val="120000"/>
              </a:lnSpc>
              <a:spcAft>
                <a:spcPts val="600"/>
              </a:spcAft>
              <a:buFont typeface="Arial" panose="020B0604020202020204" pitchFamily="34" charset="0"/>
              <a:buChar char="•"/>
            </a:pPr>
            <a:r>
              <a:rPr lang="en-US" dirty="0"/>
              <a:t>J</a:t>
            </a:r>
            <a:r>
              <a:rPr lang="en-US" noProof="0" dirty="0" err="1" smtClean="0"/>
              <a:t>urisdiction</a:t>
            </a:r>
            <a:r>
              <a:rPr lang="en-US" noProof="0" dirty="0" smtClean="0"/>
              <a:t> agreement/clause</a:t>
            </a:r>
          </a:p>
          <a:p>
            <a:pPr lvl="1">
              <a:lnSpc>
                <a:spcPct val="120000"/>
              </a:lnSpc>
              <a:spcAft>
                <a:spcPts val="600"/>
              </a:spcAft>
              <a:buFont typeface="Arial" panose="020B0604020202020204" pitchFamily="34" charset="0"/>
              <a:buChar char="•"/>
            </a:pPr>
            <a:r>
              <a:rPr lang="en-US" dirty="0"/>
              <a:t>A</a:t>
            </a:r>
            <a:r>
              <a:rPr lang="en-US" noProof="0" dirty="0" err="1" smtClean="0"/>
              <a:t>lternative</a:t>
            </a:r>
            <a:r>
              <a:rPr lang="en-US" noProof="0" dirty="0" smtClean="0"/>
              <a:t> expressions: forum selection clause, choice of forum clause</a:t>
            </a:r>
          </a:p>
          <a:p>
            <a:pPr eaLnBrk="1" hangingPunct="1">
              <a:lnSpc>
                <a:spcPct val="120000"/>
              </a:lnSpc>
              <a:spcAft>
                <a:spcPts val="600"/>
              </a:spcAft>
            </a:pPr>
            <a:r>
              <a:rPr lang="en-US" noProof="0" dirty="0" smtClean="0"/>
              <a:t>Reasons to conclude such an agreement</a:t>
            </a:r>
          </a:p>
          <a:p>
            <a:pPr lvl="1">
              <a:lnSpc>
                <a:spcPct val="120000"/>
              </a:lnSpc>
              <a:spcAft>
                <a:spcPts val="600"/>
              </a:spcAft>
              <a:buFont typeface="Arial" panose="020B0604020202020204" pitchFamily="34" charset="0"/>
              <a:buChar char="•"/>
            </a:pPr>
            <a:r>
              <a:rPr lang="en-US" dirty="0"/>
              <a:t>I</a:t>
            </a:r>
            <a:r>
              <a:rPr lang="en-US" noProof="0" dirty="0" err="1" smtClean="0"/>
              <a:t>ncrease</a:t>
            </a:r>
            <a:r>
              <a:rPr lang="en-US" noProof="0" dirty="0" smtClean="0"/>
              <a:t> certainty which court will be competent, </a:t>
            </a:r>
          </a:p>
          <a:p>
            <a:pPr lvl="1">
              <a:lnSpc>
                <a:spcPct val="120000"/>
              </a:lnSpc>
              <a:spcAft>
                <a:spcPts val="600"/>
              </a:spcAft>
              <a:buFont typeface="Arial" panose="020B0604020202020204" pitchFamily="34" charset="0"/>
              <a:buChar char="•"/>
            </a:pPr>
            <a:r>
              <a:rPr lang="en-US" noProof="0" dirty="0" smtClean="0"/>
              <a:t>Confer jurisdiction upon the court best equipped to resolve the dispute (evidence or experience) </a:t>
            </a:r>
          </a:p>
          <a:p>
            <a:pPr lvl="1">
              <a:lnSpc>
                <a:spcPct val="120000"/>
              </a:lnSpc>
              <a:spcAft>
                <a:spcPts val="600"/>
              </a:spcAft>
              <a:buFont typeface="Arial" panose="020B0604020202020204" pitchFamily="34" charset="0"/>
              <a:buChar char="•"/>
            </a:pPr>
            <a:r>
              <a:rPr lang="en-US" dirty="0" smtClean="0"/>
              <a:t>May e</a:t>
            </a:r>
            <a:r>
              <a:rPr lang="en-US" noProof="0" dirty="0" smtClean="0"/>
              <a:t>stablish an advantage to litigate in the home court</a:t>
            </a:r>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47</a:t>
            </a:fld>
            <a:endParaRPr lang="de-DE" dirty="0"/>
          </a:p>
        </p:txBody>
      </p:sp>
    </p:spTree>
    <p:extLst>
      <p:ext uri="{BB962C8B-B14F-4D97-AF65-F5344CB8AC3E}">
        <p14:creationId xmlns:p14="http://schemas.microsoft.com/office/powerpoint/2010/main" val="3856296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72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72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072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uiExpand="1"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en-US" b="1" noProof="0" dirty="0" smtClean="0"/>
              <a:t>Validity of jurisdiction agreements</a:t>
            </a:r>
          </a:p>
        </p:txBody>
      </p:sp>
      <p:sp>
        <p:nvSpPr>
          <p:cNvPr id="31747" name="Rectangle 3"/>
          <p:cNvSpPr>
            <a:spLocks noGrp="1" noChangeArrowheads="1"/>
          </p:cNvSpPr>
          <p:nvPr>
            <p:ph type="body" idx="1"/>
          </p:nvPr>
        </p:nvSpPr>
        <p:spPr/>
        <p:txBody>
          <a:bodyPr>
            <a:normAutofit/>
          </a:bodyPr>
          <a:lstStyle/>
          <a:p>
            <a:pPr marL="0" indent="0" eaLnBrk="1" hangingPunct="1">
              <a:lnSpc>
                <a:spcPct val="120000"/>
              </a:lnSpc>
              <a:spcBef>
                <a:spcPts val="600"/>
              </a:spcBef>
              <a:buNone/>
            </a:pPr>
            <a:r>
              <a:rPr lang="en-US" b="1" noProof="0" dirty="0" smtClean="0"/>
              <a:t>General requirements, Art. 25(1) BR</a:t>
            </a:r>
            <a:endParaRPr lang="en-US" noProof="0" dirty="0" smtClean="0"/>
          </a:p>
          <a:p>
            <a:pPr marL="0" indent="0">
              <a:buNone/>
            </a:pPr>
            <a:r>
              <a:rPr lang="en-US" noProof="0" dirty="0" smtClean="0"/>
              <a:t>If the parties, regardless of their domicile, </a:t>
            </a:r>
            <a:r>
              <a:rPr lang="en-US" u="sng" noProof="0" dirty="0" smtClean="0"/>
              <a:t>have agreed</a:t>
            </a:r>
            <a:r>
              <a:rPr lang="en-US" noProof="0" dirty="0" smtClean="0"/>
              <a:t> that a </a:t>
            </a:r>
            <a:r>
              <a:rPr lang="en-US" u="sng" noProof="0" dirty="0" smtClean="0"/>
              <a:t>court or the courts of a Member State</a:t>
            </a:r>
            <a:r>
              <a:rPr lang="en-US" noProof="0" dirty="0" smtClean="0"/>
              <a:t> are to have jurisdiction to settle any disputes which have arisen or which may arise </a:t>
            </a:r>
            <a:r>
              <a:rPr lang="en-US" u="sng" noProof="0" dirty="0" smtClean="0"/>
              <a:t>in connection with a particular legal relationship</a:t>
            </a:r>
            <a:r>
              <a:rPr lang="en-US" noProof="0" dirty="0" smtClean="0"/>
              <a:t>, that court or those courts shall have jurisdiction […]</a:t>
            </a:r>
          </a:p>
          <a:p>
            <a:r>
              <a:rPr lang="en-US" noProof="0" dirty="0" smtClean="0"/>
              <a:t>Agreement = meeting of minds</a:t>
            </a:r>
          </a:p>
          <a:p>
            <a:r>
              <a:rPr lang="en-US" noProof="0" dirty="0" smtClean="0"/>
              <a:t>Court or courts = BR allows variety of clauses, eg</a:t>
            </a:r>
          </a:p>
          <a:p>
            <a:pPr lvl="1">
              <a:buFont typeface="Arial" panose="020B0604020202020204" pitchFamily="34" charset="0"/>
              <a:buChar char="•"/>
            </a:pPr>
            <a:r>
              <a:rPr lang="en-US" noProof="0" dirty="0" smtClean="0"/>
              <a:t>Jurisdiction: London </a:t>
            </a:r>
            <a:r>
              <a:rPr lang="en-US" dirty="0" smtClean="0"/>
              <a:t>(= London </a:t>
            </a:r>
            <a:r>
              <a:rPr lang="en-US" noProof="0" dirty="0" smtClean="0"/>
              <a:t>courts shall have jurisdiction)</a:t>
            </a:r>
          </a:p>
          <a:p>
            <a:pPr lvl="1">
              <a:buFont typeface="Arial" panose="020B0604020202020204" pitchFamily="34" charset="0"/>
              <a:buChar char="•"/>
            </a:pPr>
            <a:r>
              <a:rPr lang="en-US" noProof="0" dirty="0" smtClean="0"/>
              <a:t>English and German courts shall have jurisdiction</a:t>
            </a:r>
          </a:p>
          <a:p>
            <a:pPr lvl="1">
              <a:buFont typeface="Arial" panose="020B0604020202020204" pitchFamily="34" charset="0"/>
              <a:buChar char="•"/>
            </a:pPr>
            <a:r>
              <a:rPr lang="en-US" noProof="0" dirty="0" smtClean="0"/>
              <a:t>Important: Certainty as to the chosen court(s)</a:t>
            </a:r>
          </a:p>
          <a:p>
            <a:r>
              <a:rPr lang="en-US" noProof="0" dirty="0" smtClean="0"/>
              <a:t>BR only applies to clauses that confer jurisdiction to Member State courts </a:t>
            </a:r>
          </a:p>
          <a:p>
            <a:pPr lvl="1">
              <a:buFont typeface="Arial" panose="020B0604020202020204" pitchFamily="34" charset="0"/>
              <a:buChar char="•"/>
            </a:pPr>
            <a:r>
              <a:rPr lang="en-US" noProof="0" dirty="0" smtClean="0"/>
              <a:t>Prorogation of courts in third States (non-EU States) are judged on the basis of the lex fori of the chosen court.</a:t>
            </a:r>
          </a:p>
          <a:p>
            <a:r>
              <a:rPr lang="en-US" dirty="0"/>
              <a:t>I</a:t>
            </a:r>
            <a:r>
              <a:rPr lang="en-US" noProof="0" dirty="0" smtClean="0"/>
              <a:t>n connection with a particular legal relationship = parties have to specify in broad terms the relationship for which the jurisdiction agreement was made</a:t>
            </a:r>
          </a:p>
          <a:p>
            <a:pPr eaLnBrk="1" hangingPunct="1">
              <a:lnSpc>
                <a:spcPct val="120000"/>
              </a:lnSpc>
              <a:spcBef>
                <a:spcPts val="600"/>
              </a:spcBef>
            </a:pPr>
            <a:endParaRPr lang="en-US" noProof="0" dirty="0" smtClean="0"/>
          </a:p>
          <a:p>
            <a:pPr eaLnBrk="1" hangingPunct="1">
              <a:lnSpc>
                <a:spcPct val="120000"/>
              </a:lnSpc>
              <a:spcBef>
                <a:spcPts val="600"/>
              </a:spcBef>
            </a:pPr>
            <a:endParaRPr lang="en-US" noProof="0" dirty="0" smtClean="0"/>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48</a:t>
            </a:fld>
            <a:endParaRPr lang="de-DE" dirty="0"/>
          </a:p>
        </p:txBody>
      </p:sp>
    </p:spTree>
    <p:extLst>
      <p:ext uri="{BB962C8B-B14F-4D97-AF65-F5344CB8AC3E}">
        <p14:creationId xmlns:p14="http://schemas.microsoft.com/office/powerpoint/2010/main" val="3618608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74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174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174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174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174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174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uiExpand="1"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en-US" b="1" noProof="0" dirty="0" smtClean="0"/>
              <a:t>Validity (2)</a:t>
            </a:r>
          </a:p>
        </p:txBody>
      </p:sp>
      <p:sp>
        <p:nvSpPr>
          <p:cNvPr id="31747" name="Rectangle 3"/>
          <p:cNvSpPr>
            <a:spLocks noGrp="1" noChangeArrowheads="1"/>
          </p:cNvSpPr>
          <p:nvPr>
            <p:ph type="body" idx="1"/>
          </p:nvPr>
        </p:nvSpPr>
        <p:spPr/>
        <p:txBody>
          <a:bodyPr>
            <a:normAutofit/>
          </a:bodyPr>
          <a:lstStyle/>
          <a:p>
            <a:pPr marL="0" indent="0">
              <a:lnSpc>
                <a:spcPct val="120000"/>
              </a:lnSpc>
              <a:spcBef>
                <a:spcPts val="600"/>
              </a:spcBef>
              <a:spcAft>
                <a:spcPts val="600"/>
              </a:spcAft>
              <a:buNone/>
            </a:pPr>
            <a:r>
              <a:rPr lang="en-US" noProof="0" dirty="0" smtClean="0"/>
              <a:t>… unless the agreement is </a:t>
            </a:r>
            <a:r>
              <a:rPr lang="en-US" u="sng" noProof="0" dirty="0" smtClean="0"/>
              <a:t>null and void</a:t>
            </a:r>
            <a:r>
              <a:rPr lang="en-US" noProof="0" dirty="0" smtClean="0"/>
              <a:t> as to its substantive validity under the law of </a:t>
            </a:r>
            <a:r>
              <a:rPr lang="en-US" u="sng" noProof="0" dirty="0" smtClean="0"/>
              <a:t>that Member State</a:t>
            </a:r>
            <a:r>
              <a:rPr lang="en-US" noProof="0" dirty="0" smtClean="0"/>
              <a:t>.</a:t>
            </a:r>
          </a:p>
          <a:p>
            <a:pPr>
              <a:lnSpc>
                <a:spcPct val="120000"/>
              </a:lnSpc>
              <a:spcBef>
                <a:spcPts val="600"/>
              </a:spcBef>
              <a:spcAft>
                <a:spcPts val="600"/>
              </a:spcAft>
            </a:pPr>
            <a:r>
              <a:rPr lang="en-US" noProof="0" dirty="0" smtClean="0"/>
              <a:t>“null and void” provision applies to substantive grounds of invalidity like fraud, mistake, duress or lack of capacity (not: formal validity)</a:t>
            </a:r>
          </a:p>
          <a:p>
            <a:pPr>
              <a:lnSpc>
                <a:spcPct val="120000"/>
              </a:lnSpc>
              <a:spcBef>
                <a:spcPts val="600"/>
              </a:spcBef>
              <a:spcAft>
                <a:spcPts val="600"/>
              </a:spcAft>
            </a:pPr>
            <a:r>
              <a:rPr lang="en-US" noProof="0" dirty="0" smtClean="0"/>
              <a:t>Law of that Member State = law of the country of the chosen court(s)</a:t>
            </a:r>
          </a:p>
          <a:p>
            <a:pPr eaLnBrk="1" hangingPunct="1">
              <a:lnSpc>
                <a:spcPct val="120000"/>
              </a:lnSpc>
              <a:spcBef>
                <a:spcPts val="600"/>
              </a:spcBef>
            </a:pPr>
            <a:endParaRPr lang="en-US" noProof="0" dirty="0" smtClean="0"/>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49</a:t>
            </a:fld>
            <a:endParaRPr lang="de-DE" dirty="0"/>
          </a:p>
        </p:txBody>
      </p:sp>
    </p:spTree>
    <p:extLst>
      <p:ext uri="{BB962C8B-B14F-4D97-AF65-F5344CB8AC3E}">
        <p14:creationId xmlns:p14="http://schemas.microsoft.com/office/powerpoint/2010/main" val="552214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Introduction</a:t>
            </a:r>
            <a:r>
              <a:rPr lang="de-DE" dirty="0" smtClean="0"/>
              <a:t> (3)</a:t>
            </a:r>
            <a:endParaRPr lang="de-DE" dirty="0"/>
          </a:p>
        </p:txBody>
      </p:sp>
      <p:sp>
        <p:nvSpPr>
          <p:cNvPr id="3" name="Inhaltsplatzhalter 2"/>
          <p:cNvSpPr>
            <a:spLocks noGrp="1"/>
          </p:cNvSpPr>
          <p:nvPr>
            <p:ph idx="1"/>
          </p:nvPr>
        </p:nvSpPr>
        <p:spPr>
          <a:xfrm>
            <a:off x="457200" y="1340768"/>
            <a:ext cx="8229600" cy="5015582"/>
          </a:xfrm>
        </p:spPr>
        <p:txBody>
          <a:bodyPr>
            <a:normAutofit/>
          </a:bodyPr>
          <a:lstStyle/>
          <a:p>
            <a:pPr marL="0" indent="0">
              <a:lnSpc>
                <a:spcPct val="120000"/>
              </a:lnSpc>
              <a:spcAft>
                <a:spcPts val="600"/>
              </a:spcAft>
              <a:buNone/>
            </a:pPr>
            <a:r>
              <a:rPr lang="en-US" b="1" dirty="0" smtClean="0"/>
              <a:t>The court system in Europe (simplified) (referral procedure)</a:t>
            </a:r>
          </a:p>
          <a:p>
            <a:pPr>
              <a:lnSpc>
                <a:spcPct val="120000"/>
              </a:lnSpc>
              <a:spcAft>
                <a:spcPts val="600"/>
              </a:spcAft>
            </a:pPr>
            <a:r>
              <a:rPr lang="en-US" dirty="0" smtClean="0"/>
              <a:t>Each Member State has its “national” court system, including a „Supreme Court“, e.g. </a:t>
            </a:r>
            <a:r>
              <a:rPr lang="en-US" i="1" dirty="0" err="1" smtClean="0"/>
              <a:t>Cour</a:t>
            </a:r>
            <a:r>
              <a:rPr lang="en-US" i="1" dirty="0" smtClean="0"/>
              <a:t> de cassation </a:t>
            </a:r>
            <a:r>
              <a:rPr lang="en-US" dirty="0" smtClean="0"/>
              <a:t>(France), </a:t>
            </a:r>
            <a:r>
              <a:rPr lang="en-US" i="1" dirty="0" err="1"/>
              <a:t>B</a:t>
            </a:r>
            <a:r>
              <a:rPr lang="en-US" i="1" dirty="0" err="1" smtClean="0"/>
              <a:t>undesgerichtshof</a:t>
            </a:r>
            <a:r>
              <a:rPr lang="en-US" dirty="0" smtClean="0"/>
              <a:t> (Germany).</a:t>
            </a:r>
          </a:p>
          <a:p>
            <a:pPr>
              <a:lnSpc>
                <a:spcPct val="120000"/>
              </a:lnSpc>
              <a:spcAft>
                <a:spcPts val="600"/>
              </a:spcAft>
            </a:pPr>
            <a:r>
              <a:rPr lang="en-US" dirty="0" smtClean="0"/>
              <a:t>Every national court must not only apply national law but also EU law. </a:t>
            </a:r>
          </a:p>
          <a:p>
            <a:pPr>
              <a:lnSpc>
                <a:spcPct val="120000"/>
              </a:lnSpc>
              <a:spcAft>
                <a:spcPts val="600"/>
              </a:spcAft>
            </a:pPr>
            <a:r>
              <a:rPr lang="en-US" dirty="0" smtClean="0"/>
              <a:t>To ensure that EU law is interpreted throughout the EU in the same manner. Each court may refer „preliminary questions“ to the European Court of Justice (ECJ) in Luxemburg on the interpretation of EU law.</a:t>
            </a:r>
          </a:p>
          <a:p>
            <a:pPr lvl="1">
              <a:lnSpc>
                <a:spcPct val="120000"/>
              </a:lnSpc>
              <a:spcAft>
                <a:spcPts val="600"/>
              </a:spcAft>
              <a:buFont typeface="Arial" panose="020B0604020202020204" pitchFamily="34" charset="0"/>
              <a:buChar char="•"/>
            </a:pPr>
            <a:r>
              <a:rPr lang="en-US" dirty="0" smtClean="0"/>
              <a:t>In some instances individuals may also seek justice directly before the ECJ (e.g. when they were fined by the EU Commission) </a:t>
            </a:r>
          </a:p>
          <a:p>
            <a:pPr>
              <a:lnSpc>
                <a:spcPct val="120000"/>
              </a:lnSpc>
              <a:spcAft>
                <a:spcPts val="600"/>
              </a:spcAft>
            </a:pPr>
            <a:r>
              <a:rPr lang="en-US" dirty="0" smtClean="0"/>
              <a:t>ECJ‘s power confined to interpretation of EU law (not: national law).</a:t>
            </a:r>
          </a:p>
          <a:p>
            <a:pPr>
              <a:lnSpc>
                <a:spcPct val="120000"/>
              </a:lnSpc>
              <a:spcAft>
                <a:spcPts val="600"/>
              </a:spcAft>
            </a:pPr>
            <a:r>
              <a:rPr lang="en-US" dirty="0" smtClean="0"/>
              <a:t>ECJ sends answers to “preliminary” questions back to referring national court. National court then decides the case and renders a judgment.</a:t>
            </a:r>
            <a:endParaRPr lang="en-US" dirty="0"/>
          </a:p>
        </p:txBody>
      </p:sp>
      <p:sp>
        <p:nvSpPr>
          <p:cNvPr id="4" name="Fußzeilenplatzhalter 3"/>
          <p:cNvSpPr>
            <a:spLocks noGrp="1"/>
          </p:cNvSpPr>
          <p:nvPr>
            <p:ph type="ftr" sz="quarter" idx="11"/>
          </p:nvPr>
        </p:nvSpPr>
        <p:spPr/>
        <p:txBody>
          <a:bodyPr/>
          <a:lstStyle/>
          <a:p>
            <a:r>
              <a:rPr lang="de-DE" smtClean="0">
                <a:solidFill>
                  <a:prstClr val="black">
                    <a:tint val="75000"/>
                  </a:prstClr>
                </a:solidFill>
              </a:rPr>
              <a:t>Dispute Resolution</a:t>
            </a:r>
            <a:endParaRPr lang="de-DE">
              <a:solidFill>
                <a:prstClr val="black">
                  <a:tint val="75000"/>
                </a:prstClr>
              </a:solidFill>
            </a:endParaRPr>
          </a:p>
        </p:txBody>
      </p:sp>
      <p:sp>
        <p:nvSpPr>
          <p:cNvPr id="5" name="Foliennummernplatzhalter 4"/>
          <p:cNvSpPr>
            <a:spLocks noGrp="1"/>
          </p:cNvSpPr>
          <p:nvPr>
            <p:ph type="sldNum" sz="quarter" idx="12"/>
          </p:nvPr>
        </p:nvSpPr>
        <p:spPr/>
        <p:txBody>
          <a:bodyPr/>
          <a:lstStyle/>
          <a:p>
            <a:fld id="{E5B53BF6-DEA2-458C-903B-B577D20D4B06}" type="slidenum">
              <a:rPr lang="de-DE" smtClean="0">
                <a:solidFill>
                  <a:prstClr val="black">
                    <a:tint val="75000"/>
                  </a:prstClr>
                </a:solidFill>
              </a:rPr>
              <a:pPr/>
              <a:t>5</a:t>
            </a:fld>
            <a:endParaRPr lang="de-DE">
              <a:solidFill>
                <a:prstClr val="black">
                  <a:tint val="75000"/>
                </a:prstClr>
              </a:solidFill>
            </a:endParaRPr>
          </a:p>
        </p:txBody>
      </p:sp>
    </p:spTree>
    <p:extLst>
      <p:ext uri="{BB962C8B-B14F-4D97-AF65-F5344CB8AC3E}">
        <p14:creationId xmlns:p14="http://schemas.microsoft.com/office/powerpoint/2010/main" val="3788032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en-US" b="1" noProof="0" dirty="0" smtClean="0"/>
              <a:t>Validity (3)</a:t>
            </a:r>
          </a:p>
        </p:txBody>
      </p:sp>
      <p:sp>
        <p:nvSpPr>
          <p:cNvPr id="31747" name="Rectangle 3"/>
          <p:cNvSpPr>
            <a:spLocks noGrp="1" noChangeArrowheads="1"/>
          </p:cNvSpPr>
          <p:nvPr>
            <p:ph type="body" idx="1"/>
          </p:nvPr>
        </p:nvSpPr>
        <p:spPr/>
        <p:txBody>
          <a:bodyPr>
            <a:normAutofit/>
          </a:bodyPr>
          <a:lstStyle/>
          <a:p>
            <a:pPr marL="0" indent="0" eaLnBrk="1" hangingPunct="1">
              <a:lnSpc>
                <a:spcPct val="120000"/>
              </a:lnSpc>
              <a:spcBef>
                <a:spcPts val="600"/>
              </a:spcBef>
              <a:spcAft>
                <a:spcPts val="600"/>
              </a:spcAft>
              <a:buNone/>
            </a:pPr>
            <a:r>
              <a:rPr lang="en-US" b="1" noProof="0" dirty="0" smtClean="0"/>
              <a:t>Form of the agreement (Art. 25(1), (2) BR):	</a:t>
            </a:r>
          </a:p>
          <a:p>
            <a:pPr eaLnBrk="1" hangingPunct="1">
              <a:lnSpc>
                <a:spcPct val="120000"/>
              </a:lnSpc>
              <a:spcBef>
                <a:spcPts val="600"/>
              </a:spcBef>
              <a:spcAft>
                <a:spcPts val="600"/>
              </a:spcAft>
            </a:pPr>
            <a:r>
              <a:rPr lang="en-US" noProof="0" dirty="0" smtClean="0"/>
              <a:t>Read </a:t>
            </a:r>
            <a:r>
              <a:rPr lang="en-US" dirty="0" smtClean="0"/>
              <a:t>3rd</a:t>
            </a:r>
            <a:r>
              <a:rPr lang="en-US" noProof="0" dirty="0" smtClean="0"/>
              <a:t> sentence of paragraph 1 + paragraph 2</a:t>
            </a:r>
          </a:p>
          <a:p>
            <a:pPr eaLnBrk="1" hangingPunct="1">
              <a:lnSpc>
                <a:spcPct val="120000"/>
              </a:lnSpc>
              <a:spcBef>
                <a:spcPts val="600"/>
              </a:spcBef>
              <a:spcAft>
                <a:spcPts val="600"/>
              </a:spcAft>
            </a:pPr>
            <a:r>
              <a:rPr lang="en-US" noProof="0" dirty="0" smtClean="0"/>
              <a:t>In writing or oral agreement evidenced in writing,</a:t>
            </a:r>
          </a:p>
          <a:p>
            <a:pPr eaLnBrk="1" hangingPunct="1">
              <a:lnSpc>
                <a:spcPct val="120000"/>
              </a:lnSpc>
              <a:spcBef>
                <a:spcPts val="600"/>
              </a:spcBef>
              <a:spcAft>
                <a:spcPts val="600"/>
              </a:spcAft>
            </a:pPr>
            <a:r>
              <a:rPr lang="en-US" noProof="0" dirty="0" smtClean="0"/>
              <a:t>Form established by the practices of the parties, or</a:t>
            </a:r>
          </a:p>
          <a:p>
            <a:pPr eaLnBrk="1" hangingPunct="1">
              <a:lnSpc>
                <a:spcPct val="120000"/>
              </a:lnSpc>
              <a:spcBef>
                <a:spcPts val="600"/>
              </a:spcBef>
              <a:spcAft>
                <a:spcPts val="600"/>
              </a:spcAft>
            </a:pPr>
            <a:r>
              <a:rPr lang="en-US" noProof="0" dirty="0" smtClean="0"/>
              <a:t>Form according to international trade usages of which the parties ought to have been aware</a:t>
            </a:r>
          </a:p>
          <a:p>
            <a:pPr>
              <a:lnSpc>
                <a:spcPct val="120000"/>
              </a:lnSpc>
              <a:spcBef>
                <a:spcPts val="600"/>
              </a:spcBef>
              <a:spcAft>
                <a:spcPts val="600"/>
              </a:spcAft>
            </a:pPr>
            <a:r>
              <a:rPr lang="en-US" noProof="0" dirty="0" smtClean="0"/>
              <a:t>Communication by electronic means which provides a durable record of the agreement shall be equivalent to a ‘writing’. (Email, </a:t>
            </a:r>
            <a:r>
              <a:rPr lang="en-US" noProof="0" dirty="0" smtClean="0"/>
              <a:t>“Click Wrapping” </a:t>
            </a:r>
            <a:r>
              <a:rPr lang="en-US" noProof="0" dirty="0" smtClean="0"/>
              <a:t>etc.)</a:t>
            </a:r>
            <a:endParaRPr lang="en-US" b="1" noProof="0" dirty="0" smtClean="0"/>
          </a:p>
          <a:p>
            <a:pPr marL="0" indent="0">
              <a:lnSpc>
                <a:spcPct val="120000"/>
              </a:lnSpc>
              <a:spcBef>
                <a:spcPts val="600"/>
              </a:spcBef>
              <a:spcAft>
                <a:spcPts val="600"/>
              </a:spcAft>
              <a:buNone/>
            </a:pPr>
            <a:r>
              <a:rPr lang="en-US" b="1" noProof="0" dirty="0" smtClean="0"/>
              <a:t>If form requirement set forth by EU law is not met </a:t>
            </a:r>
          </a:p>
          <a:p>
            <a:pPr>
              <a:lnSpc>
                <a:spcPct val="120000"/>
              </a:lnSpc>
              <a:spcBef>
                <a:spcPts val="600"/>
              </a:spcBef>
              <a:spcAft>
                <a:spcPts val="600"/>
              </a:spcAft>
            </a:pPr>
            <a:r>
              <a:rPr lang="en-US" dirty="0"/>
              <a:t>C</a:t>
            </a:r>
            <a:r>
              <a:rPr lang="en-US" noProof="0" dirty="0" err="1" smtClean="0"/>
              <a:t>lause</a:t>
            </a:r>
            <a:r>
              <a:rPr lang="en-US" noProof="0" dirty="0" smtClean="0"/>
              <a:t> is null and void!</a:t>
            </a:r>
          </a:p>
          <a:p>
            <a:pPr marL="0" indent="0">
              <a:lnSpc>
                <a:spcPct val="120000"/>
              </a:lnSpc>
              <a:spcBef>
                <a:spcPts val="600"/>
              </a:spcBef>
              <a:buNone/>
            </a:pPr>
            <a:endParaRPr lang="en-US" noProof="0" dirty="0" smtClean="0"/>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50</a:t>
            </a:fld>
            <a:endParaRPr lang="de-DE" dirty="0"/>
          </a:p>
        </p:txBody>
      </p:sp>
    </p:spTree>
    <p:extLst>
      <p:ext uri="{BB962C8B-B14F-4D97-AF65-F5344CB8AC3E}">
        <p14:creationId xmlns:p14="http://schemas.microsoft.com/office/powerpoint/2010/main" val="2149728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74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174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174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174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uiExpand="1"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n-US" b="1" noProof="0" dirty="0" smtClean="0"/>
              <a:t>Limits to prorogation</a:t>
            </a:r>
          </a:p>
        </p:txBody>
      </p:sp>
      <p:sp>
        <p:nvSpPr>
          <p:cNvPr id="33795" name="Rectangle 3"/>
          <p:cNvSpPr>
            <a:spLocks noGrp="1" noChangeArrowheads="1"/>
          </p:cNvSpPr>
          <p:nvPr>
            <p:ph type="body" idx="1"/>
          </p:nvPr>
        </p:nvSpPr>
        <p:spPr/>
        <p:txBody>
          <a:bodyPr/>
          <a:lstStyle/>
          <a:p>
            <a:pPr marL="0" indent="0" eaLnBrk="1" hangingPunct="1">
              <a:lnSpc>
                <a:spcPct val="120000"/>
              </a:lnSpc>
              <a:spcBef>
                <a:spcPts val="600"/>
              </a:spcBef>
              <a:spcAft>
                <a:spcPts val="600"/>
              </a:spcAft>
              <a:buNone/>
            </a:pPr>
            <a:r>
              <a:rPr lang="en-US" b="1" noProof="0" dirty="0" smtClean="0"/>
              <a:t>Art. 25(4) sets forth limits to prorogation</a:t>
            </a:r>
          </a:p>
          <a:p>
            <a:pPr eaLnBrk="1" hangingPunct="1">
              <a:lnSpc>
                <a:spcPct val="120000"/>
              </a:lnSpc>
              <a:spcBef>
                <a:spcPts val="600"/>
              </a:spcBef>
              <a:spcAft>
                <a:spcPts val="600"/>
              </a:spcAft>
            </a:pPr>
            <a:r>
              <a:rPr lang="en-US" noProof="0" dirty="0" smtClean="0"/>
              <a:t>Agreement may not deviate from special rules for insurance, consumer and employment contracts (Arts. 15, 19, 23 BR). </a:t>
            </a:r>
          </a:p>
          <a:p>
            <a:pPr eaLnBrk="1" hangingPunct="1">
              <a:lnSpc>
                <a:spcPct val="120000"/>
              </a:lnSpc>
              <a:spcBef>
                <a:spcPts val="600"/>
              </a:spcBef>
              <a:spcAft>
                <a:spcPts val="600"/>
              </a:spcAft>
            </a:pPr>
            <a:r>
              <a:rPr lang="en-US" noProof="0" dirty="0" smtClean="0"/>
              <a:t>Exclusive jurisdiction Art. 24 BR.</a:t>
            </a:r>
          </a:p>
          <a:p>
            <a:pPr eaLnBrk="1" hangingPunct="1">
              <a:lnSpc>
                <a:spcPct val="120000"/>
              </a:lnSpc>
              <a:spcBef>
                <a:spcPts val="600"/>
              </a:spcBef>
              <a:spcAft>
                <a:spcPts val="600"/>
              </a:spcAft>
            </a:pPr>
            <a:endParaRPr lang="en-US" noProof="0" dirty="0" smtClean="0"/>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51</a:t>
            </a:fld>
            <a:endParaRPr lang="de-DE" dirty="0"/>
          </a:p>
        </p:txBody>
      </p:sp>
    </p:spTree>
    <p:extLst>
      <p:ext uri="{BB962C8B-B14F-4D97-AF65-F5344CB8AC3E}">
        <p14:creationId xmlns:p14="http://schemas.microsoft.com/office/powerpoint/2010/main" val="25097187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7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7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uiExpand="1"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r>
              <a:rPr lang="en-US" b="1" noProof="0" dirty="0" smtClean="0"/>
              <a:t>Effect of a jurisdiction agreement</a:t>
            </a:r>
          </a:p>
        </p:txBody>
      </p:sp>
      <p:sp>
        <p:nvSpPr>
          <p:cNvPr id="34819" name="Rectangle 3"/>
          <p:cNvSpPr>
            <a:spLocks noGrp="1" noChangeArrowheads="1"/>
          </p:cNvSpPr>
          <p:nvPr>
            <p:ph type="body" idx="1"/>
          </p:nvPr>
        </p:nvSpPr>
        <p:spPr/>
        <p:txBody>
          <a:bodyPr>
            <a:normAutofit/>
          </a:bodyPr>
          <a:lstStyle/>
          <a:p>
            <a:pPr eaLnBrk="1" hangingPunct="1">
              <a:lnSpc>
                <a:spcPct val="120000"/>
              </a:lnSpc>
              <a:spcAft>
                <a:spcPts val="600"/>
              </a:spcAft>
            </a:pPr>
            <a:r>
              <a:rPr lang="en-US" noProof="0" dirty="0" smtClean="0"/>
              <a:t>Parties can agree on the effect of the jurisdiction agreement. For example, they can agree on</a:t>
            </a:r>
          </a:p>
          <a:p>
            <a:pPr lvl="1">
              <a:lnSpc>
                <a:spcPct val="120000"/>
              </a:lnSpc>
              <a:spcAft>
                <a:spcPts val="600"/>
              </a:spcAft>
              <a:buFont typeface="Arial" panose="020B0604020202020204" pitchFamily="34" charset="0"/>
              <a:buChar char="•"/>
            </a:pPr>
            <a:r>
              <a:rPr lang="en-US" noProof="0" dirty="0"/>
              <a:t>e</a:t>
            </a:r>
            <a:r>
              <a:rPr lang="en-US" noProof="0" dirty="0" smtClean="0"/>
              <a:t>xclusive jurisdiction or</a:t>
            </a:r>
          </a:p>
          <a:p>
            <a:pPr lvl="1">
              <a:lnSpc>
                <a:spcPct val="120000"/>
              </a:lnSpc>
              <a:spcAft>
                <a:spcPts val="600"/>
              </a:spcAft>
              <a:buFont typeface="Arial" panose="020B0604020202020204" pitchFamily="34" charset="0"/>
              <a:buChar char="•"/>
            </a:pPr>
            <a:r>
              <a:rPr lang="en-US" noProof="0" dirty="0"/>
              <a:t>a</a:t>
            </a:r>
            <a:r>
              <a:rPr lang="en-US" noProof="0" dirty="0" smtClean="0"/>
              <a:t>n additional forum</a:t>
            </a:r>
          </a:p>
          <a:p>
            <a:pPr eaLnBrk="1" hangingPunct="1">
              <a:lnSpc>
                <a:spcPct val="120000"/>
              </a:lnSpc>
              <a:spcAft>
                <a:spcPts val="600"/>
              </a:spcAft>
            </a:pPr>
            <a:r>
              <a:rPr lang="en-US" noProof="0" dirty="0" smtClean="0"/>
              <a:t>If not otherwise agreed, jurisdiction agreements confer </a:t>
            </a:r>
            <a:r>
              <a:rPr lang="en-US" b="1" noProof="0" dirty="0" smtClean="0"/>
              <a:t>exclusive jurisdiction </a:t>
            </a:r>
            <a:r>
              <a:rPr lang="en-US" noProof="0" dirty="0" smtClean="0"/>
              <a:t>on the court agreed, i.e. no other court will be competent to hear the case (Art. 25(1) BR).</a:t>
            </a:r>
          </a:p>
          <a:p>
            <a:pPr eaLnBrk="1" hangingPunct="1">
              <a:lnSpc>
                <a:spcPct val="120000"/>
              </a:lnSpc>
              <a:spcAft>
                <a:spcPts val="600"/>
              </a:spcAft>
            </a:pPr>
            <a:r>
              <a:rPr lang="en-US" noProof="0" dirty="0" smtClean="0"/>
              <a:t>Exclusive jurisdiction agreements have two effects: they establish the jurisdiction of the court agreed and they deprive all other courts of their jurisdiction (within the limits described above).</a:t>
            </a:r>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52</a:t>
            </a:fld>
            <a:endParaRPr lang="de-DE" dirty="0"/>
          </a:p>
        </p:txBody>
      </p:sp>
    </p:spTree>
    <p:extLst>
      <p:ext uri="{BB962C8B-B14F-4D97-AF65-F5344CB8AC3E}">
        <p14:creationId xmlns:p14="http://schemas.microsoft.com/office/powerpoint/2010/main" val="134488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8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81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8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uiExpand="1" build="p"/>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en-US" b="1" noProof="0" dirty="0" smtClean="0"/>
              <a:t>Drafting issues</a:t>
            </a:r>
          </a:p>
        </p:txBody>
      </p:sp>
      <p:sp>
        <p:nvSpPr>
          <p:cNvPr id="32771" name="Rectangle 3"/>
          <p:cNvSpPr>
            <a:spLocks noGrp="1" noChangeArrowheads="1"/>
          </p:cNvSpPr>
          <p:nvPr>
            <p:ph type="body" idx="1"/>
          </p:nvPr>
        </p:nvSpPr>
        <p:spPr>
          <a:xfrm>
            <a:off x="457200" y="1340768"/>
            <a:ext cx="8229600" cy="5256584"/>
          </a:xfrm>
        </p:spPr>
        <p:txBody>
          <a:bodyPr>
            <a:noAutofit/>
          </a:bodyPr>
          <a:lstStyle/>
          <a:p>
            <a:pPr eaLnBrk="1" hangingPunct="1">
              <a:spcAft>
                <a:spcPts val="1200"/>
              </a:spcAft>
              <a:buNone/>
            </a:pPr>
            <a:r>
              <a:rPr lang="en-US" b="1" dirty="0" smtClean="0"/>
              <a:t>Examples of exclusive jurisdiction clauses</a:t>
            </a:r>
          </a:p>
          <a:p>
            <a:pPr>
              <a:spcAft>
                <a:spcPts val="1200"/>
              </a:spcAft>
            </a:pPr>
            <a:r>
              <a:rPr lang="en-US" dirty="0" smtClean="0"/>
              <a:t>“The parties irrevocably agree that the courts of England and Wales shall have exclusive jurisdiction to settle any dispute or claim that arises out of or in connection with this contract or its subject matter or formation.”</a:t>
            </a:r>
          </a:p>
          <a:p>
            <a:pPr>
              <a:spcAft>
                <a:spcPts val="1200"/>
              </a:spcAft>
            </a:pPr>
            <a:r>
              <a:rPr lang="en-US" dirty="0" smtClean="0"/>
              <a:t>“The place of jurisdiction for all disputes arising out of the legal relationship between us and the buyer is the [NAME OF COURT IN VIETNAM].”</a:t>
            </a:r>
          </a:p>
          <a:p>
            <a:pPr>
              <a:spcAft>
                <a:spcPts val="1200"/>
              </a:spcAft>
            </a:pPr>
            <a:r>
              <a:rPr lang="en-US" dirty="0" smtClean="0"/>
              <a:t>“Each party hereto hereby irrevocably and unconditionally consents and submits to the exclusive jurisdiction of any state court located in the State of Delaware for any actions, suits or proceedings arising out of or relating to this Agreement.”</a:t>
            </a:r>
          </a:p>
          <a:p>
            <a:r>
              <a:rPr lang="en-US" dirty="0" smtClean="0"/>
              <a:t>“Any proceeding arising out of this Agreement might only be brought in the United States District Court for the Eastern District of Pennsylvania or, if there is no federal subject matter jurisdiction, in any state court of Pennsylvania.”</a:t>
            </a:r>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53</a:t>
            </a:fld>
            <a:endParaRPr lang="de-DE" dirty="0"/>
          </a:p>
        </p:txBody>
      </p:sp>
    </p:spTree>
    <p:extLst>
      <p:ext uri="{BB962C8B-B14F-4D97-AF65-F5344CB8AC3E}">
        <p14:creationId xmlns:p14="http://schemas.microsoft.com/office/powerpoint/2010/main" val="3858026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7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7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7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uiExpand="1" build="p"/>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Drafting (2)</a:t>
            </a:r>
            <a:endParaRPr lang="de-DE" dirty="0"/>
          </a:p>
        </p:txBody>
      </p:sp>
      <p:sp>
        <p:nvSpPr>
          <p:cNvPr id="3" name="Inhaltsplatzhalter 2"/>
          <p:cNvSpPr>
            <a:spLocks noGrp="1"/>
          </p:cNvSpPr>
          <p:nvPr>
            <p:ph idx="1"/>
          </p:nvPr>
        </p:nvSpPr>
        <p:spPr/>
        <p:txBody>
          <a:bodyPr>
            <a:normAutofit/>
          </a:bodyPr>
          <a:lstStyle/>
          <a:p>
            <a:pPr>
              <a:spcAft>
                <a:spcPts val="1200"/>
              </a:spcAft>
              <a:buNone/>
            </a:pPr>
            <a:r>
              <a:rPr lang="en-US" b="1" dirty="0" smtClean="0"/>
              <a:t>Example of a non-exclusive jurisdiction clause</a:t>
            </a:r>
          </a:p>
          <a:p>
            <a:pPr>
              <a:spcAft>
                <a:spcPts val="1800"/>
              </a:spcAft>
            </a:pPr>
            <a:r>
              <a:rPr lang="en-US" dirty="0" smtClean="0"/>
              <a:t>“For the purposes of the resolution of disputes under this Agreement, each party expressly submits itself to the non-exclusive jurisdiction of the courts of England.”</a:t>
            </a:r>
          </a:p>
          <a:p>
            <a:pPr>
              <a:spcAft>
                <a:spcPts val="1200"/>
              </a:spcAft>
              <a:buNone/>
            </a:pPr>
            <a:r>
              <a:rPr lang="en-US" b="1" dirty="0" smtClean="0"/>
              <a:t>“Unilateral hybrid jurisdiction clause” (exclusive/non-exclusive)</a:t>
            </a:r>
          </a:p>
          <a:p>
            <a:pPr>
              <a:spcAft>
                <a:spcPts val="1200"/>
              </a:spcAft>
            </a:pPr>
            <a:r>
              <a:rPr lang="en-US" dirty="0" smtClean="0"/>
              <a:t>“The parties irrevocably agree that the courts of England are to have exclusive jurisdiction for the purpose of hearing and determining any suit, action or proceedings. Nothing in this clause shall limit the right of Party A to take proceedings against Party B in any other court of competent jurisdiction.” [note: B does not have the same right as A] </a:t>
            </a:r>
          </a:p>
          <a:p>
            <a:pPr>
              <a:spcAft>
                <a:spcPts val="1200"/>
              </a:spcAft>
              <a:buNone/>
            </a:pPr>
            <a:r>
              <a:rPr lang="en-US" dirty="0" smtClean="0"/>
              <a:t>	Validity of such clause uncertain, see </a:t>
            </a:r>
            <a:r>
              <a:rPr lang="en-US" dirty="0" err="1" smtClean="0"/>
              <a:t>Cour</a:t>
            </a:r>
            <a:r>
              <a:rPr lang="en-US" dirty="0" smtClean="0"/>
              <a:t> de Cassation of 26 September 2013 (holding that such a clause is contrary to the purpose of BR).</a:t>
            </a:r>
          </a:p>
          <a:p>
            <a:pPr>
              <a:buNone/>
            </a:pPr>
            <a:endParaRPr lang="de-DE" dirty="0"/>
          </a:p>
        </p:txBody>
      </p:sp>
      <p:sp>
        <p:nvSpPr>
          <p:cNvPr id="4" name="Fußzeilenplatzhalter 3"/>
          <p:cNvSpPr>
            <a:spLocks noGrp="1"/>
          </p:cNvSpPr>
          <p:nvPr>
            <p:ph type="ftr" sz="quarter" idx="11"/>
          </p:nvPr>
        </p:nvSpPr>
        <p:spPr/>
        <p:txBody>
          <a:bodyPr/>
          <a:lstStyle/>
          <a:p>
            <a:r>
              <a:rPr lang="de-DE" smtClean="0"/>
              <a:t>Dispute Resolution</a:t>
            </a:r>
            <a:endParaRPr lang="de-DE" dirty="0" smtClean="0"/>
          </a:p>
        </p:txBody>
      </p:sp>
      <p:sp>
        <p:nvSpPr>
          <p:cNvPr id="5" name="Foliennummernplatzhalter 4"/>
          <p:cNvSpPr>
            <a:spLocks noGrp="1"/>
          </p:cNvSpPr>
          <p:nvPr>
            <p:ph type="sldNum" sz="quarter" idx="12"/>
          </p:nvPr>
        </p:nvSpPr>
        <p:spPr/>
        <p:txBody>
          <a:bodyPr/>
          <a:lstStyle/>
          <a:p>
            <a:fld id="{E5B53BF6-DEA2-458C-903B-B577D20D4B06}" type="slidenum">
              <a:rPr lang="de-DE" smtClean="0"/>
              <a:pPr/>
              <a:t>54</a:t>
            </a:fld>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r>
              <a:rPr lang="en-US" b="1" noProof="0" dirty="0" smtClean="0"/>
              <a:t>Example of the application of Art. 25 BR</a:t>
            </a:r>
          </a:p>
        </p:txBody>
      </p:sp>
      <p:sp>
        <p:nvSpPr>
          <p:cNvPr id="82947" name="Rectangle 3"/>
          <p:cNvSpPr>
            <a:spLocks noGrp="1" noChangeArrowheads="1"/>
          </p:cNvSpPr>
          <p:nvPr>
            <p:ph type="body" idx="1"/>
          </p:nvPr>
        </p:nvSpPr>
        <p:spPr/>
        <p:txBody>
          <a:bodyPr/>
          <a:lstStyle/>
          <a:p>
            <a:pPr eaLnBrk="1" hangingPunct="1">
              <a:lnSpc>
                <a:spcPct val="120000"/>
              </a:lnSpc>
              <a:spcAft>
                <a:spcPts val="600"/>
              </a:spcAft>
              <a:buFontTx/>
              <a:buNone/>
            </a:pPr>
            <a:r>
              <a:rPr lang="en-US" noProof="0" dirty="0" smtClean="0"/>
              <a:t>	The Italian national Benincasa concluded a franchise contract with the Italian company Dentalkit with a view to setting up a shop in Munich. </a:t>
            </a:r>
          </a:p>
          <a:p>
            <a:pPr eaLnBrk="1" hangingPunct="1">
              <a:lnSpc>
                <a:spcPct val="120000"/>
              </a:lnSpc>
              <a:spcAft>
                <a:spcPts val="600"/>
              </a:spcAft>
              <a:buFontTx/>
              <a:buNone/>
            </a:pPr>
            <a:r>
              <a:rPr lang="en-US" dirty="0"/>
              <a:t>	</a:t>
            </a:r>
            <a:r>
              <a:rPr lang="en-US" noProof="0" dirty="0" smtClean="0"/>
              <a:t>The contract was signed by both parties and included a clause reading: </a:t>
            </a:r>
          </a:p>
          <a:p>
            <a:pPr eaLnBrk="1" hangingPunct="1">
              <a:lnSpc>
                <a:spcPct val="120000"/>
              </a:lnSpc>
              <a:spcAft>
                <a:spcPts val="600"/>
              </a:spcAft>
              <a:buFontTx/>
              <a:buNone/>
            </a:pPr>
            <a:r>
              <a:rPr lang="en-US" dirty="0"/>
              <a:t>	</a:t>
            </a:r>
            <a:r>
              <a:rPr lang="en-US" dirty="0" smtClean="0"/>
              <a:t>	</a:t>
            </a:r>
            <a:r>
              <a:rPr lang="en-US" noProof="0" dirty="0" smtClean="0"/>
              <a:t>“The courts of Florence shall have jurisdiction to entertain any dispute 	relating to the interpretation, performance or other aspects of the 	present contract.” </a:t>
            </a:r>
          </a:p>
          <a:p>
            <a:pPr eaLnBrk="1" hangingPunct="1">
              <a:lnSpc>
                <a:spcPct val="120000"/>
              </a:lnSpc>
              <a:spcAft>
                <a:spcPts val="600"/>
              </a:spcAft>
              <a:buFontTx/>
              <a:buNone/>
            </a:pPr>
            <a:r>
              <a:rPr lang="en-US" dirty="0"/>
              <a:t>	</a:t>
            </a:r>
            <a:r>
              <a:rPr lang="en-US" noProof="0" dirty="0" err="1" smtClean="0"/>
              <a:t>Benincasa</a:t>
            </a:r>
            <a:r>
              <a:rPr lang="en-US" noProof="0" dirty="0" smtClean="0"/>
              <a:t> brought proceedings in Munich where he sought to have the franchising contract declared void on the ground that the whole contract (including the jurisdiction clause) was void under German law.</a:t>
            </a:r>
          </a:p>
          <a:p>
            <a:pPr eaLnBrk="1" hangingPunct="1">
              <a:lnSpc>
                <a:spcPct val="120000"/>
              </a:lnSpc>
              <a:spcAft>
                <a:spcPts val="600"/>
              </a:spcAft>
              <a:buFontTx/>
              <a:buNone/>
            </a:pPr>
            <a:r>
              <a:rPr lang="en-US" dirty="0"/>
              <a:t>	</a:t>
            </a:r>
            <a:r>
              <a:rPr lang="en-US" dirty="0" smtClean="0"/>
              <a:t>Jurisdiction?</a:t>
            </a:r>
            <a:endParaRPr lang="en-US" noProof="0" dirty="0" smtClean="0"/>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55</a:t>
            </a:fld>
            <a:endParaRPr lang="de-DE" dirty="0"/>
          </a:p>
        </p:txBody>
      </p:sp>
    </p:spTree>
    <p:extLst>
      <p:ext uri="{BB962C8B-B14F-4D97-AF65-F5344CB8AC3E}">
        <p14:creationId xmlns:p14="http://schemas.microsoft.com/office/powerpoint/2010/main" val="358763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29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29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29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29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uiExpand="1"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normAutofit/>
          </a:bodyPr>
          <a:lstStyle/>
          <a:p>
            <a:pPr eaLnBrk="1" hangingPunct="1"/>
            <a:r>
              <a:rPr lang="en-US" sz="2400" b="1" noProof="0" dirty="0" smtClean="0"/>
              <a:t>Answer</a:t>
            </a:r>
          </a:p>
        </p:txBody>
      </p:sp>
      <p:sp>
        <p:nvSpPr>
          <p:cNvPr id="37891" name="Rectangle 3"/>
          <p:cNvSpPr>
            <a:spLocks noGrp="1" noChangeArrowheads="1"/>
          </p:cNvSpPr>
          <p:nvPr>
            <p:ph type="body" idx="1"/>
          </p:nvPr>
        </p:nvSpPr>
        <p:spPr/>
        <p:txBody>
          <a:bodyPr>
            <a:normAutofit/>
          </a:bodyPr>
          <a:lstStyle/>
          <a:p>
            <a:pPr eaLnBrk="1" hangingPunct="1">
              <a:spcAft>
                <a:spcPts val="600"/>
              </a:spcAft>
            </a:pPr>
            <a:r>
              <a:rPr lang="en-US" sz="1900" noProof="0" dirty="0" smtClean="0"/>
              <a:t>Brussels Regulation applicable: Art. 1, 25 BR.</a:t>
            </a:r>
          </a:p>
          <a:p>
            <a:pPr eaLnBrk="1" hangingPunct="1">
              <a:spcAft>
                <a:spcPts val="600"/>
              </a:spcAft>
            </a:pPr>
            <a:r>
              <a:rPr lang="en-US" sz="1900" noProof="0" dirty="0" smtClean="0"/>
              <a:t>Jurisdiction agreement in favor of Italy. Consequence: Art. 25(1) BR: jurisdiction of German courts ousted if agreement valid and dispute falls in the scope of the agreement.</a:t>
            </a:r>
          </a:p>
          <a:p>
            <a:pPr>
              <a:spcAft>
                <a:spcPts val="600"/>
              </a:spcAft>
            </a:pPr>
            <a:r>
              <a:rPr lang="en-US" sz="1900" noProof="0" dirty="0" smtClean="0"/>
              <a:t>Agreement valid: Form met (in writing) + no reasons that agreement is invalid on substantive grounds under Italian law</a:t>
            </a:r>
          </a:p>
          <a:p>
            <a:pPr eaLnBrk="1" hangingPunct="1">
              <a:spcAft>
                <a:spcPts val="600"/>
              </a:spcAft>
            </a:pPr>
            <a:r>
              <a:rPr lang="en-US" sz="1900" dirty="0" smtClean="0"/>
              <a:t>Forum selection clause invalid for violation of special jurisdiction rules</a:t>
            </a:r>
            <a:r>
              <a:rPr lang="en-US" sz="1900" noProof="0" dirty="0" smtClean="0"/>
              <a:t>: no, Arts. 24(4), 19 BR do not apply: </a:t>
            </a:r>
            <a:r>
              <a:rPr lang="en-US" sz="1900" noProof="0" dirty="0" err="1" smtClean="0"/>
              <a:t>Benincasa</a:t>
            </a:r>
            <a:r>
              <a:rPr lang="en-US" sz="1900" noProof="0" dirty="0" smtClean="0"/>
              <a:t> not a consumer because contract concluded for (future) professional activity</a:t>
            </a:r>
          </a:p>
          <a:p>
            <a:pPr>
              <a:spcAft>
                <a:spcPts val="600"/>
              </a:spcAft>
            </a:pPr>
            <a:r>
              <a:rPr lang="en-US" sz="1900" dirty="0"/>
              <a:t>Contract + jurisdiction clause = two agreements, Art. 25(5) BR.</a:t>
            </a:r>
            <a:endParaRPr lang="en-US" sz="2800" dirty="0"/>
          </a:p>
          <a:p>
            <a:pPr eaLnBrk="1" hangingPunct="1">
              <a:spcAft>
                <a:spcPts val="600"/>
              </a:spcAft>
            </a:pPr>
            <a:r>
              <a:rPr lang="en-US" sz="1900" noProof="0" dirty="0" smtClean="0"/>
              <a:t>Scope of agreement: legal certainty requires that agreement also applies if one party claims nullity of contract. </a:t>
            </a:r>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56</a:t>
            </a:fld>
            <a:endParaRPr lang="de-DE" dirty="0"/>
          </a:p>
        </p:txBody>
      </p:sp>
    </p:spTree>
    <p:extLst>
      <p:ext uri="{BB962C8B-B14F-4D97-AF65-F5344CB8AC3E}">
        <p14:creationId xmlns:p14="http://schemas.microsoft.com/office/powerpoint/2010/main" val="34608119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8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8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89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8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8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uiExpand="1"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Questions</a:t>
            </a:r>
            <a:r>
              <a:rPr lang="de-DE" dirty="0"/>
              <a:t>, </a:t>
            </a:r>
            <a:r>
              <a:rPr lang="de-DE" dirty="0" err="1"/>
              <a:t>discussion</a:t>
            </a:r>
            <a:r>
              <a:rPr lang="de-DE" dirty="0"/>
              <a:t>, quick </a:t>
            </a:r>
            <a:r>
              <a:rPr lang="de-DE" dirty="0" err="1"/>
              <a:t>quiz</a:t>
            </a:r>
            <a:endParaRPr lang="de-DE" dirty="0"/>
          </a:p>
        </p:txBody>
      </p:sp>
      <p:sp>
        <p:nvSpPr>
          <p:cNvPr id="3" name="Inhaltsplatzhalter 2"/>
          <p:cNvSpPr>
            <a:spLocks noGrp="1"/>
          </p:cNvSpPr>
          <p:nvPr>
            <p:ph idx="1"/>
          </p:nvPr>
        </p:nvSpPr>
        <p:spPr/>
        <p:txBody>
          <a:bodyPr>
            <a:normAutofit/>
          </a:bodyPr>
          <a:lstStyle/>
          <a:p>
            <a:pPr>
              <a:lnSpc>
                <a:spcPct val="150000"/>
              </a:lnSpc>
              <a:spcBef>
                <a:spcPts val="600"/>
              </a:spcBef>
              <a:spcAft>
                <a:spcPts val="600"/>
              </a:spcAft>
            </a:pPr>
            <a:r>
              <a:rPr lang="de-DE" dirty="0" err="1" smtClean="0"/>
              <a:t>Any</a:t>
            </a:r>
            <a:r>
              <a:rPr lang="de-DE" dirty="0" smtClean="0"/>
              <a:t> </a:t>
            </a:r>
            <a:r>
              <a:rPr lang="de-DE" dirty="0" err="1" smtClean="0"/>
              <a:t>questions</a:t>
            </a:r>
            <a:r>
              <a:rPr lang="de-DE" dirty="0" smtClean="0"/>
              <a:t>?</a:t>
            </a:r>
          </a:p>
          <a:p>
            <a:pPr>
              <a:lnSpc>
                <a:spcPct val="150000"/>
              </a:lnSpc>
              <a:spcBef>
                <a:spcPts val="600"/>
              </a:spcBef>
              <a:spcAft>
                <a:spcPts val="600"/>
              </a:spcAft>
            </a:pPr>
            <a:r>
              <a:rPr lang="de-DE" dirty="0" err="1" smtClean="0"/>
              <a:t>Why</a:t>
            </a:r>
            <a:r>
              <a:rPr lang="de-DE" dirty="0" smtClean="0"/>
              <a:t> </a:t>
            </a:r>
            <a:r>
              <a:rPr lang="de-DE" dirty="0" err="1" smtClean="0"/>
              <a:t>are</a:t>
            </a:r>
            <a:r>
              <a:rPr lang="de-DE" dirty="0" smtClean="0"/>
              <a:t> forum </a:t>
            </a:r>
            <a:r>
              <a:rPr lang="de-DE" dirty="0" err="1" smtClean="0"/>
              <a:t>selection</a:t>
            </a:r>
            <a:r>
              <a:rPr lang="de-DE" dirty="0" smtClean="0"/>
              <a:t> </a:t>
            </a:r>
            <a:r>
              <a:rPr lang="de-DE" dirty="0" err="1" smtClean="0"/>
              <a:t>clauses</a:t>
            </a:r>
            <a:r>
              <a:rPr lang="de-DE" dirty="0" smtClean="0"/>
              <a:t> so </a:t>
            </a:r>
            <a:r>
              <a:rPr lang="de-DE" dirty="0" err="1" smtClean="0"/>
              <a:t>important</a:t>
            </a:r>
            <a:r>
              <a:rPr lang="de-DE" dirty="0" smtClean="0"/>
              <a:t> in international </a:t>
            </a:r>
            <a:r>
              <a:rPr lang="de-DE" dirty="0" err="1" smtClean="0"/>
              <a:t>commerce</a:t>
            </a:r>
            <a:r>
              <a:rPr lang="de-DE" dirty="0" smtClean="0"/>
              <a:t>?</a:t>
            </a:r>
          </a:p>
          <a:p>
            <a:pPr>
              <a:lnSpc>
                <a:spcPct val="150000"/>
              </a:lnSpc>
              <a:spcBef>
                <a:spcPts val="600"/>
              </a:spcBef>
              <a:spcAft>
                <a:spcPts val="600"/>
              </a:spcAft>
            </a:pPr>
            <a:r>
              <a:rPr lang="de-DE" dirty="0" smtClean="0"/>
              <a:t>Can all </a:t>
            </a:r>
            <a:r>
              <a:rPr lang="de-DE" dirty="0" err="1" smtClean="0"/>
              <a:t>parties</a:t>
            </a:r>
            <a:r>
              <a:rPr lang="de-DE" dirty="0" smtClean="0"/>
              <a:t> </a:t>
            </a:r>
            <a:r>
              <a:rPr lang="de-DE" dirty="0" err="1" smtClean="0"/>
              <a:t>agree</a:t>
            </a:r>
            <a:r>
              <a:rPr lang="de-DE" dirty="0" smtClean="0"/>
              <a:t> on forum </a:t>
            </a:r>
            <a:r>
              <a:rPr lang="de-DE" dirty="0" err="1" smtClean="0"/>
              <a:t>selection</a:t>
            </a:r>
            <a:r>
              <a:rPr lang="de-DE" dirty="0" smtClean="0"/>
              <a:t> </a:t>
            </a:r>
            <a:r>
              <a:rPr lang="de-DE" dirty="0" err="1" smtClean="0"/>
              <a:t>clauses</a:t>
            </a:r>
            <a:r>
              <a:rPr lang="de-DE" dirty="0" smtClean="0"/>
              <a:t> </a:t>
            </a:r>
            <a:r>
              <a:rPr lang="de-DE" dirty="0" err="1" smtClean="0"/>
              <a:t>under</a:t>
            </a:r>
            <a:r>
              <a:rPr lang="de-DE" dirty="0" smtClean="0"/>
              <a:t> EU </a:t>
            </a:r>
            <a:r>
              <a:rPr lang="de-DE" dirty="0" err="1" smtClean="0"/>
              <a:t>law</a:t>
            </a:r>
            <a:r>
              <a:rPr lang="de-DE" dirty="0" smtClean="0"/>
              <a:t>?</a:t>
            </a:r>
          </a:p>
          <a:p>
            <a:pPr>
              <a:lnSpc>
                <a:spcPct val="150000"/>
              </a:lnSpc>
              <a:spcBef>
                <a:spcPts val="600"/>
              </a:spcBef>
              <a:spcAft>
                <a:spcPts val="600"/>
              </a:spcAft>
            </a:pPr>
            <a:r>
              <a:rPr lang="de-DE" dirty="0" err="1" smtClean="0"/>
              <a:t>What</a:t>
            </a:r>
            <a:r>
              <a:rPr lang="de-DE" dirty="0" smtClean="0"/>
              <a:t> </a:t>
            </a:r>
            <a:r>
              <a:rPr lang="de-DE" dirty="0" err="1" smtClean="0"/>
              <a:t>is</a:t>
            </a:r>
            <a:r>
              <a:rPr lang="de-DE" dirty="0" smtClean="0"/>
              <a:t> the </a:t>
            </a:r>
            <a:r>
              <a:rPr lang="de-DE" dirty="0" err="1" smtClean="0"/>
              <a:t>difference</a:t>
            </a:r>
            <a:r>
              <a:rPr lang="de-DE" dirty="0" smtClean="0"/>
              <a:t> </a:t>
            </a:r>
            <a:r>
              <a:rPr lang="de-DE" dirty="0" err="1" smtClean="0"/>
              <a:t>between</a:t>
            </a:r>
            <a:r>
              <a:rPr lang="de-DE" dirty="0" smtClean="0"/>
              <a:t> a </a:t>
            </a:r>
            <a:r>
              <a:rPr lang="de-DE" dirty="0" err="1" smtClean="0"/>
              <a:t>forum</a:t>
            </a:r>
            <a:r>
              <a:rPr lang="de-DE" dirty="0" smtClean="0"/>
              <a:t> </a:t>
            </a:r>
            <a:r>
              <a:rPr lang="de-DE" dirty="0" err="1" smtClean="0"/>
              <a:t>selection</a:t>
            </a:r>
            <a:r>
              <a:rPr lang="de-DE" dirty="0" smtClean="0"/>
              <a:t> </a:t>
            </a:r>
            <a:r>
              <a:rPr lang="de-DE" dirty="0" err="1" smtClean="0"/>
              <a:t>clause</a:t>
            </a:r>
            <a:r>
              <a:rPr lang="de-DE" dirty="0" smtClean="0"/>
              <a:t> and a „</a:t>
            </a:r>
            <a:r>
              <a:rPr lang="de-DE" dirty="0" err="1" smtClean="0"/>
              <a:t>choice-of-law-clause</a:t>
            </a:r>
            <a:r>
              <a:rPr lang="de-DE" dirty="0" smtClean="0"/>
              <a:t>“?</a:t>
            </a:r>
          </a:p>
        </p:txBody>
      </p:sp>
      <p:sp>
        <p:nvSpPr>
          <p:cNvPr id="4" name="Fußzeilenplatzhalter 3"/>
          <p:cNvSpPr>
            <a:spLocks noGrp="1"/>
          </p:cNvSpPr>
          <p:nvPr>
            <p:ph type="ftr" sz="quarter" idx="11"/>
          </p:nvPr>
        </p:nvSpPr>
        <p:spPr/>
        <p:txBody>
          <a:bodyPr/>
          <a:lstStyle/>
          <a:p>
            <a:r>
              <a:rPr lang="de-DE" smtClean="0"/>
              <a:t>Dispute Resolution</a:t>
            </a:r>
            <a:endParaRPr lang="de-DE"/>
          </a:p>
        </p:txBody>
      </p:sp>
      <p:sp>
        <p:nvSpPr>
          <p:cNvPr id="5" name="Foliennummernplatzhalter 4"/>
          <p:cNvSpPr>
            <a:spLocks noGrp="1"/>
          </p:cNvSpPr>
          <p:nvPr>
            <p:ph type="sldNum" sz="quarter" idx="12"/>
          </p:nvPr>
        </p:nvSpPr>
        <p:spPr/>
        <p:txBody>
          <a:bodyPr/>
          <a:lstStyle/>
          <a:p>
            <a:fld id="{E5B53BF6-DEA2-458C-903B-B577D20D4B06}" type="slidenum">
              <a:rPr lang="de-DE" smtClean="0"/>
              <a:t>57</a:t>
            </a:fld>
            <a:endParaRPr lang="de-DE"/>
          </a:p>
        </p:txBody>
      </p:sp>
    </p:spTree>
    <p:extLst>
      <p:ext uri="{BB962C8B-B14F-4D97-AF65-F5344CB8AC3E}">
        <p14:creationId xmlns:p14="http://schemas.microsoft.com/office/powerpoint/2010/main" val="3010296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endParaRPr lang="en-US" altLang="de-DE" noProof="0" dirty="0" smtClean="0"/>
          </a:p>
        </p:txBody>
      </p:sp>
      <p:sp>
        <p:nvSpPr>
          <p:cNvPr id="3" name="Inhaltsplatzhalter 2"/>
          <p:cNvSpPr>
            <a:spLocks noGrp="1"/>
          </p:cNvSpPr>
          <p:nvPr>
            <p:ph idx="1"/>
          </p:nvPr>
        </p:nvSpPr>
        <p:spPr/>
        <p:txBody>
          <a:bodyPr/>
          <a:lstStyle/>
          <a:p>
            <a:pPr>
              <a:defRPr/>
            </a:pPr>
            <a:endParaRPr lang="en-US" noProof="0" dirty="0" smtClean="0"/>
          </a:p>
          <a:p>
            <a:pPr>
              <a:defRPr/>
            </a:pPr>
            <a:endParaRPr lang="en-US" noProof="0" dirty="0" smtClean="0"/>
          </a:p>
          <a:p>
            <a:pPr marL="0" indent="0" algn="ctr">
              <a:lnSpc>
                <a:spcPct val="150000"/>
              </a:lnSpc>
              <a:spcAft>
                <a:spcPts val="600"/>
              </a:spcAft>
              <a:buFontTx/>
              <a:buNone/>
              <a:defRPr/>
            </a:pPr>
            <a:endParaRPr lang="en-US" sz="2000" b="1" noProof="0" dirty="0" smtClean="0"/>
          </a:p>
          <a:p>
            <a:pPr marL="0" indent="0" algn="ctr">
              <a:lnSpc>
                <a:spcPct val="150000"/>
              </a:lnSpc>
              <a:spcAft>
                <a:spcPts val="600"/>
              </a:spcAft>
              <a:buFontTx/>
              <a:buNone/>
              <a:defRPr/>
            </a:pPr>
            <a:endParaRPr lang="en-US" sz="2000" b="1" noProof="0" dirty="0" smtClean="0"/>
          </a:p>
          <a:p>
            <a:pPr marL="0" indent="0" algn="ctr">
              <a:lnSpc>
                <a:spcPct val="150000"/>
              </a:lnSpc>
              <a:spcAft>
                <a:spcPts val="600"/>
              </a:spcAft>
              <a:buFontTx/>
              <a:buNone/>
              <a:defRPr/>
            </a:pPr>
            <a:r>
              <a:rPr lang="en-US" sz="2000" b="1" noProof="0" dirty="0" smtClean="0"/>
              <a:t>Coordination of proceedings</a:t>
            </a:r>
            <a:endParaRPr lang="en-US" sz="2000" b="1" noProof="0" dirty="0"/>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4" name="Foliennummernplatzhalter 3"/>
          <p:cNvSpPr>
            <a:spLocks noGrp="1"/>
          </p:cNvSpPr>
          <p:nvPr>
            <p:ph type="sldNum" sz="quarter" idx="12"/>
          </p:nvPr>
        </p:nvSpPr>
        <p:spPr/>
        <p:txBody>
          <a:bodyPr/>
          <a:lstStyle/>
          <a:p>
            <a:fld id="{E5B53BF6-DEA2-458C-903B-B577D20D4B06}" type="slidenum">
              <a:rPr lang="de-DE" smtClean="0"/>
              <a:pPr/>
              <a:t>58</a:t>
            </a:fld>
            <a:endParaRPr lang="de-DE" dirty="0"/>
          </a:p>
        </p:txBody>
      </p:sp>
    </p:spTree>
    <p:extLst>
      <p:ext uri="{BB962C8B-B14F-4D97-AF65-F5344CB8AC3E}">
        <p14:creationId xmlns:p14="http://schemas.microsoft.com/office/powerpoint/2010/main" val="426763070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pPr eaLnBrk="1" hangingPunct="1"/>
            <a:r>
              <a:rPr lang="en-US" b="1" noProof="0" dirty="0" smtClean="0"/>
              <a:t>Introduction</a:t>
            </a:r>
          </a:p>
        </p:txBody>
      </p:sp>
      <p:sp>
        <p:nvSpPr>
          <p:cNvPr id="271363" name="Rectangle 3"/>
          <p:cNvSpPr>
            <a:spLocks noGrp="1" noChangeArrowheads="1"/>
          </p:cNvSpPr>
          <p:nvPr>
            <p:ph type="body" idx="1"/>
          </p:nvPr>
        </p:nvSpPr>
        <p:spPr/>
        <p:txBody>
          <a:bodyPr>
            <a:normAutofit/>
          </a:bodyPr>
          <a:lstStyle/>
          <a:p>
            <a:pPr marL="0" indent="0" eaLnBrk="1" hangingPunct="1">
              <a:lnSpc>
                <a:spcPct val="120000"/>
              </a:lnSpc>
              <a:spcAft>
                <a:spcPts val="600"/>
              </a:spcAft>
              <a:buNone/>
            </a:pPr>
            <a:r>
              <a:rPr lang="en-US" b="1" noProof="0" dirty="0" smtClean="0"/>
              <a:t>How to coordinate two proceedings that concern identical or similar actions brought before courts in different States? </a:t>
            </a:r>
            <a:endParaRPr lang="en-US" noProof="0" dirty="0" smtClean="0"/>
          </a:p>
          <a:p>
            <a:pPr marL="0" indent="0" eaLnBrk="1" hangingPunct="1">
              <a:lnSpc>
                <a:spcPct val="120000"/>
              </a:lnSpc>
              <a:spcAft>
                <a:spcPts val="600"/>
              </a:spcAft>
              <a:buNone/>
            </a:pPr>
            <a:r>
              <a:rPr lang="en-US" b="1" noProof="0" dirty="0" smtClean="0"/>
              <a:t>Distinctions</a:t>
            </a:r>
          </a:p>
          <a:p>
            <a:pPr eaLnBrk="1" hangingPunct="1">
              <a:lnSpc>
                <a:spcPct val="120000"/>
              </a:lnSpc>
              <a:spcAft>
                <a:spcPts val="600"/>
              </a:spcAft>
            </a:pPr>
            <a:r>
              <a:rPr lang="en-US" noProof="0" dirty="0" smtClean="0"/>
              <a:t>Same cause of action between the same parties (lis alibi pendens) + related actions</a:t>
            </a:r>
          </a:p>
          <a:p>
            <a:pPr eaLnBrk="1" hangingPunct="1">
              <a:lnSpc>
                <a:spcPct val="120000"/>
              </a:lnSpc>
              <a:spcAft>
                <a:spcPts val="600"/>
              </a:spcAft>
            </a:pPr>
            <a:r>
              <a:rPr lang="en-US" noProof="0" dirty="0" smtClean="0"/>
              <a:t>Where are these proceedings pending? Before courts in the EU or elsewhere?</a:t>
            </a:r>
          </a:p>
          <a:p>
            <a:pPr eaLnBrk="1" hangingPunct="1">
              <a:lnSpc>
                <a:spcPct val="120000"/>
              </a:lnSpc>
              <a:spcAft>
                <a:spcPts val="600"/>
              </a:spcAft>
            </a:pPr>
            <a:r>
              <a:rPr lang="en-US" noProof="0" dirty="0" smtClean="0"/>
              <a:t>Why are these distinctions useful?</a:t>
            </a:r>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59</a:t>
            </a:fld>
            <a:endParaRPr lang="de-DE" dirty="0"/>
          </a:p>
        </p:txBody>
      </p:sp>
    </p:spTree>
    <p:extLst>
      <p:ext uri="{BB962C8B-B14F-4D97-AF65-F5344CB8AC3E}">
        <p14:creationId xmlns:p14="http://schemas.microsoft.com/office/powerpoint/2010/main" val="581008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1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13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13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13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13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36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Titel 1"/>
          <p:cNvSpPr>
            <a:spLocks noGrp="1"/>
          </p:cNvSpPr>
          <p:nvPr>
            <p:ph type="title"/>
          </p:nvPr>
        </p:nvSpPr>
        <p:spPr/>
        <p:txBody>
          <a:bodyPr>
            <a:normAutofit/>
          </a:bodyPr>
          <a:lstStyle/>
          <a:p>
            <a:r>
              <a:rPr lang="en-US" altLang="de-DE" noProof="0" dirty="0" smtClean="0"/>
              <a:t>European Instruments on Jurisdiction </a:t>
            </a:r>
          </a:p>
        </p:txBody>
      </p:sp>
      <p:sp>
        <p:nvSpPr>
          <p:cNvPr id="3" name="Inhaltsplatzhalter 2"/>
          <p:cNvSpPr>
            <a:spLocks noGrp="1"/>
          </p:cNvSpPr>
          <p:nvPr>
            <p:ph idx="1"/>
          </p:nvPr>
        </p:nvSpPr>
        <p:spPr/>
        <p:txBody>
          <a:bodyPr>
            <a:normAutofit lnSpcReduction="10000"/>
          </a:bodyPr>
          <a:lstStyle/>
          <a:p>
            <a:pPr marL="285750" lvl="2" indent="-285750">
              <a:lnSpc>
                <a:spcPct val="120000"/>
              </a:lnSpc>
              <a:spcBef>
                <a:spcPts val="300"/>
              </a:spcBef>
              <a:spcAft>
                <a:spcPts val="600"/>
              </a:spcAft>
              <a:defRPr/>
            </a:pPr>
            <a:r>
              <a:rPr lang="en-US" sz="1800" noProof="0" dirty="0" smtClean="0"/>
              <a:t>Council Regulation </a:t>
            </a:r>
            <a:r>
              <a:rPr lang="en-US" dirty="0" smtClean="0"/>
              <a:t>(</a:t>
            </a:r>
            <a:r>
              <a:rPr lang="en-US" dirty="0"/>
              <a:t>EU) No 1215/2012 </a:t>
            </a:r>
            <a:r>
              <a:rPr lang="en-US" dirty="0" smtClean="0"/>
              <a:t>on </a:t>
            </a:r>
            <a:r>
              <a:rPr lang="en-US" dirty="0"/>
              <a:t>jurisdiction and the recognition and enforcement of judgments </a:t>
            </a:r>
            <a:r>
              <a:rPr lang="en-US" u="sng" dirty="0"/>
              <a:t>in civil and commercial </a:t>
            </a:r>
            <a:r>
              <a:rPr lang="en-US" u="sng" dirty="0" smtClean="0"/>
              <a:t>matters</a:t>
            </a:r>
            <a:r>
              <a:rPr lang="en-US" dirty="0" smtClean="0"/>
              <a:t> (recast) (applies to proceedings initiated on or after 10 January 2015) (replaces Regulation 44/2001) (so-called “Brussels Regulation”) (treated in this class)</a:t>
            </a:r>
            <a:endParaRPr lang="en-US" sz="1800" noProof="0" dirty="0" smtClean="0"/>
          </a:p>
          <a:p>
            <a:pPr marL="228600" lvl="2" eaLnBrk="1" hangingPunct="1">
              <a:lnSpc>
                <a:spcPct val="120000"/>
              </a:lnSpc>
              <a:spcBef>
                <a:spcPts val="300"/>
              </a:spcBef>
              <a:spcAft>
                <a:spcPts val="600"/>
              </a:spcAft>
              <a:buFont typeface="Symbol" panose="05050102010706020507" pitchFamily="18" charset="2"/>
              <a:buChar char="-"/>
              <a:defRPr/>
            </a:pPr>
            <a:r>
              <a:rPr lang="en-US" sz="1800" noProof="0" dirty="0" smtClean="0">
                <a:solidFill>
                  <a:schemeClr val="tx1">
                    <a:lumMod val="50000"/>
                    <a:lumOff val="50000"/>
                  </a:schemeClr>
                </a:solidFill>
              </a:rPr>
              <a:t>Council Regulation (EC) No 2201/2003 concerning jurisdiction and the recognition and enforcement of judgments in </a:t>
            </a:r>
            <a:r>
              <a:rPr lang="en-US" sz="1800" u="sng" noProof="0" dirty="0" smtClean="0">
                <a:solidFill>
                  <a:schemeClr val="tx1">
                    <a:lumMod val="50000"/>
                    <a:lumOff val="50000"/>
                  </a:schemeClr>
                </a:solidFill>
              </a:rPr>
              <a:t>matrimonial matters and the matters of parental responsibility</a:t>
            </a:r>
            <a:r>
              <a:rPr lang="en-US" sz="1800" noProof="0" dirty="0" smtClean="0">
                <a:solidFill>
                  <a:schemeClr val="tx1">
                    <a:lumMod val="50000"/>
                    <a:lumOff val="50000"/>
                  </a:schemeClr>
                </a:solidFill>
              </a:rPr>
              <a:t> (not treated in this class)</a:t>
            </a:r>
          </a:p>
          <a:p>
            <a:pPr marL="228600" lvl="2">
              <a:lnSpc>
                <a:spcPct val="120000"/>
              </a:lnSpc>
              <a:spcBef>
                <a:spcPts val="300"/>
              </a:spcBef>
              <a:spcAft>
                <a:spcPts val="600"/>
              </a:spcAft>
              <a:defRPr/>
            </a:pPr>
            <a:r>
              <a:rPr lang="en-US" sz="1800" noProof="0" dirty="0" smtClean="0">
                <a:solidFill>
                  <a:schemeClr val="tx1">
                    <a:lumMod val="50000"/>
                    <a:lumOff val="50000"/>
                  </a:schemeClr>
                </a:solidFill>
              </a:rPr>
              <a:t>Council Regulation (EC) No 4/2009 on jurisdiction, applicable law, recognition and enforcement of decisions and cooperation in matters relating to </a:t>
            </a:r>
            <a:r>
              <a:rPr lang="en-US" sz="1800" u="sng" noProof="0" dirty="0" smtClean="0">
                <a:solidFill>
                  <a:schemeClr val="tx1">
                    <a:lumMod val="50000"/>
                    <a:lumOff val="50000"/>
                  </a:schemeClr>
                </a:solidFill>
              </a:rPr>
              <a:t>maintenance </a:t>
            </a:r>
            <a:r>
              <a:rPr lang="en-US" u="sng" dirty="0" smtClean="0">
                <a:solidFill>
                  <a:schemeClr val="tx1">
                    <a:lumMod val="50000"/>
                    <a:lumOff val="50000"/>
                  </a:schemeClr>
                </a:solidFill>
              </a:rPr>
              <a:t>obligations</a:t>
            </a:r>
            <a:r>
              <a:rPr lang="en-US" dirty="0" smtClean="0">
                <a:solidFill>
                  <a:schemeClr val="tx1">
                    <a:lumMod val="50000"/>
                    <a:lumOff val="50000"/>
                  </a:schemeClr>
                </a:solidFill>
              </a:rPr>
              <a:t> (</a:t>
            </a:r>
            <a:r>
              <a:rPr lang="en-US" dirty="0">
                <a:solidFill>
                  <a:schemeClr val="tx1">
                    <a:lumMod val="50000"/>
                    <a:lumOff val="50000"/>
                  </a:schemeClr>
                </a:solidFill>
              </a:rPr>
              <a:t>not treated in this class)</a:t>
            </a:r>
            <a:endParaRPr lang="en-US" sz="1800" noProof="0" dirty="0" smtClean="0">
              <a:solidFill>
                <a:schemeClr val="tx1">
                  <a:lumMod val="50000"/>
                  <a:lumOff val="50000"/>
                </a:schemeClr>
              </a:solidFill>
            </a:endParaRPr>
          </a:p>
          <a:p>
            <a:pPr marL="228600" lvl="2">
              <a:lnSpc>
                <a:spcPct val="120000"/>
              </a:lnSpc>
              <a:spcBef>
                <a:spcPts val="300"/>
              </a:spcBef>
              <a:spcAft>
                <a:spcPts val="600"/>
              </a:spcAft>
              <a:defRPr/>
            </a:pPr>
            <a:r>
              <a:rPr lang="en-US" sz="1800" noProof="0" dirty="0" smtClean="0">
                <a:solidFill>
                  <a:schemeClr val="tx1">
                    <a:lumMod val="50000"/>
                    <a:lumOff val="50000"/>
                  </a:schemeClr>
                </a:solidFill>
              </a:rPr>
              <a:t>Regulation (EU) 650/2012 on jurisdiction, applicable law, recognition and enforcement of decisions and acceptance and enforcement of authentic instruments in </a:t>
            </a:r>
            <a:r>
              <a:rPr lang="en-US" sz="1800" u="sng" noProof="0" dirty="0" smtClean="0">
                <a:solidFill>
                  <a:schemeClr val="tx1">
                    <a:lumMod val="50000"/>
                    <a:lumOff val="50000"/>
                  </a:schemeClr>
                </a:solidFill>
              </a:rPr>
              <a:t>matters of succession</a:t>
            </a:r>
            <a:r>
              <a:rPr lang="en-US" sz="1800" noProof="0" dirty="0" smtClean="0">
                <a:solidFill>
                  <a:schemeClr val="tx1">
                    <a:lumMod val="50000"/>
                    <a:lumOff val="50000"/>
                  </a:schemeClr>
                </a:solidFill>
              </a:rPr>
              <a:t> and on the creation of a European Certificate of </a:t>
            </a:r>
            <a:r>
              <a:rPr lang="en-US" dirty="0" smtClean="0">
                <a:solidFill>
                  <a:schemeClr val="tx1">
                    <a:lumMod val="50000"/>
                    <a:lumOff val="50000"/>
                  </a:schemeClr>
                </a:solidFill>
              </a:rPr>
              <a:t>Succession (</a:t>
            </a:r>
            <a:r>
              <a:rPr lang="en-US" dirty="0">
                <a:solidFill>
                  <a:schemeClr val="tx1">
                    <a:lumMod val="50000"/>
                    <a:lumOff val="50000"/>
                  </a:schemeClr>
                </a:solidFill>
              </a:rPr>
              <a:t>not treated in this class)</a:t>
            </a:r>
            <a:endParaRPr lang="en-US" sz="1800" noProof="0" dirty="0" smtClean="0">
              <a:solidFill>
                <a:schemeClr val="tx1">
                  <a:lumMod val="50000"/>
                  <a:lumOff val="50000"/>
                </a:schemeClr>
              </a:solidFill>
            </a:endParaRPr>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4" name="Foliennummernplatzhalter 3"/>
          <p:cNvSpPr>
            <a:spLocks noGrp="1"/>
          </p:cNvSpPr>
          <p:nvPr>
            <p:ph type="sldNum" sz="quarter" idx="12"/>
          </p:nvPr>
        </p:nvSpPr>
        <p:spPr/>
        <p:txBody>
          <a:bodyPr/>
          <a:lstStyle/>
          <a:p>
            <a:fld id="{E5B53BF6-DEA2-458C-903B-B577D20D4B06}" type="slidenum">
              <a:rPr lang="de-DE" smtClean="0"/>
              <a:pPr/>
              <a:t>6</a:t>
            </a:fld>
            <a:endParaRPr lang="de-DE" dirty="0"/>
          </a:p>
        </p:txBody>
      </p:sp>
    </p:spTree>
    <p:extLst>
      <p:ext uri="{BB962C8B-B14F-4D97-AF65-F5344CB8AC3E}">
        <p14:creationId xmlns:p14="http://schemas.microsoft.com/office/powerpoint/2010/main" val="2054063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pPr eaLnBrk="1" hangingPunct="1"/>
            <a:r>
              <a:rPr lang="en-US" b="1" noProof="0" dirty="0" smtClean="0"/>
              <a:t>Lis alibi pendens</a:t>
            </a:r>
          </a:p>
        </p:txBody>
      </p:sp>
      <p:sp>
        <p:nvSpPr>
          <p:cNvPr id="271363" name="Rectangle 3"/>
          <p:cNvSpPr>
            <a:spLocks noGrp="1" noChangeArrowheads="1"/>
          </p:cNvSpPr>
          <p:nvPr>
            <p:ph type="body" idx="1"/>
          </p:nvPr>
        </p:nvSpPr>
        <p:spPr/>
        <p:txBody>
          <a:bodyPr>
            <a:normAutofit/>
          </a:bodyPr>
          <a:lstStyle/>
          <a:p>
            <a:pPr marL="0" indent="0" eaLnBrk="1" hangingPunct="1">
              <a:lnSpc>
                <a:spcPct val="120000"/>
              </a:lnSpc>
              <a:spcBef>
                <a:spcPts val="0"/>
              </a:spcBef>
              <a:spcAft>
                <a:spcPts val="300"/>
              </a:spcAft>
              <a:buNone/>
            </a:pPr>
            <a:r>
              <a:rPr lang="en-US" b="1" noProof="0" dirty="0" smtClean="0"/>
              <a:t>Definition </a:t>
            </a:r>
          </a:p>
          <a:p>
            <a:pPr>
              <a:lnSpc>
                <a:spcPct val="120000"/>
              </a:lnSpc>
              <a:spcBef>
                <a:spcPts val="0"/>
              </a:spcBef>
              <a:spcAft>
                <a:spcPts val="300"/>
              </a:spcAft>
            </a:pPr>
            <a:r>
              <a:rPr lang="en-US" dirty="0" smtClean="0"/>
              <a:t>“</a:t>
            </a:r>
            <a:r>
              <a:rPr lang="en-US" noProof="0" dirty="0" err="1" smtClean="0"/>
              <a:t>lis</a:t>
            </a:r>
            <a:r>
              <a:rPr lang="en-US" noProof="0" dirty="0" smtClean="0"/>
              <a:t> alibi </a:t>
            </a:r>
            <a:r>
              <a:rPr lang="en-US" noProof="0" dirty="0" err="1" smtClean="0"/>
              <a:t>pendens</a:t>
            </a:r>
            <a:r>
              <a:rPr lang="en-US" noProof="0" dirty="0" smtClean="0"/>
              <a:t>” = (same) dispute pending elsewhere</a:t>
            </a:r>
          </a:p>
          <a:p>
            <a:pPr>
              <a:lnSpc>
                <a:spcPct val="120000"/>
              </a:lnSpc>
              <a:spcBef>
                <a:spcPts val="0"/>
              </a:spcBef>
              <a:spcAft>
                <a:spcPts val="300"/>
              </a:spcAft>
            </a:pPr>
            <a:r>
              <a:rPr lang="en-US" noProof="0" dirty="0" smtClean="0"/>
              <a:t>Same cause of action between the same persons </a:t>
            </a:r>
          </a:p>
          <a:p>
            <a:pPr marL="0" indent="0" eaLnBrk="1" hangingPunct="1">
              <a:lnSpc>
                <a:spcPct val="120000"/>
              </a:lnSpc>
              <a:spcBef>
                <a:spcPts val="600"/>
              </a:spcBef>
              <a:spcAft>
                <a:spcPts val="300"/>
              </a:spcAft>
              <a:buNone/>
            </a:pPr>
            <a:r>
              <a:rPr lang="en-US" b="1" noProof="0" dirty="0" smtClean="0"/>
              <a:t>Coordination: Priority principle</a:t>
            </a:r>
          </a:p>
          <a:p>
            <a:pPr eaLnBrk="1" hangingPunct="1">
              <a:lnSpc>
                <a:spcPct val="120000"/>
              </a:lnSpc>
              <a:spcBef>
                <a:spcPts val="0"/>
              </a:spcBef>
              <a:spcAft>
                <a:spcPts val="300"/>
              </a:spcAft>
            </a:pPr>
            <a:r>
              <a:rPr lang="en-US" noProof="0" dirty="0" smtClean="0"/>
              <a:t>Priority principle if two actions are pending before two courts in the EU</a:t>
            </a:r>
          </a:p>
          <a:p>
            <a:pPr eaLnBrk="1" hangingPunct="1">
              <a:lnSpc>
                <a:spcPct val="120000"/>
              </a:lnSpc>
              <a:spcBef>
                <a:spcPts val="0"/>
              </a:spcBef>
              <a:spcAft>
                <a:spcPts val="300"/>
              </a:spcAft>
            </a:pPr>
            <a:r>
              <a:rPr lang="en-US" noProof="0" dirty="0" smtClean="0"/>
              <a:t>Court second-seized must stay its proceedings until court first-seized has decided on jurisdiction</a:t>
            </a:r>
          </a:p>
          <a:p>
            <a:pPr lvl="1">
              <a:lnSpc>
                <a:spcPct val="120000"/>
              </a:lnSpc>
              <a:spcBef>
                <a:spcPts val="0"/>
              </a:spcBef>
              <a:spcAft>
                <a:spcPts val="300"/>
              </a:spcAft>
            </a:pPr>
            <a:r>
              <a:rPr lang="en-US" dirty="0"/>
              <a:t>M</a:t>
            </a:r>
            <a:r>
              <a:rPr lang="en-US" noProof="0" dirty="0" err="1" smtClean="0"/>
              <a:t>utual</a:t>
            </a:r>
            <a:r>
              <a:rPr lang="en-US" noProof="0" dirty="0" smtClean="0"/>
              <a:t> trust </a:t>
            </a:r>
          </a:p>
          <a:p>
            <a:pPr lvl="1">
              <a:lnSpc>
                <a:spcPct val="120000"/>
              </a:lnSpc>
              <a:spcBef>
                <a:spcPts val="0"/>
              </a:spcBef>
              <a:spcAft>
                <a:spcPts val="300"/>
              </a:spcAft>
            </a:pPr>
            <a:r>
              <a:rPr lang="en-US" dirty="0"/>
              <a:t>S</a:t>
            </a:r>
            <a:r>
              <a:rPr lang="en-US" noProof="0" dirty="0" err="1" smtClean="0"/>
              <a:t>econd</a:t>
            </a:r>
            <a:r>
              <a:rPr lang="en-US" noProof="0" dirty="0" smtClean="0"/>
              <a:t> court is not in a better position to judge jurisdiction of court first-seized </a:t>
            </a:r>
          </a:p>
          <a:p>
            <a:pPr eaLnBrk="1" hangingPunct="1">
              <a:lnSpc>
                <a:spcPct val="120000"/>
              </a:lnSpc>
              <a:spcBef>
                <a:spcPts val="0"/>
              </a:spcBef>
              <a:spcAft>
                <a:spcPts val="300"/>
              </a:spcAft>
            </a:pPr>
            <a:r>
              <a:rPr lang="en-US" noProof="0" dirty="0" smtClean="0"/>
              <a:t>Consequence: Race to the court may secure jurisdiction </a:t>
            </a:r>
          </a:p>
          <a:p>
            <a:pPr eaLnBrk="1" hangingPunct="1">
              <a:lnSpc>
                <a:spcPct val="120000"/>
              </a:lnSpc>
              <a:spcBef>
                <a:spcPts val="0"/>
              </a:spcBef>
              <a:spcAft>
                <a:spcPts val="300"/>
              </a:spcAft>
            </a:pPr>
            <a:r>
              <a:rPr lang="en-US" noProof="0" dirty="0" smtClean="0"/>
              <a:t>Read Art. 29 BR</a:t>
            </a:r>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60</a:t>
            </a:fld>
            <a:endParaRPr lang="de-DE" dirty="0"/>
          </a:p>
        </p:txBody>
      </p:sp>
    </p:spTree>
    <p:extLst>
      <p:ext uri="{BB962C8B-B14F-4D97-AF65-F5344CB8AC3E}">
        <p14:creationId xmlns:p14="http://schemas.microsoft.com/office/powerpoint/2010/main" val="1220605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1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13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13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13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13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7136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136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7136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7136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7136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363" grpId="0" uiExpand="1"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pPr eaLnBrk="1" hangingPunct="1"/>
            <a:r>
              <a:rPr lang="en-US" b="1" noProof="0" dirty="0" smtClean="0"/>
              <a:t>Lis pendens (2)</a:t>
            </a:r>
          </a:p>
        </p:txBody>
      </p:sp>
      <p:sp>
        <p:nvSpPr>
          <p:cNvPr id="271363" name="Rectangle 3"/>
          <p:cNvSpPr>
            <a:spLocks noGrp="1" noChangeArrowheads="1"/>
          </p:cNvSpPr>
          <p:nvPr>
            <p:ph type="body" idx="1"/>
          </p:nvPr>
        </p:nvSpPr>
        <p:spPr/>
        <p:txBody>
          <a:bodyPr>
            <a:normAutofit/>
          </a:bodyPr>
          <a:lstStyle/>
          <a:p>
            <a:pPr marL="0" indent="0" eaLnBrk="1" hangingPunct="1">
              <a:spcAft>
                <a:spcPts val="600"/>
              </a:spcAft>
              <a:buNone/>
            </a:pPr>
            <a:r>
              <a:rPr lang="en-US" b="1" noProof="0" dirty="0" smtClean="0"/>
              <a:t>Exceptions from priority principle </a:t>
            </a:r>
          </a:p>
          <a:p>
            <a:pPr eaLnBrk="1" hangingPunct="1">
              <a:spcAft>
                <a:spcPts val="600"/>
              </a:spcAft>
            </a:pPr>
            <a:r>
              <a:rPr lang="en-US" noProof="0" dirty="0" smtClean="0"/>
              <a:t>Exclusive jurisdiction agreements, read Art. 31(2)-(4) BR</a:t>
            </a:r>
          </a:p>
          <a:p>
            <a:pPr eaLnBrk="1" hangingPunct="1">
              <a:spcAft>
                <a:spcPts val="600"/>
              </a:spcAft>
            </a:pPr>
            <a:r>
              <a:rPr lang="en-US" noProof="0" dirty="0" smtClean="0"/>
              <a:t>EU court referred to in the agreement may decide on its jurisdiction, irrespective of  whether it was seized first or second.</a:t>
            </a:r>
          </a:p>
          <a:p>
            <a:pPr>
              <a:spcAft>
                <a:spcPts val="600"/>
              </a:spcAft>
            </a:pPr>
            <a:r>
              <a:rPr lang="en-US" noProof="0" dirty="0" smtClean="0"/>
              <a:t>But: not in case the agreement violates mandatory rules for the protection of the weaker party to an insurance contract (incl. beneficiary), consumers or employees, Art. 31(4) BR. In such cases the priority principle set forth in Art. 29 BR applies. </a:t>
            </a:r>
          </a:p>
          <a:p>
            <a:pPr>
              <a:spcAft>
                <a:spcPts val="600"/>
              </a:spcAft>
            </a:pPr>
            <a:r>
              <a:rPr lang="en-US" noProof="0" dirty="0" smtClean="0"/>
              <a:t>What is the background of this softening of the priority principle? </a:t>
            </a:r>
          </a:p>
          <a:p>
            <a:pPr lvl="1">
              <a:spcAft>
                <a:spcPts val="600"/>
              </a:spcAft>
              <a:buFont typeface="Arial" panose="020B0604020202020204" pitchFamily="34" charset="0"/>
              <a:buChar char="•"/>
            </a:pPr>
            <a:r>
              <a:rPr lang="en-US" noProof="0" dirty="0" smtClean="0"/>
              <a:t>Importance of jurisdiction agreements in commerce</a:t>
            </a:r>
          </a:p>
          <a:p>
            <a:pPr lvl="1">
              <a:spcAft>
                <a:spcPts val="600"/>
              </a:spcAft>
              <a:buFont typeface="Arial" panose="020B0604020202020204" pitchFamily="34" charset="0"/>
              <a:buChar char="•"/>
            </a:pPr>
            <a:r>
              <a:rPr lang="en-US" noProof="0" dirty="0" smtClean="0"/>
              <a:t>Delay of proceedings if one side deliberately files law suit in a court that does not have jurisdiction and works slowly (“torpedo”)</a:t>
            </a:r>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61</a:t>
            </a:fld>
            <a:endParaRPr lang="de-DE" dirty="0"/>
          </a:p>
        </p:txBody>
      </p:sp>
    </p:spTree>
    <p:extLst>
      <p:ext uri="{BB962C8B-B14F-4D97-AF65-F5344CB8AC3E}">
        <p14:creationId xmlns:p14="http://schemas.microsoft.com/office/powerpoint/2010/main" val="4167020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1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13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13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13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13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7136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13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363" grpId="0" uiExpand="1"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pPr eaLnBrk="1" hangingPunct="1"/>
            <a:r>
              <a:rPr lang="en-US" b="1" noProof="0" dirty="0" smtClean="0"/>
              <a:t>Lis pendens (3)</a:t>
            </a:r>
          </a:p>
        </p:txBody>
      </p:sp>
      <p:sp>
        <p:nvSpPr>
          <p:cNvPr id="271363" name="Rectangle 3"/>
          <p:cNvSpPr>
            <a:spLocks noGrp="1" noChangeArrowheads="1"/>
          </p:cNvSpPr>
          <p:nvPr>
            <p:ph type="body" idx="1"/>
          </p:nvPr>
        </p:nvSpPr>
        <p:spPr/>
        <p:txBody>
          <a:bodyPr>
            <a:normAutofit/>
          </a:bodyPr>
          <a:lstStyle/>
          <a:p>
            <a:pPr marL="0" indent="0" eaLnBrk="1" hangingPunct="1">
              <a:spcAft>
                <a:spcPts val="600"/>
              </a:spcAft>
              <a:buNone/>
            </a:pPr>
            <a:r>
              <a:rPr lang="en-US" b="1" noProof="0" dirty="0" smtClean="0"/>
              <a:t>What is an action between the same parties? </a:t>
            </a:r>
          </a:p>
          <a:p>
            <a:pPr>
              <a:spcAft>
                <a:spcPts val="600"/>
              </a:spcAft>
            </a:pPr>
            <a:r>
              <a:rPr lang="en-US" noProof="0" dirty="0" smtClean="0"/>
              <a:t>Principle: Same persons irrespective of their procedural role as plaintiff or defendant </a:t>
            </a:r>
          </a:p>
          <a:p>
            <a:pPr marL="0" indent="0" eaLnBrk="1" hangingPunct="1">
              <a:spcAft>
                <a:spcPts val="600"/>
              </a:spcAft>
              <a:buNone/>
            </a:pPr>
            <a:r>
              <a:rPr lang="en-US" b="1" noProof="0" dirty="0" smtClean="0"/>
              <a:t>When do two actions have “the same subject-matter”?</a:t>
            </a:r>
          </a:p>
          <a:p>
            <a:pPr>
              <a:spcAft>
                <a:spcPts val="600"/>
              </a:spcAft>
            </a:pPr>
            <a:r>
              <a:rPr lang="en-US" noProof="0" dirty="0" smtClean="0"/>
              <a:t>ECJ: prefers wide interpretation.</a:t>
            </a:r>
          </a:p>
          <a:p>
            <a:pPr>
              <a:spcAft>
                <a:spcPts val="600"/>
              </a:spcAft>
            </a:pPr>
            <a:r>
              <a:rPr lang="en-US" noProof="0" dirty="0" smtClean="0"/>
              <a:t>Claims do not have to be identical. Two actions concern the same subject matter when they touch upon the same issues.</a:t>
            </a:r>
          </a:p>
          <a:p>
            <a:pPr>
              <a:spcAft>
                <a:spcPts val="600"/>
              </a:spcAft>
            </a:pPr>
            <a:r>
              <a:rPr lang="en-US" noProof="0" dirty="0" smtClean="0"/>
              <a:t>Examples of “same actions”</a:t>
            </a:r>
          </a:p>
          <a:p>
            <a:pPr lvl="1">
              <a:spcAft>
                <a:spcPts val="600"/>
              </a:spcAft>
              <a:buFont typeface="Arial" panose="020B0604020202020204" pitchFamily="34" charset="0"/>
              <a:buChar char="•"/>
            </a:pPr>
            <a:r>
              <a:rPr lang="en-US" noProof="0" dirty="0" smtClean="0"/>
              <a:t>Action for purchase price + action for rescission of contract/declaration of nullity</a:t>
            </a:r>
          </a:p>
          <a:p>
            <a:pPr lvl="1">
              <a:spcAft>
                <a:spcPts val="600"/>
              </a:spcAft>
              <a:buFont typeface="Arial" panose="020B0604020202020204" pitchFamily="34" charset="0"/>
              <a:buChar char="•"/>
            </a:pPr>
            <a:r>
              <a:rPr lang="en-US" noProof="0" dirty="0" smtClean="0"/>
              <a:t>Action for damages + action to obtain declaratory judgment that the plaintiff is not liable for damages (ECJ, Case 406/02 – </a:t>
            </a:r>
            <a:r>
              <a:rPr lang="en-US" i="1" noProof="0" dirty="0" smtClean="0"/>
              <a:t>The Tatry</a:t>
            </a:r>
            <a:r>
              <a:rPr lang="en-US" noProof="0" dirty="0" smtClean="0"/>
              <a:t>) – gives potential defendants the possibility to secure convenient forum.</a:t>
            </a:r>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62</a:t>
            </a:fld>
            <a:endParaRPr lang="de-DE" dirty="0"/>
          </a:p>
        </p:txBody>
      </p:sp>
    </p:spTree>
    <p:extLst>
      <p:ext uri="{BB962C8B-B14F-4D97-AF65-F5344CB8AC3E}">
        <p14:creationId xmlns:p14="http://schemas.microsoft.com/office/powerpoint/2010/main" val="1340960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1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13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13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13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13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7136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136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7136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363" grpId="0" uiExpand="1"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pPr eaLnBrk="1" hangingPunct="1"/>
            <a:r>
              <a:rPr lang="en-US" b="1" noProof="0" dirty="0" smtClean="0"/>
              <a:t>Lis pendens (4)</a:t>
            </a:r>
          </a:p>
        </p:txBody>
      </p:sp>
      <p:sp>
        <p:nvSpPr>
          <p:cNvPr id="271363" name="Rectangle 3"/>
          <p:cNvSpPr>
            <a:spLocks noGrp="1" noChangeArrowheads="1"/>
          </p:cNvSpPr>
          <p:nvPr>
            <p:ph type="body" idx="1"/>
          </p:nvPr>
        </p:nvSpPr>
        <p:spPr/>
        <p:txBody>
          <a:bodyPr>
            <a:normAutofit/>
          </a:bodyPr>
          <a:lstStyle/>
          <a:p>
            <a:pPr marL="0" indent="0" eaLnBrk="1" hangingPunct="1">
              <a:lnSpc>
                <a:spcPct val="110000"/>
              </a:lnSpc>
              <a:spcBef>
                <a:spcPts val="600"/>
              </a:spcBef>
              <a:spcAft>
                <a:spcPts val="600"/>
              </a:spcAft>
              <a:buNone/>
            </a:pPr>
            <a:r>
              <a:rPr lang="en-US" b="1" noProof="0" dirty="0" smtClean="0"/>
              <a:t>At which point in time is a court “seized”? </a:t>
            </a:r>
          </a:p>
          <a:p>
            <a:pPr>
              <a:lnSpc>
                <a:spcPct val="110000"/>
              </a:lnSpc>
            </a:pPr>
            <a:r>
              <a:rPr lang="en-US" noProof="0" dirty="0" smtClean="0"/>
              <a:t>Issue: two different systems of filing in EU</a:t>
            </a:r>
          </a:p>
          <a:p>
            <a:pPr lvl="1">
              <a:lnSpc>
                <a:spcPct val="110000"/>
              </a:lnSpc>
              <a:buFont typeface="Arial" panose="020B0604020202020204" pitchFamily="34" charset="0"/>
              <a:buChar char="•"/>
            </a:pPr>
            <a:r>
              <a:rPr lang="en-US" noProof="0" dirty="0" smtClean="0"/>
              <a:t>In some Member States plaintiff hands over documents to the court</a:t>
            </a:r>
          </a:p>
          <a:p>
            <a:pPr lvl="1">
              <a:lnSpc>
                <a:spcPct val="110000"/>
              </a:lnSpc>
              <a:buFont typeface="Arial" panose="020B0604020202020204" pitchFamily="34" charset="0"/>
              <a:buChar char="•"/>
            </a:pPr>
            <a:r>
              <a:rPr lang="en-US" noProof="0" dirty="0" smtClean="0"/>
              <a:t>In other Member States plaintiff has to hand over documents to a person/authority that effects service and then lodges the documents with the court.</a:t>
            </a:r>
          </a:p>
          <a:p>
            <a:pPr lvl="1">
              <a:lnSpc>
                <a:spcPct val="110000"/>
              </a:lnSpc>
              <a:buFont typeface="Arial" panose="020B0604020202020204" pitchFamily="34" charset="0"/>
              <a:buChar char="•"/>
            </a:pPr>
            <a:r>
              <a:rPr lang="en-US" noProof="0" dirty="0" smtClean="0"/>
              <a:t>Point in time in which court is deemed seized differs </a:t>
            </a:r>
            <a:endParaRPr lang="en-US" b="1" noProof="0" dirty="0" smtClean="0"/>
          </a:p>
          <a:p>
            <a:pPr marL="0" indent="0">
              <a:lnSpc>
                <a:spcPct val="110000"/>
              </a:lnSpc>
              <a:spcBef>
                <a:spcPts val="1800"/>
              </a:spcBef>
              <a:buNone/>
            </a:pPr>
            <a:r>
              <a:rPr lang="en-US" b="1" noProof="0" dirty="0" smtClean="0"/>
              <a:t>Solution under the BR</a:t>
            </a:r>
          </a:p>
          <a:p>
            <a:pPr>
              <a:lnSpc>
                <a:spcPct val="110000"/>
              </a:lnSpc>
            </a:pPr>
            <a:r>
              <a:rPr lang="en-US" noProof="0" dirty="0" smtClean="0"/>
              <a:t>A court is seized when a document instituting the proceedings is handed over to the first judicial organ (court or authority responsible for service) that shall receive it according to the national procedural laws of the Member State,</a:t>
            </a:r>
          </a:p>
          <a:p>
            <a:pPr>
              <a:lnSpc>
                <a:spcPct val="110000"/>
              </a:lnSpc>
            </a:pPr>
            <a:r>
              <a:rPr lang="en-US" dirty="0"/>
              <a:t>P</a:t>
            </a:r>
            <a:r>
              <a:rPr lang="en-US" noProof="0" dirty="0" err="1" smtClean="0"/>
              <a:t>rovided</a:t>
            </a:r>
            <a:r>
              <a:rPr lang="en-US" noProof="0" dirty="0" smtClean="0"/>
              <a:t> that the claimant takes all needed steps for service to be effected. </a:t>
            </a:r>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63</a:t>
            </a:fld>
            <a:endParaRPr lang="de-DE" dirty="0"/>
          </a:p>
        </p:txBody>
      </p:sp>
    </p:spTree>
    <p:extLst>
      <p:ext uri="{BB962C8B-B14F-4D97-AF65-F5344CB8AC3E}">
        <p14:creationId xmlns:p14="http://schemas.microsoft.com/office/powerpoint/2010/main" val="3044280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1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13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13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13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13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7136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136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7136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363" grpId="0" uiExpand="1"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pPr eaLnBrk="1" hangingPunct="1"/>
            <a:r>
              <a:rPr lang="en-US" b="1" noProof="0" dirty="0" smtClean="0"/>
              <a:t>Lis pendens –  proceedings in third States</a:t>
            </a:r>
          </a:p>
        </p:txBody>
      </p:sp>
      <p:sp>
        <p:nvSpPr>
          <p:cNvPr id="271363" name="Rectangle 3"/>
          <p:cNvSpPr>
            <a:spLocks noGrp="1" noChangeArrowheads="1"/>
          </p:cNvSpPr>
          <p:nvPr>
            <p:ph type="body" idx="1"/>
          </p:nvPr>
        </p:nvSpPr>
        <p:spPr/>
        <p:txBody>
          <a:bodyPr>
            <a:noAutofit/>
          </a:bodyPr>
          <a:lstStyle/>
          <a:p>
            <a:pPr marL="0" indent="0" eaLnBrk="1" hangingPunct="1">
              <a:lnSpc>
                <a:spcPct val="130000"/>
              </a:lnSpc>
              <a:spcBef>
                <a:spcPts val="600"/>
              </a:spcBef>
              <a:spcAft>
                <a:spcPts val="300"/>
              </a:spcAft>
              <a:buNone/>
            </a:pPr>
            <a:r>
              <a:rPr lang="en-US" b="1" noProof="0" dirty="0" smtClean="0"/>
              <a:t>What happens if the court first-seized is not in the EU but in a third State?</a:t>
            </a:r>
          </a:p>
          <a:p>
            <a:pPr eaLnBrk="1" hangingPunct="1">
              <a:lnSpc>
                <a:spcPct val="130000"/>
              </a:lnSpc>
              <a:spcBef>
                <a:spcPts val="600"/>
              </a:spcBef>
              <a:spcAft>
                <a:spcPts val="300"/>
              </a:spcAft>
            </a:pPr>
            <a:r>
              <a:rPr lang="en-US" noProof="0" dirty="0" smtClean="0"/>
              <a:t>Principle of mutual trust does not apply because judiciary in third states may work differently </a:t>
            </a:r>
            <a:r>
              <a:rPr lang="en-US" dirty="0" smtClean="0"/>
              <a:t>than </a:t>
            </a:r>
            <a:r>
              <a:rPr lang="en-US" noProof="0" dirty="0" smtClean="0"/>
              <a:t>in EU; strict priority principle is therefore not an option.</a:t>
            </a:r>
          </a:p>
          <a:p>
            <a:pPr eaLnBrk="1" hangingPunct="1">
              <a:lnSpc>
                <a:spcPct val="130000"/>
              </a:lnSpc>
              <a:spcBef>
                <a:spcPts val="600"/>
              </a:spcBef>
              <a:spcAft>
                <a:spcPts val="300"/>
              </a:spcAft>
            </a:pPr>
            <a:r>
              <a:rPr lang="en-US" noProof="0" dirty="0" smtClean="0"/>
              <a:t>But: international comity demands that pending action may not be ignored entirely </a:t>
            </a:r>
            <a:r>
              <a:rPr lang="en-US" dirty="0" smtClean="0"/>
              <a:t>-&gt; “soft solution” seems right.</a:t>
            </a:r>
            <a:endParaRPr lang="en-US" noProof="0" dirty="0" smtClean="0">
              <a:solidFill>
                <a:srgbClr val="FF0000"/>
              </a:solidFill>
            </a:endParaRPr>
          </a:p>
          <a:p>
            <a:pPr marL="357188" lvl="1" indent="-357188">
              <a:lnSpc>
                <a:spcPct val="130000"/>
              </a:lnSpc>
              <a:spcBef>
                <a:spcPts val="600"/>
              </a:spcBef>
              <a:spcAft>
                <a:spcPts val="300"/>
              </a:spcAft>
            </a:pPr>
            <a:r>
              <a:rPr lang="en-US" noProof="0" dirty="0" smtClean="0"/>
              <a:t>Example</a:t>
            </a:r>
          </a:p>
          <a:p>
            <a:pPr marL="400050" lvl="2" indent="0">
              <a:lnSpc>
                <a:spcPct val="130000"/>
              </a:lnSpc>
              <a:spcBef>
                <a:spcPts val="600"/>
              </a:spcBef>
              <a:spcAft>
                <a:spcPts val="300"/>
              </a:spcAft>
              <a:buNone/>
            </a:pPr>
            <a:r>
              <a:rPr lang="en-US" noProof="0" dirty="0" smtClean="0"/>
              <a:t>Dispute between companies in Augsburg and New York. Augsburg Co. claims damages for breach of contract in the US. Some days later the New York Co. files a suit before a court in Augsburg for declaration of the nullity of the contract. Can the Augsburg court proceed? </a:t>
            </a:r>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64</a:t>
            </a:fld>
            <a:endParaRPr lang="de-DE" dirty="0"/>
          </a:p>
        </p:txBody>
      </p:sp>
    </p:spTree>
    <p:extLst>
      <p:ext uri="{BB962C8B-B14F-4D97-AF65-F5344CB8AC3E}">
        <p14:creationId xmlns:p14="http://schemas.microsoft.com/office/powerpoint/2010/main" val="1912432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1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13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13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13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13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363" grpId="0" uiExpand="1"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pPr eaLnBrk="1" hangingPunct="1"/>
            <a:r>
              <a:rPr lang="en-US" b="1" noProof="0" dirty="0" smtClean="0"/>
              <a:t>Lis pendens – proceedings in third States</a:t>
            </a:r>
          </a:p>
        </p:txBody>
      </p:sp>
      <p:sp>
        <p:nvSpPr>
          <p:cNvPr id="271363" name="Rectangle 3"/>
          <p:cNvSpPr>
            <a:spLocks noGrp="1" noChangeArrowheads="1"/>
          </p:cNvSpPr>
          <p:nvPr>
            <p:ph type="body" idx="1"/>
          </p:nvPr>
        </p:nvSpPr>
        <p:spPr/>
        <p:txBody>
          <a:bodyPr>
            <a:noAutofit/>
          </a:bodyPr>
          <a:lstStyle/>
          <a:p>
            <a:pPr marL="0" indent="0" eaLnBrk="1" hangingPunct="1">
              <a:lnSpc>
                <a:spcPct val="120000"/>
              </a:lnSpc>
              <a:spcBef>
                <a:spcPts val="600"/>
              </a:spcBef>
              <a:spcAft>
                <a:spcPts val="600"/>
              </a:spcAft>
              <a:buNone/>
            </a:pPr>
            <a:r>
              <a:rPr lang="en-US" b="1" noProof="0" dirty="0" smtClean="0"/>
              <a:t>“Soft” priority principle – Read Art. 33 BR </a:t>
            </a:r>
          </a:p>
          <a:p>
            <a:pPr eaLnBrk="1" hangingPunct="1">
              <a:lnSpc>
                <a:spcPct val="120000"/>
              </a:lnSpc>
              <a:spcBef>
                <a:spcPts val="600"/>
              </a:spcBef>
              <a:spcAft>
                <a:spcPts val="600"/>
              </a:spcAft>
            </a:pPr>
            <a:r>
              <a:rPr lang="en-US" noProof="0" dirty="0" smtClean="0"/>
              <a:t>Applicable only if court second-seized bases it jurisdiction on general or special jurisdiction (not: in consumer suits etc.) </a:t>
            </a:r>
          </a:p>
          <a:p>
            <a:pPr eaLnBrk="1" hangingPunct="1">
              <a:lnSpc>
                <a:spcPct val="120000"/>
              </a:lnSpc>
              <a:spcBef>
                <a:spcPts val="600"/>
              </a:spcBef>
              <a:spcAft>
                <a:spcPts val="600"/>
              </a:spcAft>
            </a:pPr>
            <a:r>
              <a:rPr lang="en-US" noProof="0" dirty="0" smtClean="0"/>
              <a:t>Judgment rendered by court in third state is likely to be enforced in EU</a:t>
            </a:r>
          </a:p>
          <a:p>
            <a:pPr eaLnBrk="1" hangingPunct="1">
              <a:lnSpc>
                <a:spcPct val="120000"/>
              </a:lnSpc>
              <a:spcBef>
                <a:spcPts val="600"/>
              </a:spcBef>
              <a:spcAft>
                <a:spcPts val="600"/>
              </a:spcAft>
            </a:pPr>
            <a:r>
              <a:rPr lang="en-US" noProof="0" dirty="0" smtClean="0"/>
              <a:t>Discretion: stay is necessary for the proper administration of justice</a:t>
            </a:r>
          </a:p>
          <a:p>
            <a:pPr marL="457200" lvl="1" indent="0">
              <a:lnSpc>
                <a:spcPct val="120000"/>
              </a:lnSpc>
              <a:spcBef>
                <a:spcPts val="600"/>
              </a:spcBef>
              <a:spcAft>
                <a:spcPts val="600"/>
              </a:spcAft>
              <a:buNone/>
            </a:pPr>
            <a:r>
              <a:rPr lang="en-US" noProof="0" dirty="0" smtClean="0"/>
              <a:t>	Example 1: If foreign proceeding will not come to an end in the near 	future, EU court may go ahead and decide action brought before it.</a:t>
            </a:r>
          </a:p>
          <a:p>
            <a:pPr marL="457200" lvl="1" indent="0">
              <a:lnSpc>
                <a:spcPct val="120000"/>
              </a:lnSpc>
              <a:spcBef>
                <a:spcPts val="600"/>
              </a:spcBef>
              <a:spcAft>
                <a:spcPts val="600"/>
              </a:spcAft>
              <a:buNone/>
            </a:pPr>
            <a:r>
              <a:rPr lang="en-US" noProof="0" dirty="0" smtClean="0"/>
              <a:t>	Example 2: How are these principles applied to the dispute between 	the New York and the Augsburg firms?</a:t>
            </a:r>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65</a:t>
            </a:fld>
            <a:endParaRPr lang="de-DE" dirty="0"/>
          </a:p>
        </p:txBody>
      </p:sp>
    </p:spTree>
    <p:extLst>
      <p:ext uri="{BB962C8B-B14F-4D97-AF65-F5344CB8AC3E}">
        <p14:creationId xmlns:p14="http://schemas.microsoft.com/office/powerpoint/2010/main" val="3906152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1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13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13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13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13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713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363" grpId="0" uiExpand="1"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pPr eaLnBrk="1" hangingPunct="1"/>
            <a:r>
              <a:rPr lang="en-US" b="1" noProof="0" dirty="0" smtClean="0"/>
              <a:t>Related actions</a:t>
            </a:r>
          </a:p>
        </p:txBody>
      </p:sp>
      <p:sp>
        <p:nvSpPr>
          <p:cNvPr id="271363" name="Rectangle 3"/>
          <p:cNvSpPr>
            <a:spLocks noGrp="1" noChangeArrowheads="1"/>
          </p:cNvSpPr>
          <p:nvPr>
            <p:ph type="body" idx="1"/>
          </p:nvPr>
        </p:nvSpPr>
        <p:spPr/>
        <p:txBody>
          <a:bodyPr>
            <a:noAutofit/>
          </a:bodyPr>
          <a:lstStyle/>
          <a:p>
            <a:pPr marL="0" indent="0" eaLnBrk="1" hangingPunct="1">
              <a:lnSpc>
                <a:spcPct val="120000"/>
              </a:lnSpc>
              <a:spcBef>
                <a:spcPts val="600"/>
              </a:spcBef>
              <a:spcAft>
                <a:spcPts val="300"/>
              </a:spcAft>
              <a:buNone/>
            </a:pPr>
            <a:r>
              <a:rPr lang="en-US" b="1" noProof="0" dirty="0" smtClean="0"/>
              <a:t>Definition </a:t>
            </a:r>
          </a:p>
          <a:p>
            <a:pPr eaLnBrk="1" hangingPunct="1">
              <a:lnSpc>
                <a:spcPct val="120000"/>
              </a:lnSpc>
              <a:spcBef>
                <a:spcPts val="600"/>
              </a:spcBef>
              <a:spcAft>
                <a:spcPts val="300"/>
              </a:spcAft>
            </a:pPr>
            <a:r>
              <a:rPr lang="en-US" noProof="0" dirty="0" smtClean="0"/>
              <a:t>Read Art. 30(3) BR</a:t>
            </a:r>
          </a:p>
          <a:p>
            <a:pPr marL="0" indent="0" eaLnBrk="1" hangingPunct="1">
              <a:lnSpc>
                <a:spcPct val="120000"/>
              </a:lnSpc>
              <a:spcBef>
                <a:spcPts val="1200"/>
              </a:spcBef>
              <a:spcAft>
                <a:spcPts val="300"/>
              </a:spcAft>
              <a:buNone/>
            </a:pPr>
            <a:r>
              <a:rPr lang="en-US" b="1" noProof="0" dirty="0" smtClean="0"/>
              <a:t>Coordination of EU cases (Art. 30 BR)</a:t>
            </a:r>
          </a:p>
          <a:p>
            <a:pPr>
              <a:lnSpc>
                <a:spcPct val="120000"/>
              </a:lnSpc>
              <a:spcBef>
                <a:spcPts val="600"/>
              </a:spcBef>
              <a:spcAft>
                <a:spcPts val="300"/>
              </a:spcAft>
            </a:pPr>
            <a:r>
              <a:rPr lang="en-US" noProof="0" dirty="0" smtClean="0"/>
              <a:t>Very soft priority principle (discretion of court second-seized)</a:t>
            </a:r>
          </a:p>
          <a:p>
            <a:pPr>
              <a:lnSpc>
                <a:spcPct val="120000"/>
              </a:lnSpc>
              <a:spcBef>
                <a:spcPts val="600"/>
              </a:spcBef>
              <a:spcAft>
                <a:spcPts val="300"/>
              </a:spcAft>
            </a:pPr>
            <a:r>
              <a:rPr lang="en-US" noProof="0" dirty="0" smtClean="0"/>
              <a:t>Court second-seized may stay proceedings if deemed proper (Art. 30(1) BR), or even </a:t>
            </a:r>
          </a:p>
          <a:p>
            <a:pPr eaLnBrk="1" hangingPunct="1">
              <a:lnSpc>
                <a:spcPct val="120000"/>
              </a:lnSpc>
              <a:spcBef>
                <a:spcPts val="600"/>
              </a:spcBef>
              <a:spcAft>
                <a:spcPts val="300"/>
              </a:spcAft>
            </a:pPr>
            <a:r>
              <a:rPr lang="en-US" dirty="0"/>
              <a:t>D</a:t>
            </a:r>
            <a:r>
              <a:rPr lang="en-US" noProof="0" dirty="0" err="1" smtClean="0"/>
              <a:t>ecline</a:t>
            </a:r>
            <a:r>
              <a:rPr lang="en-US" noProof="0" dirty="0" smtClean="0"/>
              <a:t> jurisdiction if the court first-seized has jurisdiction over the actions in question and its law permits the consolidation thereof (Art. 30 (2) BR).</a:t>
            </a:r>
          </a:p>
          <a:p>
            <a:pPr marL="0" indent="0">
              <a:lnSpc>
                <a:spcPct val="120000"/>
              </a:lnSpc>
              <a:spcBef>
                <a:spcPts val="1200"/>
              </a:spcBef>
              <a:spcAft>
                <a:spcPts val="300"/>
              </a:spcAft>
              <a:buNone/>
            </a:pPr>
            <a:r>
              <a:rPr lang="en-US" b="1" noProof="0" dirty="0" smtClean="0"/>
              <a:t>Coordination third State cases (Art. 34 BR)</a:t>
            </a:r>
          </a:p>
          <a:p>
            <a:pPr>
              <a:lnSpc>
                <a:spcPct val="120000"/>
              </a:lnSpc>
              <a:spcBef>
                <a:spcPts val="600"/>
              </a:spcBef>
              <a:spcAft>
                <a:spcPts val="300"/>
              </a:spcAft>
            </a:pPr>
            <a:r>
              <a:rPr lang="en-US" noProof="0" dirty="0" smtClean="0"/>
              <a:t>Art 34 BR = Principles of Art. 30 BR + restrictions of Art. 33 BR </a:t>
            </a:r>
            <a:endParaRPr lang="en-US" noProof="0" dirty="0"/>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66</a:t>
            </a:fld>
            <a:endParaRPr lang="de-DE" dirty="0"/>
          </a:p>
        </p:txBody>
      </p:sp>
    </p:spTree>
    <p:extLst>
      <p:ext uri="{BB962C8B-B14F-4D97-AF65-F5344CB8AC3E}">
        <p14:creationId xmlns:p14="http://schemas.microsoft.com/office/powerpoint/2010/main" val="1211127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1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13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13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13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13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7136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136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7136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363" grpId="0" uiExpand="1"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Questions</a:t>
            </a:r>
            <a:r>
              <a:rPr lang="de-DE" dirty="0"/>
              <a:t>, </a:t>
            </a:r>
            <a:r>
              <a:rPr lang="de-DE" dirty="0" err="1"/>
              <a:t>discussion</a:t>
            </a:r>
            <a:r>
              <a:rPr lang="de-DE" dirty="0"/>
              <a:t>, quick </a:t>
            </a:r>
            <a:r>
              <a:rPr lang="de-DE" dirty="0" err="1"/>
              <a:t>quiz</a:t>
            </a:r>
            <a:endParaRPr lang="de-DE" dirty="0"/>
          </a:p>
        </p:txBody>
      </p:sp>
      <p:sp>
        <p:nvSpPr>
          <p:cNvPr id="3" name="Inhaltsplatzhalter 2"/>
          <p:cNvSpPr>
            <a:spLocks noGrp="1"/>
          </p:cNvSpPr>
          <p:nvPr>
            <p:ph idx="1"/>
          </p:nvPr>
        </p:nvSpPr>
        <p:spPr/>
        <p:txBody>
          <a:bodyPr>
            <a:normAutofit/>
          </a:bodyPr>
          <a:lstStyle/>
          <a:p>
            <a:pPr>
              <a:lnSpc>
                <a:spcPct val="150000"/>
              </a:lnSpc>
              <a:spcBef>
                <a:spcPts val="600"/>
              </a:spcBef>
              <a:spcAft>
                <a:spcPts val="600"/>
              </a:spcAft>
            </a:pPr>
            <a:r>
              <a:rPr lang="en-US" dirty="0" smtClean="0"/>
              <a:t>Any questions?</a:t>
            </a:r>
          </a:p>
          <a:p>
            <a:pPr>
              <a:lnSpc>
                <a:spcPct val="150000"/>
              </a:lnSpc>
              <a:spcBef>
                <a:spcPts val="600"/>
              </a:spcBef>
              <a:spcAft>
                <a:spcPts val="600"/>
              </a:spcAft>
            </a:pPr>
            <a:r>
              <a:rPr lang="en-US" dirty="0" smtClean="0"/>
              <a:t>What does </a:t>
            </a:r>
            <a:r>
              <a:rPr lang="en-US" i="1" dirty="0" err="1" smtClean="0"/>
              <a:t>lis</a:t>
            </a:r>
            <a:r>
              <a:rPr lang="en-US" i="1" dirty="0" smtClean="0"/>
              <a:t> alibi </a:t>
            </a:r>
            <a:r>
              <a:rPr lang="en-US" i="1" dirty="0" err="1" smtClean="0"/>
              <a:t>pendens</a:t>
            </a:r>
            <a:r>
              <a:rPr lang="en-US" i="1" dirty="0" smtClean="0"/>
              <a:t> </a:t>
            </a:r>
            <a:r>
              <a:rPr lang="en-US" dirty="0" smtClean="0"/>
              <a:t>mean? </a:t>
            </a:r>
          </a:p>
          <a:p>
            <a:pPr>
              <a:lnSpc>
                <a:spcPct val="150000"/>
              </a:lnSpc>
              <a:spcBef>
                <a:spcPts val="600"/>
              </a:spcBef>
              <a:spcAft>
                <a:spcPts val="600"/>
              </a:spcAft>
            </a:pPr>
            <a:r>
              <a:rPr lang="en-US" dirty="0" smtClean="0"/>
              <a:t>What shall happen if A sues B in London/England for damages (breach of contract) and B later files an action against A in Paris/France for the payment of the purchase price under the same contract that plays a role in the proceeding in London? </a:t>
            </a:r>
          </a:p>
          <a:p>
            <a:pPr>
              <a:lnSpc>
                <a:spcPct val="150000"/>
              </a:lnSpc>
              <a:spcBef>
                <a:spcPts val="600"/>
              </a:spcBef>
              <a:spcAft>
                <a:spcPts val="600"/>
              </a:spcAft>
            </a:pPr>
            <a:r>
              <a:rPr lang="en-US" dirty="0" smtClean="0"/>
              <a:t>What may the London court do if it becomes aware that a court in Hanoi/Vietnam was first </a:t>
            </a:r>
            <a:r>
              <a:rPr lang="en-US" dirty="0" err="1" smtClean="0"/>
              <a:t>seised</a:t>
            </a:r>
            <a:r>
              <a:rPr lang="en-US" dirty="0" smtClean="0"/>
              <a:t> and the proceeding in Vietnam concerns the same contractual dispute between the same parties that litigate before the London court?</a:t>
            </a:r>
          </a:p>
        </p:txBody>
      </p:sp>
      <p:sp>
        <p:nvSpPr>
          <p:cNvPr id="4" name="Fußzeilenplatzhalter 3"/>
          <p:cNvSpPr>
            <a:spLocks noGrp="1"/>
          </p:cNvSpPr>
          <p:nvPr>
            <p:ph type="ftr" sz="quarter" idx="11"/>
          </p:nvPr>
        </p:nvSpPr>
        <p:spPr/>
        <p:txBody>
          <a:bodyPr/>
          <a:lstStyle/>
          <a:p>
            <a:r>
              <a:rPr lang="de-DE" smtClean="0"/>
              <a:t>Dispute Resolution</a:t>
            </a:r>
            <a:endParaRPr lang="de-DE"/>
          </a:p>
        </p:txBody>
      </p:sp>
      <p:sp>
        <p:nvSpPr>
          <p:cNvPr id="5" name="Foliennummernplatzhalter 4"/>
          <p:cNvSpPr>
            <a:spLocks noGrp="1"/>
          </p:cNvSpPr>
          <p:nvPr>
            <p:ph type="sldNum" sz="quarter" idx="12"/>
          </p:nvPr>
        </p:nvSpPr>
        <p:spPr/>
        <p:txBody>
          <a:bodyPr/>
          <a:lstStyle/>
          <a:p>
            <a:fld id="{E5B53BF6-DEA2-458C-903B-B577D20D4B06}" type="slidenum">
              <a:rPr lang="de-DE" smtClean="0"/>
              <a:t>67</a:t>
            </a:fld>
            <a:endParaRPr lang="de-DE"/>
          </a:p>
        </p:txBody>
      </p:sp>
    </p:spTree>
    <p:extLst>
      <p:ext uri="{BB962C8B-B14F-4D97-AF65-F5344CB8AC3E}">
        <p14:creationId xmlns:p14="http://schemas.microsoft.com/office/powerpoint/2010/main" val="3395764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pPr eaLnBrk="1" hangingPunct="1"/>
            <a:r>
              <a:rPr lang="en-US" b="1" noProof="0" dirty="0" smtClean="0"/>
              <a:t>Summary</a:t>
            </a:r>
          </a:p>
        </p:txBody>
      </p:sp>
      <p:sp>
        <p:nvSpPr>
          <p:cNvPr id="209923" name="Rectangle 3"/>
          <p:cNvSpPr>
            <a:spLocks noGrp="1" noChangeArrowheads="1"/>
          </p:cNvSpPr>
          <p:nvPr>
            <p:ph type="body" idx="1"/>
          </p:nvPr>
        </p:nvSpPr>
        <p:spPr/>
        <p:txBody>
          <a:bodyPr>
            <a:normAutofit lnSpcReduction="10000"/>
          </a:bodyPr>
          <a:lstStyle/>
          <a:p>
            <a:pPr eaLnBrk="1" hangingPunct="1">
              <a:lnSpc>
                <a:spcPct val="120000"/>
              </a:lnSpc>
              <a:spcBef>
                <a:spcPts val="600"/>
              </a:spcBef>
              <a:spcAft>
                <a:spcPts val="600"/>
              </a:spcAft>
            </a:pPr>
            <a:r>
              <a:rPr lang="en-US" noProof="0" dirty="0" smtClean="0"/>
              <a:t>The jurisdiction of European courts is almost entirely regulated by the Brussels Regulation.</a:t>
            </a:r>
          </a:p>
          <a:p>
            <a:pPr>
              <a:lnSpc>
                <a:spcPct val="120000"/>
              </a:lnSpc>
              <a:spcBef>
                <a:spcPts val="600"/>
              </a:spcBef>
              <a:spcAft>
                <a:spcPts val="600"/>
              </a:spcAft>
            </a:pPr>
            <a:r>
              <a:rPr lang="en-US" dirty="0"/>
              <a:t>General jurisdiction is at the defendant’s domicile</a:t>
            </a:r>
            <a:r>
              <a:rPr lang="en-US" dirty="0" smtClean="0"/>
              <a:t>.</a:t>
            </a:r>
            <a:endParaRPr lang="en-US" dirty="0"/>
          </a:p>
          <a:p>
            <a:pPr>
              <a:lnSpc>
                <a:spcPct val="120000"/>
              </a:lnSpc>
              <a:spcBef>
                <a:spcPts val="600"/>
              </a:spcBef>
              <a:spcAft>
                <a:spcPts val="600"/>
              </a:spcAft>
            </a:pPr>
            <a:r>
              <a:rPr lang="en-US" dirty="0" smtClean="0"/>
              <a:t>Special </a:t>
            </a:r>
            <a:r>
              <a:rPr lang="en-US" dirty="0"/>
              <a:t>jurisdiction is at the place of performance of the obligation in question (contract) or at the place where the harmful act occurred or may occur (tort). </a:t>
            </a:r>
            <a:endParaRPr lang="en-US" dirty="0" smtClean="0"/>
          </a:p>
          <a:p>
            <a:pPr>
              <a:lnSpc>
                <a:spcPct val="120000"/>
              </a:lnSpc>
              <a:spcBef>
                <a:spcPts val="600"/>
              </a:spcBef>
              <a:spcAft>
                <a:spcPts val="600"/>
              </a:spcAft>
            </a:pPr>
            <a:r>
              <a:rPr lang="en-US" dirty="0" smtClean="0"/>
              <a:t>Special </a:t>
            </a:r>
            <a:r>
              <a:rPr lang="en-US" dirty="0"/>
              <a:t>rules exist for insurance, consumer and employment contracts</a:t>
            </a:r>
            <a:r>
              <a:rPr lang="en-US" dirty="0" smtClean="0"/>
              <a:t>.</a:t>
            </a:r>
          </a:p>
          <a:p>
            <a:pPr>
              <a:lnSpc>
                <a:spcPct val="120000"/>
              </a:lnSpc>
              <a:spcBef>
                <a:spcPts val="600"/>
              </a:spcBef>
              <a:spcAft>
                <a:spcPts val="600"/>
              </a:spcAft>
            </a:pPr>
            <a:r>
              <a:rPr lang="en-US" dirty="0" smtClean="0"/>
              <a:t>Parties many conclude jurisdiction agreements.</a:t>
            </a:r>
          </a:p>
          <a:p>
            <a:pPr>
              <a:lnSpc>
                <a:spcPct val="120000"/>
              </a:lnSpc>
              <a:spcBef>
                <a:spcPts val="600"/>
              </a:spcBef>
              <a:spcAft>
                <a:spcPts val="600"/>
              </a:spcAft>
            </a:pPr>
            <a:r>
              <a:rPr lang="en-US" noProof="0" dirty="0" smtClean="0"/>
              <a:t>If a court in Europe has been first seized, all other courts that are seized with regard </a:t>
            </a:r>
            <a:r>
              <a:rPr lang="en-US" dirty="0" smtClean="0"/>
              <a:t>to the same matter in a dispute between the same parties have </a:t>
            </a:r>
            <a:r>
              <a:rPr lang="en-US" noProof="0" dirty="0" smtClean="0"/>
              <a:t>to wait for the decision of that court: “race to the court”</a:t>
            </a:r>
          </a:p>
          <a:p>
            <a:pPr lvl="1">
              <a:lnSpc>
                <a:spcPct val="120000"/>
              </a:lnSpc>
              <a:spcBef>
                <a:spcPts val="600"/>
              </a:spcBef>
              <a:spcAft>
                <a:spcPts val="600"/>
              </a:spcAft>
            </a:pPr>
            <a:r>
              <a:rPr lang="en-US" dirty="0" smtClean="0"/>
              <a:t>Exception: exclusive jurisdiction agreements</a:t>
            </a:r>
            <a:endParaRPr lang="en-US" noProof="0" dirty="0" smtClean="0"/>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68</a:t>
            </a:fld>
            <a:endParaRPr lang="de-DE" dirty="0"/>
          </a:p>
        </p:txBody>
      </p:sp>
    </p:spTree>
    <p:extLst>
      <p:ext uri="{BB962C8B-B14F-4D97-AF65-F5344CB8AC3E}">
        <p14:creationId xmlns:p14="http://schemas.microsoft.com/office/powerpoint/2010/main" val="31114791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99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99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99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99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99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992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99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3" grpId="0" uiExpand="1"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noProof="0" dirty="0"/>
          </a:p>
        </p:txBody>
      </p:sp>
      <p:sp>
        <p:nvSpPr>
          <p:cNvPr id="3" name="Inhaltsplatzhalter 2"/>
          <p:cNvSpPr>
            <a:spLocks noGrp="1"/>
          </p:cNvSpPr>
          <p:nvPr>
            <p:ph idx="1"/>
          </p:nvPr>
        </p:nvSpPr>
        <p:spPr/>
        <p:txBody>
          <a:bodyPr anchor="ctr">
            <a:normAutofit/>
          </a:bodyPr>
          <a:lstStyle/>
          <a:p>
            <a:pPr marL="0" indent="0" algn="ctr">
              <a:buNone/>
            </a:pPr>
            <a:r>
              <a:rPr lang="en-US" sz="2600" b="1" noProof="0" dirty="0" smtClean="0"/>
              <a:t>Thank you very much for your attention!</a:t>
            </a:r>
            <a:endParaRPr lang="en-US" sz="2600" b="1" noProof="0" dirty="0"/>
          </a:p>
        </p:txBody>
      </p:sp>
      <p:sp>
        <p:nvSpPr>
          <p:cNvPr id="4" name="Fußzeilenplatzhalter 3"/>
          <p:cNvSpPr>
            <a:spLocks noGrp="1"/>
          </p:cNvSpPr>
          <p:nvPr>
            <p:ph type="ftr" sz="quarter" idx="11"/>
          </p:nvPr>
        </p:nvSpPr>
        <p:spPr/>
        <p:txBody>
          <a:bodyPr/>
          <a:lstStyle/>
          <a:p>
            <a:r>
              <a:rPr lang="de-DE" smtClean="0"/>
              <a:t>Dispute Resolution</a:t>
            </a:r>
            <a:endParaRPr lang="de-DE" dirty="0"/>
          </a:p>
        </p:txBody>
      </p:sp>
      <p:sp>
        <p:nvSpPr>
          <p:cNvPr id="5" name="Foliennummernplatzhalter 4"/>
          <p:cNvSpPr>
            <a:spLocks noGrp="1"/>
          </p:cNvSpPr>
          <p:nvPr>
            <p:ph type="sldNum" sz="quarter" idx="12"/>
          </p:nvPr>
        </p:nvSpPr>
        <p:spPr/>
        <p:txBody>
          <a:bodyPr/>
          <a:lstStyle/>
          <a:p>
            <a:fld id="{E5B53BF6-DEA2-458C-903B-B577D20D4B06}" type="slidenum">
              <a:rPr lang="de-DE" smtClean="0"/>
              <a:pPr/>
              <a:t>69</a:t>
            </a:fld>
            <a:endParaRPr lang="de-DE" dirty="0"/>
          </a:p>
        </p:txBody>
      </p:sp>
    </p:spTree>
    <p:extLst>
      <p:ext uri="{BB962C8B-B14F-4D97-AF65-F5344CB8AC3E}">
        <p14:creationId xmlns:p14="http://schemas.microsoft.com/office/powerpoint/2010/main" val="9869764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pPr algn="l" eaLnBrk="1" hangingPunct="1"/>
            <a:r>
              <a:rPr lang="en-US" altLang="de-DE" b="1" noProof="0" dirty="0" smtClean="0"/>
              <a:t>The structure of the Brussels Regulation (BR)</a:t>
            </a:r>
          </a:p>
        </p:txBody>
      </p:sp>
      <p:sp>
        <p:nvSpPr>
          <p:cNvPr id="17411" name="Rectangle 3"/>
          <p:cNvSpPr>
            <a:spLocks noGrp="1" noChangeArrowheads="1"/>
          </p:cNvSpPr>
          <p:nvPr>
            <p:ph type="body" idx="1"/>
          </p:nvPr>
        </p:nvSpPr>
        <p:spPr/>
        <p:txBody>
          <a:bodyPr/>
          <a:lstStyle/>
          <a:p>
            <a:pPr marL="0" indent="0" eaLnBrk="1" hangingPunct="1">
              <a:lnSpc>
                <a:spcPct val="120000"/>
              </a:lnSpc>
              <a:spcBef>
                <a:spcPts val="600"/>
              </a:spcBef>
              <a:spcAft>
                <a:spcPts val="600"/>
              </a:spcAft>
              <a:buFontTx/>
              <a:buNone/>
              <a:defRPr/>
            </a:pPr>
            <a:r>
              <a:rPr lang="en-US" sz="1800" b="1" noProof="0" dirty="0" smtClean="0">
                <a:cs typeface="Arial" panose="020B0604020202020204" pitchFamily="34" charset="0"/>
              </a:rPr>
              <a:t>The BR deals with</a:t>
            </a:r>
          </a:p>
          <a:p>
            <a:pPr eaLnBrk="1" hangingPunct="1">
              <a:lnSpc>
                <a:spcPct val="120000"/>
              </a:lnSpc>
              <a:spcBef>
                <a:spcPts val="600"/>
              </a:spcBef>
              <a:spcAft>
                <a:spcPts val="600"/>
              </a:spcAft>
              <a:buFont typeface="Symbol" panose="05050102010706020507" pitchFamily="18" charset="2"/>
              <a:buChar char="-"/>
              <a:defRPr/>
            </a:pPr>
            <a:r>
              <a:rPr lang="en-US" sz="1800" noProof="0" dirty="0" smtClean="0">
                <a:cs typeface="Arial" panose="020B0604020202020204" pitchFamily="34" charset="0"/>
              </a:rPr>
              <a:t>Jurisdiction of EU Member States’ courts</a:t>
            </a:r>
          </a:p>
          <a:p>
            <a:pPr eaLnBrk="1" hangingPunct="1">
              <a:lnSpc>
                <a:spcPct val="120000"/>
              </a:lnSpc>
              <a:spcBef>
                <a:spcPts val="600"/>
              </a:spcBef>
              <a:spcAft>
                <a:spcPts val="600"/>
              </a:spcAft>
              <a:buFont typeface="Symbol" panose="05050102010706020507" pitchFamily="18" charset="2"/>
              <a:buChar char="-"/>
              <a:defRPr/>
            </a:pPr>
            <a:r>
              <a:rPr lang="en-US" sz="1800" noProof="0" dirty="0" smtClean="0">
                <a:cs typeface="Arial" panose="020B0604020202020204" pitchFamily="34" charset="0"/>
              </a:rPr>
              <a:t>Coordination of proceedings within the EU</a:t>
            </a:r>
          </a:p>
          <a:p>
            <a:pPr eaLnBrk="1" hangingPunct="1">
              <a:lnSpc>
                <a:spcPct val="120000"/>
              </a:lnSpc>
              <a:spcBef>
                <a:spcPts val="600"/>
              </a:spcBef>
              <a:spcAft>
                <a:spcPts val="600"/>
              </a:spcAft>
              <a:buFont typeface="Symbol" panose="05050102010706020507" pitchFamily="18" charset="2"/>
              <a:buChar char="-"/>
              <a:defRPr/>
            </a:pPr>
            <a:r>
              <a:rPr lang="en-US" sz="1800" noProof="0" dirty="0" smtClean="0">
                <a:cs typeface="Arial" panose="020B0604020202020204" pitchFamily="34" charset="0"/>
              </a:rPr>
              <a:t>Recognition and enforcement of judgments from other EU Member States</a:t>
            </a:r>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7</a:t>
            </a:fld>
            <a:endParaRPr lang="de-DE" dirty="0"/>
          </a:p>
        </p:txBody>
      </p:sp>
    </p:spTree>
    <p:extLst>
      <p:ext uri="{BB962C8B-B14F-4D97-AF65-F5344CB8AC3E}">
        <p14:creationId xmlns:p14="http://schemas.microsoft.com/office/powerpoint/2010/main" val="27157658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a:bodyPr>
          <a:lstStyle/>
          <a:p>
            <a:pPr algn="l" eaLnBrk="1" hangingPunct="1"/>
            <a:r>
              <a:rPr lang="en-US" altLang="de-DE" b="1" noProof="0" dirty="0" smtClean="0"/>
              <a:t>General scope of application</a:t>
            </a:r>
          </a:p>
        </p:txBody>
      </p:sp>
      <p:sp>
        <p:nvSpPr>
          <p:cNvPr id="18435" name="Rectangle 3"/>
          <p:cNvSpPr>
            <a:spLocks noGrp="1" noChangeArrowheads="1"/>
          </p:cNvSpPr>
          <p:nvPr>
            <p:ph type="body" idx="1"/>
          </p:nvPr>
        </p:nvSpPr>
        <p:spPr/>
        <p:txBody>
          <a:bodyPr/>
          <a:lstStyle/>
          <a:p>
            <a:pPr marL="533400" indent="-533400" eaLnBrk="1" hangingPunct="1">
              <a:lnSpc>
                <a:spcPct val="120000"/>
              </a:lnSpc>
              <a:spcAft>
                <a:spcPts val="600"/>
              </a:spcAft>
              <a:buFontTx/>
              <a:buNone/>
            </a:pPr>
            <a:r>
              <a:rPr lang="en-US" altLang="de-DE" sz="1800" b="1" noProof="0" dirty="0" smtClean="0"/>
              <a:t>In general, three conditions must be met:</a:t>
            </a:r>
          </a:p>
          <a:p>
            <a:pPr marL="533400" indent="-533400" eaLnBrk="1" hangingPunct="1">
              <a:lnSpc>
                <a:spcPct val="120000"/>
              </a:lnSpc>
              <a:spcBef>
                <a:spcPts val="600"/>
              </a:spcBef>
              <a:spcAft>
                <a:spcPts val="600"/>
              </a:spcAft>
              <a:buFontTx/>
              <a:buAutoNum type="arabicPeriod"/>
            </a:pPr>
            <a:r>
              <a:rPr lang="en-US" altLang="de-DE" sz="1800" noProof="0" dirty="0" smtClean="0"/>
              <a:t>No arbitration clause (Art II NY Convention) – What is the New York Convention? </a:t>
            </a:r>
          </a:p>
          <a:p>
            <a:pPr marL="533400" indent="-533400" eaLnBrk="1" hangingPunct="1">
              <a:lnSpc>
                <a:spcPct val="120000"/>
              </a:lnSpc>
              <a:spcBef>
                <a:spcPts val="600"/>
              </a:spcBef>
              <a:spcAft>
                <a:spcPts val="600"/>
              </a:spcAft>
              <a:buFontTx/>
              <a:buAutoNum type="arabicPeriod"/>
            </a:pPr>
            <a:r>
              <a:rPr lang="en-US" altLang="de-DE" sz="1800" noProof="0" dirty="0" smtClean="0"/>
              <a:t>The defendant </a:t>
            </a:r>
            <a:r>
              <a:rPr lang="en-US" altLang="de-DE" sz="1800" u="sng" noProof="0" dirty="0" smtClean="0"/>
              <a:t>must be domiciled</a:t>
            </a:r>
            <a:r>
              <a:rPr lang="en-US" altLang="de-DE" sz="1800" noProof="0" dirty="0" smtClean="0"/>
              <a:t> in an EU Member </a:t>
            </a:r>
            <a:r>
              <a:rPr lang="en-US" altLang="de-DE" dirty="0"/>
              <a:t>S</a:t>
            </a:r>
            <a:r>
              <a:rPr lang="en-US" altLang="de-DE" sz="1800" noProof="0" dirty="0" err="1" smtClean="0"/>
              <a:t>tate</a:t>
            </a:r>
            <a:r>
              <a:rPr lang="en-US" altLang="de-DE" sz="1800" noProof="0" dirty="0" smtClean="0"/>
              <a:t> (Arts. 4, 5, 6, 62, 63 BR). (</a:t>
            </a:r>
            <a:r>
              <a:rPr lang="en-US" altLang="de-DE" dirty="0" smtClean="0"/>
              <a:t>Reg. applies also to Denmark via an int’l treaty) </a:t>
            </a:r>
            <a:r>
              <a:rPr lang="en-US" altLang="de-DE" sz="1800" noProof="0" dirty="0" smtClean="0"/>
              <a:t>Exceptions: </a:t>
            </a:r>
          </a:p>
          <a:p>
            <a:pPr marL="533400" indent="-533400" eaLnBrk="1" hangingPunct="1">
              <a:lnSpc>
                <a:spcPct val="120000"/>
              </a:lnSpc>
              <a:spcBef>
                <a:spcPts val="600"/>
              </a:spcBef>
              <a:spcAft>
                <a:spcPts val="600"/>
              </a:spcAft>
              <a:buFontTx/>
              <a:buNone/>
            </a:pPr>
            <a:r>
              <a:rPr lang="en-US" altLang="de-DE" sz="1800" noProof="0" dirty="0" smtClean="0"/>
              <a:t>	a) Insurers (Art. 11 II BR), employers (Art. 20 II BR) and contract partners of a consumer (Art. 17 II BR) only require a </a:t>
            </a:r>
            <a:r>
              <a:rPr lang="en-US" altLang="de-DE" sz="1800" u="sng" noProof="0" dirty="0" smtClean="0"/>
              <a:t>branch</a:t>
            </a:r>
            <a:r>
              <a:rPr lang="en-US" altLang="de-DE" sz="1800" noProof="0" dirty="0" smtClean="0"/>
              <a:t>. </a:t>
            </a:r>
          </a:p>
          <a:p>
            <a:pPr marL="533400" indent="-533400" eaLnBrk="1" hangingPunct="1">
              <a:lnSpc>
                <a:spcPct val="120000"/>
              </a:lnSpc>
              <a:spcBef>
                <a:spcPts val="600"/>
              </a:spcBef>
              <a:spcAft>
                <a:spcPts val="600"/>
              </a:spcAft>
              <a:buFontTx/>
              <a:buNone/>
            </a:pPr>
            <a:r>
              <a:rPr lang="en-US" altLang="de-DE" sz="1800" noProof="0" dirty="0" smtClean="0"/>
              <a:t>	b) Arts. 24, 25 BR have a special scope of application.</a:t>
            </a:r>
          </a:p>
          <a:p>
            <a:pPr marL="542925" indent="-533400" eaLnBrk="1" hangingPunct="1">
              <a:lnSpc>
                <a:spcPct val="120000"/>
              </a:lnSpc>
              <a:spcBef>
                <a:spcPts val="600"/>
              </a:spcBef>
              <a:spcAft>
                <a:spcPts val="600"/>
              </a:spcAft>
              <a:buFontTx/>
              <a:buNone/>
            </a:pPr>
            <a:r>
              <a:rPr lang="en-US" altLang="de-DE" sz="1800" noProof="0" dirty="0" smtClean="0"/>
              <a:t>3.  	The </a:t>
            </a:r>
            <a:r>
              <a:rPr lang="en-US" altLang="de-DE" sz="1800" u="sng" noProof="0" dirty="0" smtClean="0"/>
              <a:t>matter</a:t>
            </a:r>
            <a:r>
              <a:rPr lang="en-US" altLang="de-DE" sz="1800" noProof="0" dirty="0" smtClean="0"/>
              <a:t> must be within the substantive scope of the Regulation (Art. 1 BR: “civil and commercial matters”).	</a:t>
            </a:r>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8</a:t>
            </a:fld>
            <a:endParaRPr lang="de-DE" dirty="0"/>
          </a:p>
        </p:txBody>
      </p:sp>
    </p:spTree>
    <p:extLst>
      <p:ext uri="{BB962C8B-B14F-4D97-AF65-F5344CB8AC3E}">
        <p14:creationId xmlns:p14="http://schemas.microsoft.com/office/powerpoint/2010/main" val="37305585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43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de-DE" b="1" noProof="0" dirty="0" smtClean="0"/>
              <a:t>Precedence of arbitration</a:t>
            </a:r>
          </a:p>
        </p:txBody>
      </p:sp>
      <p:sp>
        <p:nvSpPr>
          <p:cNvPr id="543747" name="Rectangle 3"/>
          <p:cNvSpPr>
            <a:spLocks noGrp="1" noChangeArrowheads="1"/>
          </p:cNvSpPr>
          <p:nvPr>
            <p:ph type="body" idx="1"/>
          </p:nvPr>
        </p:nvSpPr>
        <p:spPr/>
        <p:txBody>
          <a:bodyPr>
            <a:noAutofit/>
          </a:bodyPr>
          <a:lstStyle/>
          <a:p>
            <a:pPr marL="533400" indent="-533400" eaLnBrk="1" hangingPunct="1">
              <a:buFontTx/>
              <a:buNone/>
            </a:pPr>
            <a:r>
              <a:rPr lang="en-US" altLang="de-DE" b="1" noProof="0" dirty="0" smtClean="0">
                <a:cs typeface="Arial" charset="0"/>
              </a:rPr>
              <a:t>Art II New York Convention on Arbitral Awards:</a:t>
            </a:r>
          </a:p>
          <a:p>
            <a:pPr marL="533400" indent="-533400" eaLnBrk="1" hangingPunct="1">
              <a:buFontTx/>
              <a:buNone/>
            </a:pPr>
            <a:r>
              <a:rPr lang="en-US" altLang="de-DE" noProof="0" dirty="0" smtClean="0">
                <a:cs typeface="Arial" charset="0"/>
              </a:rPr>
              <a:t>	</a:t>
            </a:r>
            <a:r>
              <a:rPr lang="en-US" altLang="de-DE" sz="1600" noProof="0" dirty="0" smtClean="0">
                <a:cs typeface="Arial" charset="0"/>
              </a:rPr>
              <a:t>(1) Each Contracting State shall </a:t>
            </a:r>
            <a:r>
              <a:rPr lang="en-US" altLang="de-DE" sz="1600" b="1" noProof="0" dirty="0" smtClean="0">
                <a:cs typeface="Arial" charset="0"/>
              </a:rPr>
              <a:t>recognize an agreement in writing under which the parties undertake to submit to arbitration</a:t>
            </a:r>
            <a:r>
              <a:rPr lang="en-US" altLang="de-DE" sz="1600" noProof="0" dirty="0" smtClean="0">
                <a:cs typeface="Arial" charset="0"/>
              </a:rPr>
              <a:t> all or any differences which have arisen or which may arise between them in respect of a defined legal relationship, whether contractual or not, concerning a subject matter capable of settlement by arbitration. […]</a:t>
            </a:r>
            <a:br>
              <a:rPr lang="en-US" altLang="de-DE" sz="1600" noProof="0" dirty="0" smtClean="0">
                <a:cs typeface="Arial" charset="0"/>
              </a:rPr>
            </a:br>
            <a:r>
              <a:rPr lang="en-US" altLang="de-DE" sz="1600" noProof="0" dirty="0" smtClean="0">
                <a:cs typeface="Arial" charset="0"/>
              </a:rPr>
              <a:t>(3) The court of a Contracting State, when seized of an action in a matter in respect of which the parties have made an agreement within the meaning of this article, at the request of one of the parties, </a:t>
            </a:r>
            <a:r>
              <a:rPr lang="en-US" altLang="de-DE" sz="1600" b="1" noProof="0" dirty="0" smtClean="0">
                <a:cs typeface="Arial" charset="0"/>
              </a:rPr>
              <a:t>refers the parties to arbitration</a:t>
            </a:r>
            <a:r>
              <a:rPr lang="en-US" altLang="de-DE" sz="1600" noProof="0" dirty="0" smtClean="0">
                <a:cs typeface="Arial" charset="0"/>
              </a:rPr>
              <a:t>, unless it finds that the said agreement is null and void, inoperative or incapable of being performed.</a:t>
            </a:r>
          </a:p>
          <a:p>
            <a:pPr marL="533400" indent="-533400" eaLnBrk="1" hangingPunct="1">
              <a:buFontTx/>
              <a:buNone/>
            </a:pPr>
            <a:r>
              <a:rPr lang="en-US" altLang="de-DE" b="1" noProof="0" dirty="0" smtClean="0">
                <a:cs typeface="Arial" charset="0"/>
              </a:rPr>
              <a:t>ECJ, Case C-391/95 - </a:t>
            </a:r>
            <a:r>
              <a:rPr lang="en-US" altLang="de-DE" b="1" i="1" noProof="0" dirty="0" smtClean="0">
                <a:cs typeface="Arial" charset="0"/>
              </a:rPr>
              <a:t>van Uden</a:t>
            </a:r>
            <a:r>
              <a:rPr lang="en-US" altLang="de-DE" b="1" noProof="0" dirty="0" smtClean="0">
                <a:cs typeface="Arial" charset="0"/>
              </a:rPr>
              <a:t>:</a:t>
            </a:r>
          </a:p>
          <a:p>
            <a:pPr marL="533400" indent="-533400" eaLnBrk="1" hangingPunct="1">
              <a:buFontTx/>
              <a:buNone/>
            </a:pPr>
            <a:r>
              <a:rPr lang="en-US" altLang="de-DE" noProof="0" dirty="0" smtClean="0">
                <a:cs typeface="Arial" charset="0"/>
              </a:rPr>
              <a:t>	</a:t>
            </a:r>
            <a:r>
              <a:rPr lang="en-US" altLang="de-DE" sz="1600" dirty="0" smtClean="0">
                <a:cs typeface="Arial" charset="0"/>
              </a:rPr>
              <a:t>“</a:t>
            </a:r>
            <a:r>
              <a:rPr lang="en-US" altLang="de-DE" sz="1600" noProof="0" dirty="0" smtClean="0">
                <a:cs typeface="Arial" charset="0"/>
              </a:rPr>
              <a:t>24. Where the parties have validly excluded the jurisdiction of the courts in a dispute arising under a contract and </a:t>
            </a:r>
            <a:r>
              <a:rPr lang="en-US" altLang="de-DE" sz="1600" b="1" noProof="0" dirty="0" smtClean="0">
                <a:cs typeface="Arial" charset="0"/>
              </a:rPr>
              <a:t>have referred that dispute to arbitration</a:t>
            </a:r>
            <a:r>
              <a:rPr lang="en-US" altLang="de-DE" sz="1600" noProof="0" dirty="0" smtClean="0">
                <a:cs typeface="Arial" charset="0"/>
              </a:rPr>
              <a:t>, </a:t>
            </a:r>
            <a:r>
              <a:rPr lang="en-US" altLang="de-DE" sz="1600" b="1" noProof="0" dirty="0" smtClean="0">
                <a:cs typeface="Arial" charset="0"/>
              </a:rPr>
              <a:t>there are no courts of any State that have jurisdiction as to the substance of the case for the purposes of the Convention [= Brussels Regulation]</a:t>
            </a:r>
            <a:r>
              <a:rPr lang="en-US" altLang="de-DE" sz="1600" noProof="0" dirty="0" smtClean="0">
                <a:cs typeface="Arial" charset="0"/>
              </a:rPr>
              <a:t>. […]. </a:t>
            </a:r>
          </a:p>
          <a:p>
            <a:pPr marL="533400" indent="-533400" eaLnBrk="1" hangingPunct="1">
              <a:buFontTx/>
              <a:buNone/>
            </a:pPr>
            <a:r>
              <a:rPr lang="en-US" altLang="de-DE" sz="1600" noProof="0" dirty="0" smtClean="0">
                <a:cs typeface="Arial" charset="0"/>
              </a:rPr>
              <a:t>	25. In such a case, it is only under Article 24 [= Article 35 BR </a:t>
            </a:r>
            <a:r>
              <a:rPr lang="en-US" altLang="de-DE" sz="1600" dirty="0" smtClean="0">
                <a:cs typeface="Arial" charset="0"/>
              </a:rPr>
              <a:t>(recast)</a:t>
            </a:r>
            <a:r>
              <a:rPr lang="en-US" altLang="de-DE" sz="1600" noProof="0" dirty="0" smtClean="0">
                <a:cs typeface="Arial" charset="0"/>
              </a:rPr>
              <a:t>; rule on provisional measures] that a court may be empowered […] to order provisional measures.”</a:t>
            </a:r>
          </a:p>
        </p:txBody>
      </p:sp>
      <p:sp>
        <p:nvSpPr>
          <p:cNvPr id="2" name="Fußzeilenplatzhalter 1"/>
          <p:cNvSpPr>
            <a:spLocks noGrp="1"/>
          </p:cNvSpPr>
          <p:nvPr>
            <p:ph type="ftr" sz="quarter" idx="11"/>
          </p:nvPr>
        </p:nvSpPr>
        <p:spPr/>
        <p:txBody>
          <a:bodyPr/>
          <a:lstStyle/>
          <a:p>
            <a:r>
              <a:rPr lang="de-DE" smtClean="0"/>
              <a:t>Dispute Resolution</a:t>
            </a:r>
            <a:endParaRPr lang="de-DE" dirty="0" smtClean="0"/>
          </a:p>
        </p:txBody>
      </p:sp>
      <p:sp>
        <p:nvSpPr>
          <p:cNvPr id="3" name="Foliennummernplatzhalter 2"/>
          <p:cNvSpPr>
            <a:spLocks noGrp="1"/>
          </p:cNvSpPr>
          <p:nvPr>
            <p:ph type="sldNum" sz="quarter" idx="12"/>
          </p:nvPr>
        </p:nvSpPr>
        <p:spPr/>
        <p:txBody>
          <a:bodyPr/>
          <a:lstStyle/>
          <a:p>
            <a:fld id="{E5B53BF6-DEA2-458C-903B-B577D20D4B06}" type="slidenum">
              <a:rPr lang="de-DE" smtClean="0"/>
              <a:pPr/>
              <a:t>9</a:t>
            </a:fld>
            <a:endParaRPr lang="de-DE" dirty="0"/>
          </a:p>
        </p:txBody>
      </p:sp>
    </p:spTree>
    <p:extLst>
      <p:ext uri="{BB962C8B-B14F-4D97-AF65-F5344CB8AC3E}">
        <p14:creationId xmlns:p14="http://schemas.microsoft.com/office/powerpoint/2010/main" val="12512425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37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37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4374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4374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437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3747" grpId="0" build="p"/>
    </p:bldLst>
  </p:timing>
</p:sld>
</file>

<file path=ppt/theme/theme1.xml><?xml version="1.0" encoding="utf-8"?>
<a:theme xmlns:a="http://schemas.openxmlformats.org/drawingml/2006/main" name="Wolfgang Wurmnest, Vorlage">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Wolfgang Wurmnest">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Wolfgang Wurmnest, Vorlage</Template>
  <TotalTime>0</TotalTime>
  <Words>6639</Words>
  <Application>Microsoft Office PowerPoint</Application>
  <PresentationFormat>Bildschirmpräsentation (4:3)</PresentationFormat>
  <Paragraphs>600</Paragraphs>
  <Slides>69</Slides>
  <Notes>14</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69</vt:i4>
      </vt:variant>
    </vt:vector>
  </HeadingPairs>
  <TitlesOfParts>
    <vt:vector size="75" baseType="lpstr">
      <vt:lpstr>Arial</vt:lpstr>
      <vt:lpstr>Calibri</vt:lpstr>
      <vt:lpstr>Symbol</vt:lpstr>
      <vt:lpstr>Wingdings</vt:lpstr>
      <vt:lpstr>Wolfgang Wurmnest, Vorlage</vt:lpstr>
      <vt:lpstr>Wolfgang Wurmnest</vt:lpstr>
      <vt:lpstr>Dispute Resolution (Resolution of Private International Disputes)</vt:lpstr>
      <vt:lpstr>Introduction</vt:lpstr>
      <vt:lpstr>PowerPoint-Präsentation</vt:lpstr>
      <vt:lpstr>Introduction (2)</vt:lpstr>
      <vt:lpstr>Introduction (3)</vt:lpstr>
      <vt:lpstr>European Instruments on Jurisdiction </vt:lpstr>
      <vt:lpstr>The structure of the Brussels Regulation (BR)</vt:lpstr>
      <vt:lpstr>General scope of application</vt:lpstr>
      <vt:lpstr>Precedence of arbitration</vt:lpstr>
      <vt:lpstr>For which subject matters is the BR applicable?</vt:lpstr>
      <vt:lpstr>For which defendants is the BR applicable?</vt:lpstr>
      <vt:lpstr>For which defendants is the BR applicable?</vt:lpstr>
      <vt:lpstr>Jurisdiction checklist: which court has jurisdiction?</vt:lpstr>
      <vt:lpstr>PowerPoint-Präsentation</vt:lpstr>
      <vt:lpstr>General Jurisdiction (Arts. 4, 59, 60 BR) </vt:lpstr>
      <vt:lpstr>Definition of domicile</vt:lpstr>
      <vt:lpstr>General jurisdiction: example  </vt:lpstr>
      <vt:lpstr>Answer</vt:lpstr>
      <vt:lpstr>PowerPoint-Präsentation</vt:lpstr>
      <vt:lpstr>Distinguish exclusive from non-exclusive jurisdiction</vt:lpstr>
      <vt:lpstr>Art. 24 BR</vt:lpstr>
      <vt:lpstr>PowerPoint-Präsentation</vt:lpstr>
      <vt:lpstr>Art. 26 BR</vt:lpstr>
      <vt:lpstr>PowerPoint-Präsentation</vt:lpstr>
      <vt:lpstr>Introduction</vt:lpstr>
      <vt:lpstr>Tort  (Art. 7(2) BR)</vt:lpstr>
      <vt:lpstr>Definition of place of harm</vt:lpstr>
      <vt:lpstr>Ruling of the ECJ in Bier v Mines de Potasse d‘Alsace</vt:lpstr>
      <vt:lpstr>Reasoning of the Court</vt:lpstr>
      <vt:lpstr>Limitation of jurisdiction – Shevill </vt:lpstr>
      <vt:lpstr>Shevill (2)</vt:lpstr>
      <vt:lpstr>Reasoning of the ECJ</vt:lpstr>
      <vt:lpstr>Reasoning of the EJC (2)</vt:lpstr>
      <vt:lpstr>How to apply Art. 7(2) BR to defamation via the internet? ECJ, Case 509/09 – eDate advertising, Olivier Martinez</vt:lpstr>
      <vt:lpstr>Reasoning of the ECJ (Martinez case)</vt:lpstr>
      <vt:lpstr>Reasoning of the ECJ (2)</vt:lpstr>
      <vt:lpstr>Contract</vt:lpstr>
      <vt:lpstr>Contract</vt:lpstr>
      <vt:lpstr>Place of performance – Structure of Art. 7(1) BR </vt:lpstr>
      <vt:lpstr>Special rule for sale/service contracts, Art. 7(1)(b) BR</vt:lpstr>
      <vt:lpstr>General rule, Art 7(1)(a) BR</vt:lpstr>
      <vt:lpstr>Example</vt:lpstr>
      <vt:lpstr>PowerPoint-Präsentation</vt:lpstr>
      <vt:lpstr>Insurance, consumer &amp; employment contracts</vt:lpstr>
      <vt:lpstr>Questions, discussion, quick quiz</vt:lpstr>
      <vt:lpstr>PowerPoint-Präsentation</vt:lpstr>
      <vt:lpstr>Introduction</vt:lpstr>
      <vt:lpstr>Validity of jurisdiction agreements</vt:lpstr>
      <vt:lpstr>Validity (2)</vt:lpstr>
      <vt:lpstr>Validity (3)</vt:lpstr>
      <vt:lpstr>Limits to prorogation</vt:lpstr>
      <vt:lpstr>Effect of a jurisdiction agreement</vt:lpstr>
      <vt:lpstr>Drafting issues</vt:lpstr>
      <vt:lpstr>Drafting (2)</vt:lpstr>
      <vt:lpstr>Example of the application of Art. 25 BR</vt:lpstr>
      <vt:lpstr>Answer</vt:lpstr>
      <vt:lpstr>Questions, discussion, quick quiz</vt:lpstr>
      <vt:lpstr>PowerPoint-Präsentation</vt:lpstr>
      <vt:lpstr>Introduction</vt:lpstr>
      <vt:lpstr>Lis alibi pendens</vt:lpstr>
      <vt:lpstr>Lis pendens (2)</vt:lpstr>
      <vt:lpstr>Lis pendens (3)</vt:lpstr>
      <vt:lpstr>Lis pendens (4)</vt:lpstr>
      <vt:lpstr>Lis pendens –  proceedings in third States</vt:lpstr>
      <vt:lpstr>Lis pendens – proceedings in third States</vt:lpstr>
      <vt:lpstr>Related actions</vt:lpstr>
      <vt:lpstr>Questions, discussion, quick quiz</vt:lpstr>
      <vt:lpstr>Summary</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Transnational Litigation</dc:title>
  <dc:creator>Simon Jahn</dc:creator>
  <cp:lastModifiedBy>Wolfgang Wurmnest</cp:lastModifiedBy>
  <cp:revision>341</cp:revision>
  <dcterms:created xsi:type="dcterms:W3CDTF">2014-03-07T10:18:45Z</dcterms:created>
  <dcterms:modified xsi:type="dcterms:W3CDTF">2017-02-28T10:39:55Z</dcterms:modified>
</cp:coreProperties>
</file>