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7"/>
  </p:notesMasterIdLst>
  <p:sldIdLst>
    <p:sldId id="436" r:id="rId2"/>
    <p:sldId id="259" r:id="rId3"/>
    <p:sldId id="260" r:id="rId4"/>
    <p:sldId id="351" r:id="rId5"/>
    <p:sldId id="434" r:id="rId6"/>
    <p:sldId id="352" r:id="rId7"/>
    <p:sldId id="353" r:id="rId8"/>
    <p:sldId id="354" r:id="rId9"/>
    <p:sldId id="401" r:id="rId10"/>
    <p:sldId id="400" r:id="rId11"/>
    <p:sldId id="356" r:id="rId12"/>
    <p:sldId id="409" r:id="rId13"/>
    <p:sldId id="417" r:id="rId14"/>
    <p:sldId id="372" r:id="rId15"/>
    <p:sldId id="375" r:id="rId16"/>
    <p:sldId id="376" r:id="rId17"/>
    <p:sldId id="462" r:id="rId18"/>
    <p:sldId id="463" r:id="rId19"/>
    <p:sldId id="464" r:id="rId20"/>
    <p:sldId id="395" r:id="rId21"/>
    <p:sldId id="423" r:id="rId22"/>
    <p:sldId id="424" r:id="rId23"/>
    <p:sldId id="425" r:id="rId24"/>
    <p:sldId id="426" r:id="rId25"/>
    <p:sldId id="428" r:id="rId26"/>
    <p:sldId id="429" r:id="rId27"/>
    <p:sldId id="418" r:id="rId28"/>
    <p:sldId id="419" r:id="rId29"/>
    <p:sldId id="420" r:id="rId30"/>
    <p:sldId id="421" r:id="rId31"/>
    <p:sldId id="432" r:id="rId32"/>
    <p:sldId id="433" r:id="rId33"/>
    <p:sldId id="361" r:id="rId34"/>
    <p:sldId id="380" r:id="rId35"/>
    <p:sldId id="406" r:id="rId36"/>
    <p:sldId id="407" r:id="rId37"/>
    <p:sldId id="408" r:id="rId38"/>
    <p:sldId id="402" r:id="rId39"/>
    <p:sldId id="403" r:id="rId40"/>
    <p:sldId id="404" r:id="rId41"/>
    <p:sldId id="405" r:id="rId42"/>
    <p:sldId id="439" r:id="rId43"/>
    <p:sldId id="440" r:id="rId44"/>
    <p:sldId id="441" r:id="rId45"/>
    <p:sldId id="442" r:id="rId46"/>
    <p:sldId id="443" r:id="rId47"/>
    <p:sldId id="444" r:id="rId48"/>
    <p:sldId id="445" r:id="rId49"/>
    <p:sldId id="446" r:id="rId50"/>
    <p:sldId id="447" r:id="rId51"/>
    <p:sldId id="448" r:id="rId52"/>
    <p:sldId id="449" r:id="rId53"/>
    <p:sldId id="450" r:id="rId54"/>
    <p:sldId id="451" r:id="rId55"/>
    <p:sldId id="452" r:id="rId56"/>
    <p:sldId id="453" r:id="rId57"/>
    <p:sldId id="454" r:id="rId58"/>
    <p:sldId id="455" r:id="rId59"/>
    <p:sldId id="456" r:id="rId60"/>
    <p:sldId id="457" r:id="rId61"/>
    <p:sldId id="458" r:id="rId62"/>
    <p:sldId id="459" r:id="rId63"/>
    <p:sldId id="460" r:id="rId64"/>
    <p:sldId id="461" r:id="rId65"/>
    <p:sldId id="297" r:id="rId6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076" autoAdjust="0"/>
    <p:restoredTop sz="94660"/>
  </p:normalViewPr>
  <p:slideViewPr>
    <p:cSldViewPr>
      <p:cViewPr varScale="1">
        <p:scale>
          <a:sx n="67" d="100"/>
          <a:sy n="67" d="100"/>
        </p:scale>
        <p:origin x="75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2FE419-8940-49E4-9C13-09CB15A6F359}" type="datetimeFigureOut">
              <a:rPr lang="de-DE" smtClean="0"/>
              <a:pPr/>
              <a:t>02.03.2017</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671F80-BDF7-4330-9D84-A7B22ADDEC76}" type="slidenum">
              <a:rPr lang="de-DE" smtClean="0"/>
              <a:pPr/>
              <a:t>‹Nr.›</a:t>
            </a:fld>
            <a:endParaRPr lang="de-DE"/>
          </a:p>
        </p:txBody>
      </p:sp>
    </p:spTree>
    <p:extLst>
      <p:ext uri="{BB962C8B-B14F-4D97-AF65-F5344CB8AC3E}">
        <p14:creationId xmlns:p14="http://schemas.microsoft.com/office/powerpoint/2010/main" val="2982297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A671F80-BDF7-4330-9D84-A7B22ADDEC76}" type="slidenum">
              <a:rPr lang="de-DE" smtClean="0"/>
              <a:pPr/>
              <a:t>2</a:t>
            </a:fld>
            <a:endParaRPr lang="de-DE"/>
          </a:p>
        </p:txBody>
      </p:sp>
    </p:spTree>
    <p:extLst>
      <p:ext uri="{BB962C8B-B14F-4D97-AF65-F5344CB8AC3E}">
        <p14:creationId xmlns:p14="http://schemas.microsoft.com/office/powerpoint/2010/main" val="348573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1340769"/>
            <a:ext cx="7772400" cy="1728191"/>
          </a:xfrm>
        </p:spPr>
        <p:txBody>
          <a:bodyPr>
            <a:normAutofit/>
          </a:bodyPr>
          <a:lstStyle>
            <a:lvl1pPr algn="ctr">
              <a:defRPr sz="4000"/>
            </a:lvl1pPr>
          </a:lstStyle>
          <a:p>
            <a:r>
              <a:rPr lang="de-DE" dirty="0" smtClean="0"/>
              <a:t>Vorlesungstitel</a:t>
            </a:r>
            <a:endParaRPr lang="de-DE" dirty="0"/>
          </a:p>
        </p:txBody>
      </p:sp>
      <p:sp>
        <p:nvSpPr>
          <p:cNvPr id="3" name="Untertitel 2"/>
          <p:cNvSpPr>
            <a:spLocks noGrp="1"/>
          </p:cNvSpPr>
          <p:nvPr>
            <p:ph type="subTitle" idx="1" hasCustomPrompt="1"/>
          </p:nvPr>
        </p:nvSpPr>
        <p:spPr>
          <a:xfrm>
            <a:off x="1403648" y="3212976"/>
            <a:ext cx="6400800" cy="576064"/>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Kapitel</a:t>
            </a:r>
          </a:p>
          <a:p>
            <a:endParaRPr lang="de-DE" dirty="0" smtClean="0"/>
          </a:p>
        </p:txBody>
      </p:sp>
      <p:sp>
        <p:nvSpPr>
          <p:cNvPr id="10" name="Textplatzhalter 9"/>
          <p:cNvSpPr>
            <a:spLocks noGrp="1"/>
          </p:cNvSpPr>
          <p:nvPr>
            <p:ph type="body" sz="quarter" idx="13" hasCustomPrompt="1"/>
          </p:nvPr>
        </p:nvSpPr>
        <p:spPr>
          <a:xfrm>
            <a:off x="1403648" y="4653136"/>
            <a:ext cx="6400800" cy="432048"/>
          </a:xfrm>
        </p:spPr>
        <p:txBody>
          <a:bodyPr/>
          <a:lstStyle>
            <a:lvl1pPr marL="0" indent="0" algn="ctr">
              <a:buNone/>
              <a:defRPr baseline="0"/>
            </a:lvl1pPr>
          </a:lstStyle>
          <a:p>
            <a:pPr lvl="0"/>
            <a:r>
              <a:rPr lang="de-DE" smtClean="0"/>
              <a:t>Semester</a:t>
            </a:r>
            <a:endParaRPr lang="de-DE" dirty="0" smtClean="0"/>
          </a:p>
        </p:txBody>
      </p:sp>
    </p:spTree>
    <p:extLst>
      <p:ext uri="{BB962C8B-B14F-4D97-AF65-F5344CB8AC3E}">
        <p14:creationId xmlns:p14="http://schemas.microsoft.com/office/powerpoint/2010/main" val="9546036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r>
              <a:rPr lang="de-DE" smtClean="0"/>
              <a:t>Dispute Resolution</a:t>
            </a:r>
            <a:endParaRPr lang="de-DE" dirty="0" smtClean="0"/>
          </a:p>
        </p:txBody>
      </p:sp>
      <p:sp>
        <p:nvSpPr>
          <p:cNvPr id="6" name="Foliennummernplatzhalter 5"/>
          <p:cNvSpPr>
            <a:spLocks noGrp="1"/>
          </p:cNvSpPr>
          <p:nvPr>
            <p:ph type="sldNum" sz="quarter" idx="12"/>
          </p:nvPr>
        </p:nvSpPr>
        <p:spPr/>
        <p:txBody>
          <a:bodyPr/>
          <a:lstStyle/>
          <a:p>
            <a:fld id="{E5B53BF6-DEA2-458C-903B-B577D20D4B06}" type="slidenum">
              <a:rPr lang="de-DE" smtClean="0"/>
              <a:pPr/>
              <a:t>‹Nr.›</a:t>
            </a:fld>
            <a:endParaRPr lang="de-DE"/>
          </a:p>
        </p:txBody>
      </p:sp>
    </p:spTree>
    <p:extLst>
      <p:ext uri="{BB962C8B-B14F-4D97-AF65-F5344CB8AC3E}">
        <p14:creationId xmlns:p14="http://schemas.microsoft.com/office/powerpoint/2010/main" val="199091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268760"/>
            <a:ext cx="4038600" cy="485740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268760"/>
            <a:ext cx="4038600" cy="485740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r>
              <a:rPr lang="de-DE" smtClean="0"/>
              <a:t>Dispute Resolution</a:t>
            </a:r>
            <a:endParaRPr lang="de-DE" dirty="0" smtClean="0"/>
          </a:p>
        </p:txBody>
      </p:sp>
      <p:sp>
        <p:nvSpPr>
          <p:cNvPr id="7" name="Foliennummernplatzhalter 6"/>
          <p:cNvSpPr>
            <a:spLocks noGrp="1"/>
          </p:cNvSpPr>
          <p:nvPr>
            <p:ph type="sldNum" sz="quarter" idx="12"/>
          </p:nvPr>
        </p:nvSpPr>
        <p:spPr/>
        <p:txBody>
          <a:bodyPr/>
          <a:lstStyle/>
          <a:p>
            <a:fld id="{E5B53BF6-DEA2-458C-903B-B577D20D4B06}" type="slidenum">
              <a:rPr lang="de-DE" smtClean="0"/>
              <a:pPr/>
              <a:t>‹Nr.›</a:t>
            </a:fld>
            <a:endParaRPr lang="de-DE"/>
          </a:p>
        </p:txBody>
      </p:sp>
    </p:spTree>
    <p:extLst>
      <p:ext uri="{BB962C8B-B14F-4D97-AF65-F5344CB8AC3E}">
        <p14:creationId xmlns:p14="http://schemas.microsoft.com/office/powerpoint/2010/main" val="236678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9"/>
            <a:ext cx="6707088" cy="850106"/>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340768"/>
            <a:ext cx="8229600" cy="4785395"/>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946448"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endParaRPr lang="de-DE"/>
          </a:p>
        </p:txBody>
      </p:sp>
      <p:sp>
        <p:nvSpPr>
          <p:cNvPr id="5" name="Fußzeilenplatzhalter 4"/>
          <p:cNvSpPr>
            <a:spLocks noGrp="1"/>
          </p:cNvSpPr>
          <p:nvPr>
            <p:ph type="ftr" sz="quarter" idx="3"/>
          </p:nvPr>
        </p:nvSpPr>
        <p:spPr>
          <a:xfrm>
            <a:off x="1550503" y="6356350"/>
            <a:ext cx="6504167"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de-DE" smtClean="0"/>
              <a:t>Dispute Resolution</a:t>
            </a:r>
            <a:endParaRPr lang="de-DE" dirty="0" smtClean="0"/>
          </a:p>
        </p:txBody>
      </p:sp>
      <p:sp>
        <p:nvSpPr>
          <p:cNvPr id="6" name="Foliennummernplatzhalter 5"/>
          <p:cNvSpPr>
            <a:spLocks noGrp="1"/>
          </p:cNvSpPr>
          <p:nvPr>
            <p:ph type="sldNum" sz="quarter" idx="4"/>
          </p:nvPr>
        </p:nvSpPr>
        <p:spPr>
          <a:xfrm>
            <a:off x="8158038" y="6356350"/>
            <a:ext cx="528762"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E5B53BF6-DEA2-458C-903B-B577D20D4B06}" type="slidenum">
              <a:rPr lang="de-DE" smtClean="0"/>
              <a:pPr/>
              <a:t>‹Nr.›</a:t>
            </a:fld>
            <a:endParaRPr lang="de-DE"/>
          </a:p>
        </p:txBody>
      </p:sp>
      <p:pic>
        <p:nvPicPr>
          <p:cNvPr id="7" name="Picture 2" descr="C:\Users\Michael\Desktop\uni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96186" y="260648"/>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3791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hf hdr="0" dt="0"/>
  <p:txStyles>
    <p:titleStyle>
      <a:lvl1pPr algn="l" defTabSz="914400" rtl="0" eaLnBrk="1" latinLnBrk="0" hangingPunct="1">
        <a:spcBef>
          <a:spcPct val="0"/>
        </a:spcBef>
        <a:buNone/>
        <a:defRPr sz="20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noip.gov.vn/"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pPr algn="ctr">
              <a:lnSpc>
                <a:spcPct val="150000"/>
              </a:lnSpc>
              <a:spcAft>
                <a:spcPts val="1800"/>
              </a:spcAft>
            </a:pPr>
            <a:r>
              <a:rPr lang="de-DE" sz="3600" dirty="0" smtClean="0">
                <a:latin typeface="Arial" panose="020B0604020202020204" pitchFamily="34" charset="0"/>
                <a:cs typeface="Arial" panose="020B0604020202020204" pitchFamily="34" charset="0"/>
              </a:rPr>
              <a:t>Dispute Resolution</a:t>
            </a:r>
            <a:br>
              <a:rPr lang="de-DE" sz="3600" dirty="0" smtClean="0">
                <a:latin typeface="Arial" panose="020B0604020202020204" pitchFamily="34" charset="0"/>
                <a:cs typeface="Arial" panose="020B0604020202020204" pitchFamily="34" charset="0"/>
              </a:rPr>
            </a:br>
            <a:r>
              <a:rPr lang="de-DE" sz="2700" dirty="0" smtClean="0"/>
              <a:t>(Resolution of Private International Disputes)</a:t>
            </a:r>
            <a:endParaRPr lang="de-DE" sz="2700" dirty="0"/>
          </a:p>
        </p:txBody>
      </p:sp>
      <p:sp>
        <p:nvSpPr>
          <p:cNvPr id="3" name="Untertitel 2"/>
          <p:cNvSpPr>
            <a:spLocks noGrp="1"/>
          </p:cNvSpPr>
          <p:nvPr>
            <p:ph type="subTitle" idx="1"/>
          </p:nvPr>
        </p:nvSpPr>
        <p:spPr>
          <a:xfrm>
            <a:off x="1403648" y="3212976"/>
            <a:ext cx="6400800" cy="1080120"/>
          </a:xfrm>
        </p:spPr>
        <p:txBody>
          <a:bodyPr>
            <a:normAutofit/>
          </a:bodyPr>
          <a:lstStyle/>
          <a:p>
            <a:pPr>
              <a:lnSpc>
                <a:spcPct val="130000"/>
              </a:lnSpc>
              <a:spcBef>
                <a:spcPts val="0"/>
              </a:spcBef>
            </a:pPr>
            <a:r>
              <a:rPr lang="de-DE" sz="2200" dirty="0" smtClean="0">
                <a:solidFill>
                  <a:schemeClr val="tx1"/>
                </a:solidFill>
                <a:latin typeface="Arial" panose="020B0604020202020204" pitchFamily="34" charset="0"/>
                <a:cs typeface="Arial" panose="020B0604020202020204" pitchFamily="34" charset="0"/>
              </a:rPr>
              <a:t>Session 4: The US </a:t>
            </a:r>
            <a:r>
              <a:rPr lang="de-DE" sz="2200" dirty="0" err="1" smtClean="0">
                <a:solidFill>
                  <a:schemeClr val="tx1"/>
                </a:solidFill>
                <a:latin typeface="Arial" panose="020B0604020202020204" pitchFamily="34" charset="0"/>
                <a:cs typeface="Arial" panose="020B0604020202020204" pitchFamily="34" charset="0"/>
              </a:rPr>
              <a:t>approach</a:t>
            </a:r>
            <a:r>
              <a:rPr lang="de-DE" sz="2200" dirty="0" smtClean="0">
                <a:solidFill>
                  <a:schemeClr val="tx1"/>
                </a:solidFill>
                <a:latin typeface="Arial" panose="020B0604020202020204" pitchFamily="34" charset="0"/>
                <a:cs typeface="Arial" panose="020B0604020202020204" pitchFamily="34" charset="0"/>
              </a:rPr>
              <a:t> </a:t>
            </a:r>
            <a:r>
              <a:rPr lang="de-DE" sz="2200" dirty="0" err="1" smtClean="0">
                <a:solidFill>
                  <a:schemeClr val="tx1"/>
                </a:solidFill>
                <a:latin typeface="Arial" panose="020B0604020202020204" pitchFamily="34" charset="0"/>
                <a:cs typeface="Arial" panose="020B0604020202020204" pitchFamily="34" charset="0"/>
              </a:rPr>
              <a:t>to</a:t>
            </a:r>
            <a:r>
              <a:rPr lang="de-DE" sz="2200" dirty="0" smtClean="0">
                <a:solidFill>
                  <a:schemeClr val="tx1"/>
                </a:solidFill>
                <a:latin typeface="Arial" panose="020B0604020202020204" pitchFamily="34" charset="0"/>
                <a:cs typeface="Arial" panose="020B0604020202020204" pitchFamily="34" charset="0"/>
              </a:rPr>
              <a:t> </a:t>
            </a:r>
            <a:r>
              <a:rPr lang="de-DE" sz="2200" dirty="0" err="1" smtClean="0">
                <a:solidFill>
                  <a:schemeClr val="tx1"/>
                </a:solidFill>
                <a:latin typeface="Arial" panose="020B0604020202020204" pitchFamily="34" charset="0"/>
                <a:cs typeface="Arial" panose="020B0604020202020204" pitchFamily="34" charset="0"/>
              </a:rPr>
              <a:t>jurisdiction</a:t>
            </a:r>
            <a:r>
              <a:rPr lang="de-DE" sz="2200" dirty="0" smtClean="0">
                <a:solidFill>
                  <a:schemeClr val="tx1"/>
                </a:solidFill>
                <a:latin typeface="Arial" panose="020B0604020202020204" pitchFamily="34" charset="0"/>
                <a:cs typeface="Arial" panose="020B0604020202020204" pitchFamily="34" charset="0"/>
              </a:rPr>
              <a:t> / Legal </a:t>
            </a:r>
            <a:r>
              <a:rPr lang="de-DE" sz="2200" dirty="0" err="1" smtClean="0">
                <a:solidFill>
                  <a:schemeClr val="tx1"/>
                </a:solidFill>
                <a:latin typeface="Arial" panose="020B0604020202020204" pitchFamily="34" charset="0"/>
                <a:cs typeface="Arial" panose="020B0604020202020204" pitchFamily="34" charset="0"/>
              </a:rPr>
              <a:t>situation</a:t>
            </a:r>
            <a:r>
              <a:rPr lang="de-DE" sz="2200" dirty="0" smtClean="0">
                <a:solidFill>
                  <a:schemeClr val="tx1"/>
                </a:solidFill>
                <a:latin typeface="Arial" panose="020B0604020202020204" pitchFamily="34" charset="0"/>
                <a:cs typeface="Arial" panose="020B0604020202020204" pitchFamily="34" charset="0"/>
              </a:rPr>
              <a:t> in Vietnam</a:t>
            </a:r>
          </a:p>
          <a:p>
            <a:endParaRPr lang="de-DE" dirty="0">
              <a:latin typeface="Arial" panose="020B0604020202020204" pitchFamily="34" charset="0"/>
              <a:cs typeface="Arial" panose="020B0604020202020204" pitchFamily="34" charset="0"/>
            </a:endParaRPr>
          </a:p>
        </p:txBody>
      </p:sp>
      <p:sp>
        <p:nvSpPr>
          <p:cNvPr id="5" name="Textplatzhalter 4"/>
          <p:cNvSpPr>
            <a:spLocks noGrp="1"/>
          </p:cNvSpPr>
          <p:nvPr>
            <p:ph type="body" sz="quarter" idx="13"/>
          </p:nvPr>
        </p:nvSpPr>
        <p:spPr>
          <a:xfrm>
            <a:off x="2104636" y="4652963"/>
            <a:ext cx="4998228" cy="1366528"/>
          </a:xfrm>
          <a:prstGeom prst="rect">
            <a:avLst/>
          </a:prstGeom>
        </p:spPr>
        <p:txBody>
          <a:bodyPr wrap="none">
            <a:spAutoFit/>
          </a:bodyPr>
          <a:lstStyle/>
          <a:p>
            <a:pPr lvl="0"/>
            <a:r>
              <a:rPr lang="en-US" dirty="0">
                <a:solidFill>
                  <a:prstClr val="black"/>
                </a:solidFill>
              </a:rPr>
              <a:t>FTU Master Program</a:t>
            </a:r>
          </a:p>
          <a:p>
            <a:pPr lvl="0"/>
            <a:r>
              <a:rPr lang="en-US" smtClean="0">
                <a:solidFill>
                  <a:prstClr val="black"/>
                </a:solidFill>
              </a:rPr>
              <a:t>Thursday, </a:t>
            </a:r>
            <a:r>
              <a:rPr lang="en-US" smtClean="0">
                <a:solidFill>
                  <a:prstClr val="black"/>
                </a:solidFill>
              </a:rPr>
              <a:t>2</a:t>
            </a:r>
            <a:r>
              <a:rPr lang="en-US" baseline="30000" smtClean="0">
                <a:solidFill>
                  <a:prstClr val="black"/>
                </a:solidFill>
              </a:rPr>
              <a:t>nd</a:t>
            </a:r>
            <a:r>
              <a:rPr lang="en-US" baseline="30000" smtClean="0">
                <a:solidFill>
                  <a:prstClr val="black"/>
                </a:solidFill>
              </a:rPr>
              <a:t> </a:t>
            </a:r>
            <a:r>
              <a:rPr lang="en-US" dirty="0" smtClean="0">
                <a:solidFill>
                  <a:prstClr val="black"/>
                </a:solidFill>
              </a:rPr>
              <a:t>March 2017</a:t>
            </a:r>
            <a:endParaRPr lang="en-US" dirty="0">
              <a:solidFill>
                <a:prstClr val="black"/>
              </a:solidFill>
            </a:endParaRPr>
          </a:p>
          <a:p>
            <a:pPr lvl="0"/>
            <a:r>
              <a:rPr lang="en-US" dirty="0">
                <a:solidFill>
                  <a:prstClr val="black"/>
                </a:solidFill>
              </a:rPr>
              <a:t>Prof. Dr. Wolfgang Wurmnest, LL.M. (Berkeley)</a:t>
            </a:r>
          </a:p>
          <a:p>
            <a:endParaRPr lang="de-DE" dirty="0"/>
          </a:p>
        </p:txBody>
      </p:sp>
    </p:spTree>
    <p:extLst>
      <p:ext uri="{BB962C8B-B14F-4D97-AF65-F5344CB8AC3E}">
        <p14:creationId xmlns:p14="http://schemas.microsoft.com/office/powerpoint/2010/main" val="2248906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Other </a:t>
            </a:r>
            <a:r>
              <a:rPr lang="de-DE" dirty="0" err="1" smtClean="0"/>
              <a:t>bases</a:t>
            </a:r>
            <a:endParaRPr lang="de-DE" dirty="0"/>
          </a:p>
        </p:txBody>
      </p:sp>
      <p:sp>
        <p:nvSpPr>
          <p:cNvPr id="3" name="Inhaltsplatzhalter 2"/>
          <p:cNvSpPr>
            <a:spLocks noGrp="1"/>
          </p:cNvSpPr>
          <p:nvPr>
            <p:ph idx="1"/>
          </p:nvPr>
        </p:nvSpPr>
        <p:spPr/>
        <p:txBody>
          <a:bodyPr>
            <a:noAutofit/>
          </a:bodyPr>
          <a:lstStyle/>
          <a:p>
            <a:pPr marL="0" indent="0">
              <a:lnSpc>
                <a:spcPct val="120000"/>
              </a:lnSpc>
              <a:spcBef>
                <a:spcPts val="600"/>
              </a:spcBef>
              <a:buNone/>
            </a:pPr>
            <a:r>
              <a:rPr lang="en-US" b="1" dirty="0"/>
              <a:t>Jurisdiction in rem</a:t>
            </a:r>
          </a:p>
          <a:p>
            <a:pPr>
              <a:lnSpc>
                <a:spcPct val="120000"/>
              </a:lnSpc>
              <a:spcBef>
                <a:spcPts val="600"/>
              </a:spcBef>
            </a:pPr>
            <a:r>
              <a:rPr lang="en-US" dirty="0"/>
              <a:t>Jurisdiction of a court over things located in its territory or a (marital) “status” of a person </a:t>
            </a:r>
          </a:p>
          <a:p>
            <a:pPr marL="0" indent="0">
              <a:lnSpc>
                <a:spcPct val="120000"/>
              </a:lnSpc>
              <a:spcBef>
                <a:spcPts val="600"/>
              </a:spcBef>
              <a:buNone/>
            </a:pPr>
            <a:r>
              <a:rPr lang="en-US" b="1" dirty="0"/>
              <a:t>Service of process (in the forum)</a:t>
            </a:r>
            <a:endParaRPr lang="en-US" dirty="0"/>
          </a:p>
          <a:p>
            <a:pPr>
              <a:lnSpc>
                <a:spcPct val="120000"/>
              </a:lnSpc>
              <a:spcBef>
                <a:spcPts val="600"/>
              </a:spcBef>
              <a:spcAft>
                <a:spcPts val="600"/>
              </a:spcAft>
            </a:pPr>
            <a:r>
              <a:rPr lang="en-US" dirty="0"/>
              <a:t>Service of process on an individual physically present in the forum state (even if presence is of temporary nature, as is the case when a person passes through a state) is seen as a sufficient basis for that state to exercise personal jurisdiction (“transient/tag jurisdiction”). </a:t>
            </a:r>
          </a:p>
          <a:p>
            <a:pPr marL="0" indent="0">
              <a:lnSpc>
                <a:spcPct val="120000"/>
              </a:lnSpc>
              <a:spcBef>
                <a:spcPts val="600"/>
              </a:spcBef>
              <a:spcAft>
                <a:spcPts val="600"/>
              </a:spcAft>
              <a:buNone/>
            </a:pPr>
            <a:r>
              <a:rPr lang="en-US" b="1" dirty="0"/>
              <a:t>Appearance</a:t>
            </a:r>
          </a:p>
          <a:p>
            <a:pPr>
              <a:lnSpc>
                <a:spcPct val="120000"/>
              </a:lnSpc>
              <a:spcBef>
                <a:spcPts val="600"/>
              </a:spcBef>
              <a:spcAft>
                <a:spcPts val="600"/>
              </a:spcAft>
            </a:pPr>
            <a:r>
              <a:rPr lang="en-US" dirty="0"/>
              <a:t>“Consent” (ex ante) = forum selection clause</a:t>
            </a:r>
          </a:p>
          <a:p>
            <a:pPr>
              <a:lnSpc>
                <a:spcPct val="120000"/>
              </a:lnSpc>
              <a:spcBef>
                <a:spcPts val="600"/>
              </a:spcBef>
              <a:spcAft>
                <a:spcPts val="600"/>
              </a:spcAft>
            </a:pPr>
            <a:r>
              <a:rPr lang="en-US" dirty="0"/>
              <a:t>“Waiver” (of the right to object to jurisdiction) (ex post)</a:t>
            </a:r>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t>10</a:t>
            </a:fld>
            <a:endParaRPr lang="de-DE"/>
          </a:p>
        </p:txBody>
      </p:sp>
    </p:spTree>
    <p:extLst>
      <p:ext uri="{BB962C8B-B14F-4D97-AF65-F5344CB8AC3E}">
        <p14:creationId xmlns:p14="http://schemas.microsoft.com/office/powerpoint/2010/main" val="350661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6707088" cy="850106"/>
          </a:xfrm>
        </p:spPr>
        <p:txBody>
          <a:bodyPr>
            <a:normAutofit/>
          </a:bodyPr>
          <a:lstStyle/>
          <a:p>
            <a:r>
              <a:rPr lang="de-DE" dirty="0" smtClean="0"/>
              <a:t>Limitation of </a:t>
            </a:r>
            <a:r>
              <a:rPr lang="de-DE" dirty="0" err="1" smtClean="0"/>
              <a:t>jurisdiction</a:t>
            </a:r>
            <a:r>
              <a:rPr lang="de-DE" dirty="0" smtClean="0"/>
              <a:t> </a:t>
            </a:r>
            <a:r>
              <a:rPr lang="de-DE" dirty="0" err="1" smtClean="0"/>
              <a:t>by</a:t>
            </a:r>
            <a:r>
              <a:rPr lang="de-DE" dirty="0" smtClean="0"/>
              <a:t> U.S. </a:t>
            </a:r>
            <a:r>
              <a:rPr lang="de-DE" dirty="0" err="1" smtClean="0"/>
              <a:t>Constitution</a:t>
            </a:r>
            <a:endParaRPr lang="de-DE" dirty="0"/>
          </a:p>
        </p:txBody>
      </p:sp>
      <p:sp>
        <p:nvSpPr>
          <p:cNvPr id="3" name="Inhaltsplatzhalter 2"/>
          <p:cNvSpPr>
            <a:spLocks noGrp="1"/>
          </p:cNvSpPr>
          <p:nvPr>
            <p:ph idx="1"/>
          </p:nvPr>
        </p:nvSpPr>
        <p:spPr/>
        <p:txBody>
          <a:bodyPr>
            <a:noAutofit/>
          </a:bodyPr>
          <a:lstStyle/>
          <a:p>
            <a:pPr>
              <a:lnSpc>
                <a:spcPct val="120000"/>
              </a:lnSpc>
              <a:spcBef>
                <a:spcPts val="600"/>
              </a:spcBef>
              <a:spcAft>
                <a:spcPts val="600"/>
              </a:spcAft>
            </a:pPr>
            <a:r>
              <a:rPr lang="en-US" b="1" dirty="0" smtClean="0"/>
              <a:t>U.S. Constitution </a:t>
            </a:r>
            <a:r>
              <a:rPr lang="en-US" dirty="0" smtClean="0"/>
              <a:t>sets forth general limits to the exercise of jurisdiction.</a:t>
            </a:r>
          </a:p>
          <a:p>
            <a:pPr>
              <a:lnSpc>
                <a:spcPct val="120000"/>
              </a:lnSpc>
              <a:spcBef>
                <a:spcPts val="600"/>
              </a:spcBef>
              <a:spcAft>
                <a:spcPts val="600"/>
              </a:spcAft>
            </a:pPr>
            <a:r>
              <a:rPr lang="en-US" dirty="0" smtClean="0"/>
              <a:t>14</a:t>
            </a:r>
            <a:r>
              <a:rPr lang="en-US" baseline="30000" dirty="0" smtClean="0"/>
              <a:t>th</a:t>
            </a:r>
            <a:r>
              <a:rPr lang="en-US" dirty="0" smtClean="0"/>
              <a:t> Amendment, </a:t>
            </a:r>
            <a:r>
              <a:rPr lang="en-US" dirty="0"/>
              <a:t>sec. 1 (</a:t>
            </a:r>
            <a:r>
              <a:rPr lang="en-US" dirty="0" smtClean="0"/>
              <a:t>enacted 1868 </a:t>
            </a:r>
            <a:r>
              <a:rPr lang="en-US" dirty="0"/>
              <a:t>after end of </a:t>
            </a:r>
            <a:r>
              <a:rPr lang="en-US" dirty="0" smtClean="0"/>
              <a:t>Civil </a:t>
            </a:r>
            <a:r>
              <a:rPr lang="en-US" dirty="0"/>
              <a:t>W</a:t>
            </a:r>
            <a:r>
              <a:rPr lang="en-US" dirty="0" smtClean="0"/>
              <a:t>ar</a:t>
            </a:r>
            <a:r>
              <a:rPr lang="en-US" dirty="0"/>
              <a:t>) reads in part: </a:t>
            </a:r>
          </a:p>
          <a:p>
            <a:pPr marL="0" indent="0">
              <a:lnSpc>
                <a:spcPct val="120000"/>
              </a:lnSpc>
              <a:spcBef>
                <a:spcPts val="600"/>
              </a:spcBef>
              <a:spcAft>
                <a:spcPts val="600"/>
              </a:spcAft>
              <a:buNone/>
            </a:pPr>
            <a:r>
              <a:rPr lang="en-US" dirty="0" smtClean="0"/>
              <a:t>	“</a:t>
            </a:r>
            <a:r>
              <a:rPr lang="en-US" dirty="0"/>
              <a:t>No state shall make or enforce any law which shall abridge the </a:t>
            </a:r>
            <a:r>
              <a:rPr lang="en-US" dirty="0" smtClean="0"/>
              <a:t>	privileges </a:t>
            </a:r>
            <a:r>
              <a:rPr lang="en-US" dirty="0"/>
              <a:t>or immunities of citizens of the United States; nor shall any </a:t>
            </a:r>
            <a:r>
              <a:rPr lang="en-US" dirty="0" smtClean="0"/>
              <a:t>	state </a:t>
            </a:r>
            <a:r>
              <a:rPr lang="en-US" dirty="0"/>
              <a:t>deprive any person of life, liberty, or property, without due </a:t>
            </a:r>
            <a:r>
              <a:rPr lang="en-US" dirty="0" smtClean="0"/>
              <a:t>	process </a:t>
            </a:r>
            <a:r>
              <a:rPr lang="en-US" dirty="0"/>
              <a:t>of law</a:t>
            </a:r>
            <a:r>
              <a:rPr lang="en-US" dirty="0" smtClean="0"/>
              <a:t>;” (Due Process)</a:t>
            </a:r>
            <a:endParaRPr lang="de-DE" dirty="0"/>
          </a:p>
          <a:p>
            <a:pPr>
              <a:lnSpc>
                <a:spcPct val="120000"/>
              </a:lnSpc>
              <a:spcBef>
                <a:spcPts val="600"/>
              </a:spcBef>
              <a:spcAft>
                <a:spcPts val="600"/>
              </a:spcAft>
            </a:pPr>
            <a:r>
              <a:rPr lang="en-US" dirty="0" smtClean="0"/>
              <a:t>There must exist “</a:t>
            </a:r>
            <a:r>
              <a:rPr lang="en-US" b="1" dirty="0" smtClean="0"/>
              <a:t>minimum contacts</a:t>
            </a:r>
            <a:r>
              <a:rPr lang="en-US" dirty="0" smtClean="0"/>
              <a:t>” between the defendant and the court state so that the exercise of jurisdiction “does not offend ‘traditional notions of fair play and substantial justice.’” (</a:t>
            </a:r>
            <a:r>
              <a:rPr lang="en-US" i="1" dirty="0" smtClean="0"/>
              <a:t>International Shoe Co. v. Washington</a:t>
            </a:r>
            <a:r>
              <a:rPr lang="en-US" dirty="0" smtClean="0"/>
              <a:t>, 326 U.S. 316 (1945))</a:t>
            </a:r>
          </a:p>
          <a:p>
            <a:pPr>
              <a:lnSpc>
                <a:spcPct val="120000"/>
              </a:lnSpc>
              <a:spcBef>
                <a:spcPts val="600"/>
              </a:spcBef>
              <a:spcAft>
                <a:spcPts val="600"/>
              </a:spcAft>
            </a:pPr>
            <a:r>
              <a:rPr lang="en-US" dirty="0" smtClean="0"/>
              <a:t>If there are no minimum contacts </a:t>
            </a:r>
            <a:r>
              <a:rPr lang="en-US" dirty="0"/>
              <a:t>with </a:t>
            </a:r>
            <a:r>
              <a:rPr lang="en-US" dirty="0" smtClean="0"/>
              <a:t>the </a:t>
            </a:r>
            <a:r>
              <a:rPr lang="en-US" dirty="0"/>
              <a:t>forum </a:t>
            </a:r>
            <a:r>
              <a:rPr lang="en-US" dirty="0" smtClean="0"/>
              <a:t>state</a:t>
            </a:r>
            <a:r>
              <a:rPr lang="en-US" dirty="0"/>
              <a:t>, </a:t>
            </a:r>
            <a:r>
              <a:rPr lang="en-US" dirty="0" smtClean="0"/>
              <a:t>the </a:t>
            </a:r>
            <a:r>
              <a:rPr lang="en-US" b="1" dirty="0" smtClean="0"/>
              <a:t>Due </a:t>
            </a:r>
            <a:r>
              <a:rPr lang="en-US" b="1" dirty="0"/>
              <a:t>Process Clause</a:t>
            </a:r>
            <a:r>
              <a:rPr lang="en-US" dirty="0"/>
              <a:t> of the </a:t>
            </a:r>
            <a:r>
              <a:rPr lang="en-US" dirty="0" smtClean="0"/>
              <a:t>14</a:t>
            </a:r>
            <a:r>
              <a:rPr lang="en-US" baseline="30000" dirty="0" smtClean="0"/>
              <a:t>th</a:t>
            </a:r>
            <a:r>
              <a:rPr lang="en-US" dirty="0" smtClean="0"/>
              <a:t> Amendment prohibits the exercise of jurisdiction over a person or a thing (</a:t>
            </a:r>
            <a:r>
              <a:rPr lang="de-DE" i="1" dirty="0" err="1" smtClean="0"/>
              <a:t>Shaffer</a:t>
            </a:r>
            <a:r>
              <a:rPr lang="de-DE" i="1" dirty="0" smtClean="0"/>
              <a:t> </a:t>
            </a:r>
            <a:r>
              <a:rPr lang="de-DE" i="1" dirty="0"/>
              <a:t>v. </a:t>
            </a:r>
            <a:r>
              <a:rPr lang="de-DE" i="1" dirty="0" err="1"/>
              <a:t>Heitner</a:t>
            </a:r>
            <a:r>
              <a:rPr lang="de-DE" dirty="0"/>
              <a:t>, 433 </a:t>
            </a:r>
            <a:r>
              <a:rPr lang="de-DE" dirty="0" smtClean="0"/>
              <a:t>U.S. 186 (</a:t>
            </a:r>
            <a:r>
              <a:rPr lang="de-DE" dirty="0"/>
              <a:t>1977</a:t>
            </a:r>
            <a:r>
              <a:rPr lang="de-DE" dirty="0" smtClean="0"/>
              <a:t>)).</a:t>
            </a:r>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11</a:t>
            </a:fld>
            <a:endParaRPr lang="de-DE"/>
          </a:p>
        </p:txBody>
      </p:sp>
    </p:spTree>
    <p:extLst>
      <p:ext uri="{BB962C8B-B14F-4D97-AF65-F5344CB8AC3E}">
        <p14:creationId xmlns:p14="http://schemas.microsoft.com/office/powerpoint/2010/main" val="161040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6707088" cy="850106"/>
          </a:xfrm>
        </p:spPr>
        <p:txBody>
          <a:bodyPr>
            <a:normAutofit/>
          </a:bodyPr>
          <a:lstStyle/>
          <a:p>
            <a:r>
              <a:rPr lang="de-DE" dirty="0" smtClean="0"/>
              <a:t>Limitation of </a:t>
            </a:r>
            <a:r>
              <a:rPr lang="de-DE" dirty="0" err="1" smtClean="0"/>
              <a:t>jurisdiction</a:t>
            </a:r>
            <a:r>
              <a:rPr lang="de-DE" dirty="0" smtClean="0"/>
              <a:t> </a:t>
            </a:r>
            <a:r>
              <a:rPr lang="de-DE" dirty="0" err="1" smtClean="0"/>
              <a:t>by</a:t>
            </a:r>
            <a:r>
              <a:rPr lang="de-DE" dirty="0" smtClean="0"/>
              <a:t> U.S. </a:t>
            </a:r>
            <a:r>
              <a:rPr lang="de-DE" dirty="0" err="1" smtClean="0"/>
              <a:t>Constitution</a:t>
            </a:r>
            <a:endParaRPr lang="de-DE" dirty="0"/>
          </a:p>
        </p:txBody>
      </p:sp>
      <p:sp>
        <p:nvSpPr>
          <p:cNvPr id="3" name="Inhaltsplatzhalter 2"/>
          <p:cNvSpPr>
            <a:spLocks noGrp="1"/>
          </p:cNvSpPr>
          <p:nvPr>
            <p:ph idx="1"/>
          </p:nvPr>
        </p:nvSpPr>
        <p:spPr/>
        <p:txBody>
          <a:bodyPr>
            <a:noAutofit/>
          </a:bodyPr>
          <a:lstStyle/>
          <a:p>
            <a:pPr>
              <a:lnSpc>
                <a:spcPct val="120000"/>
              </a:lnSpc>
              <a:spcBef>
                <a:spcPts val="600"/>
              </a:spcBef>
              <a:spcAft>
                <a:spcPts val="600"/>
              </a:spcAft>
            </a:pPr>
            <a:r>
              <a:rPr lang="de-DE" b="1" dirty="0" err="1"/>
              <a:t>Crucial</a:t>
            </a:r>
            <a:r>
              <a:rPr lang="de-DE" b="1" dirty="0"/>
              <a:t> </a:t>
            </a:r>
            <a:r>
              <a:rPr lang="de-DE" b="1" dirty="0" err="1"/>
              <a:t>issue</a:t>
            </a:r>
            <a:r>
              <a:rPr lang="de-DE" b="1" dirty="0"/>
              <a:t> </a:t>
            </a:r>
            <a:r>
              <a:rPr lang="de-DE" dirty="0"/>
              <a:t>in all transnational </a:t>
            </a:r>
            <a:r>
              <a:rPr lang="de-DE" dirty="0" err="1"/>
              <a:t>cases</a:t>
            </a:r>
            <a:r>
              <a:rPr lang="de-DE" dirty="0"/>
              <a:t>: </a:t>
            </a:r>
            <a:r>
              <a:rPr lang="de-DE" dirty="0" err="1"/>
              <a:t>Which</a:t>
            </a:r>
            <a:r>
              <a:rPr lang="de-DE" dirty="0"/>
              <a:t> </a:t>
            </a:r>
            <a:r>
              <a:rPr lang="de-DE" dirty="0" err="1"/>
              <a:t>facts</a:t>
            </a:r>
            <a:r>
              <a:rPr lang="de-DE" dirty="0"/>
              <a:t> </a:t>
            </a:r>
            <a:r>
              <a:rPr lang="de-DE" dirty="0" err="1"/>
              <a:t>may</a:t>
            </a:r>
            <a:r>
              <a:rPr lang="de-DE" dirty="0"/>
              <a:t> </a:t>
            </a:r>
            <a:r>
              <a:rPr lang="de-DE" dirty="0" err="1"/>
              <a:t>establish</a:t>
            </a:r>
            <a:r>
              <a:rPr lang="de-DE" dirty="0"/>
              <a:t> personal </a:t>
            </a:r>
            <a:r>
              <a:rPr lang="de-DE" dirty="0" err="1"/>
              <a:t>jurisdiction</a:t>
            </a:r>
            <a:r>
              <a:rPr lang="de-DE" dirty="0"/>
              <a:t> in </a:t>
            </a:r>
            <a:r>
              <a:rPr lang="de-DE" dirty="0" err="1"/>
              <a:t>the</a:t>
            </a:r>
            <a:r>
              <a:rPr lang="de-DE" dirty="0"/>
              <a:t> U.S.?</a:t>
            </a:r>
            <a:r>
              <a:rPr lang="en-US" dirty="0"/>
              <a:t> </a:t>
            </a:r>
          </a:p>
          <a:p>
            <a:pPr lvl="1">
              <a:lnSpc>
                <a:spcPct val="120000"/>
              </a:lnSpc>
              <a:spcBef>
                <a:spcPts val="600"/>
              </a:spcBef>
              <a:spcAft>
                <a:spcPts val="600"/>
              </a:spcAft>
              <a:buFont typeface="Arial" panose="020B0604020202020204" pitchFamily="34" charset="0"/>
              <a:buChar char="•"/>
            </a:pPr>
            <a:r>
              <a:rPr lang="en-US" dirty="0"/>
              <a:t>P 1: Whether there is a constitutional basis for personal jurisdiction depends heavily on the facts of the case and it is often difficult to assess the outcome of the court’s decision!</a:t>
            </a:r>
            <a:endParaRPr lang="de-DE" dirty="0"/>
          </a:p>
          <a:p>
            <a:pPr lvl="1">
              <a:lnSpc>
                <a:spcPct val="120000"/>
              </a:lnSpc>
              <a:spcBef>
                <a:spcPts val="600"/>
              </a:spcBef>
              <a:spcAft>
                <a:spcPts val="600"/>
              </a:spcAft>
              <a:buFont typeface="Arial" panose="020B0604020202020204" pitchFamily="34" charset="0"/>
              <a:buChar char="•"/>
            </a:pPr>
            <a:r>
              <a:rPr lang="en-US" dirty="0"/>
              <a:t>P 2: Courts were sometimes generous to assume jurisdiction based on “long arm statutes”</a:t>
            </a:r>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12</a:t>
            </a:fld>
            <a:endParaRPr lang="de-DE"/>
          </a:p>
        </p:txBody>
      </p:sp>
    </p:spTree>
    <p:extLst>
      <p:ext uri="{BB962C8B-B14F-4D97-AF65-F5344CB8AC3E}">
        <p14:creationId xmlns:p14="http://schemas.microsoft.com/office/powerpoint/2010/main" val="34379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p:txBody>
          <a:bodyPr/>
          <a:lstStyle/>
          <a:p>
            <a:pPr>
              <a:defRPr/>
            </a:pPr>
            <a:endParaRPr lang="de-DE" dirty="0" smtClean="0"/>
          </a:p>
          <a:p>
            <a:pPr>
              <a:defRPr/>
            </a:pPr>
            <a:endParaRPr lang="de-DE" dirty="0"/>
          </a:p>
          <a:p>
            <a:pPr marL="0" indent="0" algn="ctr">
              <a:lnSpc>
                <a:spcPct val="150000"/>
              </a:lnSpc>
              <a:spcAft>
                <a:spcPts val="600"/>
              </a:spcAft>
              <a:buFontTx/>
              <a:buNone/>
              <a:defRPr/>
            </a:pPr>
            <a:endParaRPr lang="de-DE" sz="2000" b="1" dirty="0"/>
          </a:p>
          <a:p>
            <a:pPr marL="0" indent="0" algn="ctr">
              <a:lnSpc>
                <a:spcPct val="150000"/>
              </a:lnSpc>
              <a:spcAft>
                <a:spcPts val="600"/>
              </a:spcAft>
              <a:buFontTx/>
              <a:buNone/>
              <a:defRPr/>
            </a:pPr>
            <a:r>
              <a:rPr lang="en-US" sz="2000" dirty="0" smtClean="0"/>
              <a:t>Jurisdiction in the United States</a:t>
            </a:r>
          </a:p>
          <a:p>
            <a:pPr marL="0" indent="0" algn="ctr">
              <a:lnSpc>
                <a:spcPct val="150000"/>
              </a:lnSpc>
              <a:spcAft>
                <a:spcPts val="600"/>
              </a:spcAft>
              <a:buFontTx/>
              <a:buNone/>
              <a:defRPr/>
            </a:pPr>
            <a:r>
              <a:rPr lang="en-US" sz="2000" b="1" dirty="0" smtClean="0"/>
              <a:t>Special Jurisdiction</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4" name="Foliennummernplatzhalter 3"/>
          <p:cNvSpPr>
            <a:spLocks noGrp="1"/>
          </p:cNvSpPr>
          <p:nvPr>
            <p:ph type="sldNum" sz="quarter" idx="12"/>
          </p:nvPr>
        </p:nvSpPr>
        <p:spPr/>
        <p:txBody>
          <a:bodyPr/>
          <a:lstStyle/>
          <a:p>
            <a:fld id="{E5B53BF6-DEA2-458C-903B-B577D20D4B06}" type="slidenum">
              <a:rPr lang="de-DE" smtClean="0"/>
              <a:pPr/>
              <a:t>13</a:t>
            </a:fld>
            <a:endParaRPr lang="de-DE"/>
          </a:p>
        </p:txBody>
      </p:sp>
    </p:spTree>
    <p:extLst>
      <p:ext uri="{BB962C8B-B14F-4D97-AF65-F5344CB8AC3E}">
        <p14:creationId xmlns:p14="http://schemas.microsoft.com/office/powerpoint/2010/main" val="1938010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de-DE" altLang="de-DE" dirty="0" err="1" smtClean="0"/>
              <a:t>Introduction</a:t>
            </a:r>
            <a:endParaRPr lang="de-DE" altLang="de-DE" b="1" dirty="0" smtClean="0"/>
          </a:p>
        </p:txBody>
      </p:sp>
      <p:sp>
        <p:nvSpPr>
          <p:cNvPr id="151555" name="Rectangle 3"/>
          <p:cNvSpPr>
            <a:spLocks noGrp="1" noChangeArrowheads="1"/>
          </p:cNvSpPr>
          <p:nvPr>
            <p:ph type="body" idx="1"/>
          </p:nvPr>
        </p:nvSpPr>
        <p:spPr>
          <a:xfrm>
            <a:off x="457200" y="1307901"/>
            <a:ext cx="8229600" cy="4785395"/>
          </a:xfrm>
        </p:spPr>
        <p:txBody>
          <a:bodyPr>
            <a:normAutofit fontScale="92500" lnSpcReduction="20000"/>
          </a:bodyPr>
          <a:lstStyle/>
          <a:p>
            <a:pPr>
              <a:lnSpc>
                <a:spcPct val="130000"/>
              </a:lnSpc>
              <a:spcBef>
                <a:spcPts val="0"/>
              </a:spcBef>
              <a:spcAft>
                <a:spcPts val="600"/>
              </a:spcAft>
              <a:defRPr/>
            </a:pPr>
            <a:r>
              <a:rPr lang="en-US" sz="1900" dirty="0"/>
              <a:t>California’s Code of Civil Procedure (§ 410.10) states as follows: </a:t>
            </a:r>
          </a:p>
          <a:p>
            <a:pPr marL="0" indent="0">
              <a:lnSpc>
                <a:spcPct val="130000"/>
              </a:lnSpc>
              <a:spcBef>
                <a:spcPts val="0"/>
              </a:spcBef>
              <a:spcAft>
                <a:spcPts val="600"/>
              </a:spcAft>
              <a:buNone/>
              <a:defRPr/>
            </a:pPr>
            <a:r>
              <a:rPr lang="en-US" sz="1900" dirty="0"/>
              <a:t>	“A court of this state may exercise jurisdiction on any basis not 	inconsistent with the Constitution of this state or of the United States.”</a:t>
            </a:r>
          </a:p>
          <a:p>
            <a:pPr>
              <a:lnSpc>
                <a:spcPct val="130000"/>
              </a:lnSpc>
              <a:spcBef>
                <a:spcPts val="0"/>
              </a:spcBef>
              <a:spcAft>
                <a:spcPts val="600"/>
              </a:spcAft>
              <a:defRPr/>
            </a:pPr>
            <a:r>
              <a:rPr lang="en-US" sz="1900" dirty="0"/>
              <a:t>“Long arm statute” – courts may exercise jurisdiction provided that constitutional factors limiting jurisdiction are met. </a:t>
            </a:r>
          </a:p>
          <a:p>
            <a:pPr>
              <a:lnSpc>
                <a:spcPct val="130000"/>
              </a:lnSpc>
              <a:spcBef>
                <a:spcPts val="0"/>
              </a:spcBef>
              <a:spcAft>
                <a:spcPts val="600"/>
              </a:spcAft>
              <a:defRPr/>
            </a:pPr>
            <a:r>
              <a:rPr lang="en-US" sz="1900" dirty="0"/>
              <a:t>Under which conditions is an outsider amenable to justice in the US based on specific jurisdiction? Two categories (</a:t>
            </a:r>
            <a:r>
              <a:rPr lang="en-US" sz="1900" i="1" dirty="0"/>
              <a:t>Int’l Shoe</a:t>
            </a:r>
            <a:r>
              <a:rPr lang="en-US" sz="1900" dirty="0"/>
              <a:t>):</a:t>
            </a:r>
          </a:p>
          <a:p>
            <a:pPr lvl="1">
              <a:lnSpc>
                <a:spcPct val="130000"/>
              </a:lnSpc>
              <a:spcBef>
                <a:spcPts val="0"/>
              </a:spcBef>
              <a:spcAft>
                <a:spcPts val="600"/>
              </a:spcAft>
              <a:buFont typeface="Arial" panose="020B0604020202020204" pitchFamily="34" charset="0"/>
              <a:buChar char="•"/>
              <a:defRPr/>
            </a:pPr>
            <a:r>
              <a:rPr lang="en-US" sz="1900" dirty="0"/>
              <a:t>The outsider’s activity in the forum state is “</a:t>
            </a:r>
            <a:r>
              <a:rPr lang="en-US" sz="1900" b="1" dirty="0"/>
              <a:t>continuous and systematic</a:t>
            </a:r>
            <a:r>
              <a:rPr lang="en-US" sz="1900" dirty="0"/>
              <a:t>” and gave rise to the episode-in-suit. </a:t>
            </a:r>
          </a:p>
          <a:p>
            <a:pPr lvl="1">
              <a:lnSpc>
                <a:spcPct val="130000"/>
              </a:lnSpc>
              <a:spcBef>
                <a:spcPts val="0"/>
              </a:spcBef>
              <a:spcAft>
                <a:spcPts val="600"/>
              </a:spcAft>
              <a:buFont typeface="Arial" panose="020B0604020202020204" pitchFamily="34" charset="0"/>
              <a:buChar char="•"/>
              <a:defRPr/>
            </a:pPr>
            <a:r>
              <a:rPr lang="en-US" sz="1900" dirty="0"/>
              <a:t>The commission of “</a:t>
            </a:r>
            <a:r>
              <a:rPr lang="en-US" sz="1900" b="1" dirty="0"/>
              <a:t>single or occasional acts</a:t>
            </a:r>
            <a:r>
              <a:rPr lang="en-US" sz="1900" dirty="0"/>
              <a:t>” in a state may also be sufficient to assume jurisdiction.</a:t>
            </a:r>
          </a:p>
          <a:p>
            <a:pPr>
              <a:lnSpc>
                <a:spcPct val="130000"/>
              </a:lnSpc>
              <a:spcBef>
                <a:spcPts val="0"/>
              </a:spcBef>
              <a:spcAft>
                <a:spcPts val="600"/>
              </a:spcAft>
              <a:defRPr/>
            </a:pPr>
            <a:r>
              <a:rPr lang="en-US" sz="1900" dirty="0"/>
              <a:t>For an application of these rules in a product liability case, see </a:t>
            </a:r>
            <a:r>
              <a:rPr lang="en-US" sz="1900" i="1" dirty="0"/>
              <a:t>Asahi Metal Industry Co. v. </a:t>
            </a:r>
            <a:r>
              <a:rPr lang="en-US" sz="1900" i="1"/>
              <a:t>Superior Court of California, Solano County.</a:t>
            </a:r>
            <a:endParaRPr lang="en-US" sz="1900"/>
          </a:p>
          <a:p>
            <a:pPr marL="0" indent="0" eaLnBrk="1" hangingPunct="1">
              <a:buNone/>
              <a:defRPr/>
            </a:pPr>
            <a:endParaRPr lang="en-US" sz="1800" dirty="0" smtClean="0"/>
          </a:p>
          <a:p>
            <a:pPr eaLnBrk="1" hangingPunct="1">
              <a:defRPr/>
            </a:pPr>
            <a:endParaRPr lang="en-US" sz="180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14</a:t>
            </a:fld>
            <a:endParaRPr lang="de-DE"/>
          </a:p>
        </p:txBody>
      </p:sp>
    </p:spTree>
    <p:extLst>
      <p:ext uri="{BB962C8B-B14F-4D97-AF65-F5344CB8AC3E}">
        <p14:creationId xmlns:p14="http://schemas.microsoft.com/office/powerpoint/2010/main" val="2082987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de-DE" altLang="de-DE" b="1" dirty="0" smtClean="0"/>
              <a:t>Asahi </a:t>
            </a:r>
            <a:r>
              <a:rPr lang="de-DE" altLang="de-DE" b="1" dirty="0" err="1" smtClean="0"/>
              <a:t>Metal</a:t>
            </a:r>
            <a:r>
              <a:rPr lang="de-DE" altLang="de-DE" b="1" dirty="0" smtClean="0"/>
              <a:t> </a:t>
            </a:r>
            <a:r>
              <a:rPr lang="de-DE" altLang="de-DE" b="1" dirty="0" err="1" smtClean="0"/>
              <a:t>Industry</a:t>
            </a:r>
            <a:r>
              <a:rPr lang="de-DE" altLang="de-DE" b="1" dirty="0" smtClean="0"/>
              <a:t> </a:t>
            </a:r>
          </a:p>
        </p:txBody>
      </p:sp>
      <p:sp>
        <p:nvSpPr>
          <p:cNvPr id="151555" name="Rectangle 3"/>
          <p:cNvSpPr>
            <a:spLocks noGrp="1" noChangeArrowheads="1"/>
          </p:cNvSpPr>
          <p:nvPr>
            <p:ph type="body" idx="1"/>
          </p:nvPr>
        </p:nvSpPr>
        <p:spPr>
          <a:xfrm>
            <a:off x="457200" y="1307901"/>
            <a:ext cx="8229600" cy="4785395"/>
          </a:xfrm>
        </p:spPr>
        <p:txBody>
          <a:bodyPr>
            <a:normAutofit fontScale="92500"/>
          </a:bodyPr>
          <a:lstStyle/>
          <a:p>
            <a:pPr marL="0" indent="0" algn="ctr" eaLnBrk="1" hangingPunct="1">
              <a:buNone/>
              <a:defRPr/>
            </a:pPr>
            <a:r>
              <a:rPr lang="en-US" i="1" dirty="0" smtClean="0"/>
              <a:t>Asahi Metal Industry Co. v. Sup. Ct. of Cal., Solano County, </a:t>
            </a:r>
            <a:r>
              <a:rPr lang="en-US" dirty="0" smtClean="0"/>
              <a:t>480 U.S. 102 (1987) </a:t>
            </a:r>
            <a:endParaRPr lang="en-US" sz="1800" dirty="0" smtClean="0"/>
          </a:p>
          <a:p>
            <a:pPr marL="0" indent="0" eaLnBrk="1" hangingPunct="1">
              <a:lnSpc>
                <a:spcPct val="110000"/>
              </a:lnSpc>
              <a:spcBef>
                <a:spcPts val="1200"/>
              </a:spcBef>
              <a:spcAft>
                <a:spcPts val="300"/>
              </a:spcAft>
              <a:buNone/>
              <a:defRPr/>
            </a:pPr>
            <a:r>
              <a:rPr lang="en-US" b="1" dirty="0" smtClean="0"/>
              <a:t>Issue</a:t>
            </a:r>
          </a:p>
          <a:p>
            <a:pPr marL="0" indent="0" eaLnBrk="1" hangingPunct="1">
              <a:lnSpc>
                <a:spcPct val="110000"/>
              </a:lnSpc>
              <a:spcBef>
                <a:spcPts val="0"/>
              </a:spcBef>
              <a:spcAft>
                <a:spcPts val="300"/>
              </a:spcAft>
              <a:buNone/>
              <a:defRPr/>
            </a:pPr>
            <a:r>
              <a:rPr lang="en-US" dirty="0" smtClean="0"/>
              <a:t>Is awareness that products manufactured &amp; sold outside U.S. may reach the forum state in stream of commerce sufficient for establishing jurisdiction over producer? </a:t>
            </a:r>
          </a:p>
          <a:p>
            <a:pPr marL="0" indent="0" eaLnBrk="1" hangingPunct="1">
              <a:lnSpc>
                <a:spcPct val="110000"/>
              </a:lnSpc>
              <a:spcBef>
                <a:spcPts val="1200"/>
              </a:spcBef>
              <a:spcAft>
                <a:spcPts val="300"/>
              </a:spcAft>
              <a:buNone/>
              <a:defRPr/>
            </a:pPr>
            <a:r>
              <a:rPr lang="en-US" b="1" dirty="0" smtClean="0"/>
              <a:t>Facts</a:t>
            </a:r>
          </a:p>
          <a:p>
            <a:pPr marL="0" indent="0" eaLnBrk="1" hangingPunct="1">
              <a:lnSpc>
                <a:spcPct val="110000"/>
              </a:lnSpc>
              <a:spcBef>
                <a:spcPts val="0"/>
              </a:spcBef>
              <a:spcAft>
                <a:spcPts val="300"/>
              </a:spcAft>
              <a:buNone/>
              <a:defRPr/>
            </a:pPr>
            <a:r>
              <a:rPr lang="en-US" dirty="0" smtClean="0"/>
              <a:t>Mr. </a:t>
            </a:r>
            <a:r>
              <a:rPr lang="en-US" dirty="0" err="1" smtClean="0"/>
              <a:t>Zurcher</a:t>
            </a:r>
            <a:r>
              <a:rPr lang="en-US" dirty="0" smtClean="0"/>
              <a:t> lost control over his Honda motor bicycle and was injured. He filed a product liability action in California and alleged that the accident was caused by a defective rear tire. </a:t>
            </a:r>
            <a:r>
              <a:rPr lang="en-US" dirty="0" err="1" smtClean="0"/>
              <a:t>Zurcher</a:t>
            </a:r>
            <a:r>
              <a:rPr lang="en-US" dirty="0" smtClean="0"/>
              <a:t> named, inter alia, the Taiwanese manufacturer of the tube, Chen Shin, as defendant. </a:t>
            </a:r>
          </a:p>
          <a:p>
            <a:pPr marL="0" indent="0" eaLnBrk="1" hangingPunct="1">
              <a:lnSpc>
                <a:spcPct val="110000"/>
              </a:lnSpc>
              <a:spcBef>
                <a:spcPts val="0"/>
              </a:spcBef>
              <a:spcAft>
                <a:spcPts val="600"/>
              </a:spcAft>
              <a:buNone/>
              <a:defRPr/>
            </a:pPr>
            <a:r>
              <a:rPr lang="en-US" dirty="0" smtClean="0"/>
              <a:t>Chen Shin filed a cross-complaint seeking indemnification from its codefendants, inter alia, Asahi Metal, the Japanese manufacturer of the tube’s valve assembly. </a:t>
            </a:r>
            <a:r>
              <a:rPr lang="en-US" dirty="0" err="1" smtClean="0"/>
              <a:t>Ashai</a:t>
            </a:r>
            <a:r>
              <a:rPr lang="en-US" dirty="0" smtClean="0"/>
              <a:t> sold the valve assemblies to Chen Chin in Taiwan. </a:t>
            </a:r>
            <a:r>
              <a:rPr lang="en-US" dirty="0" err="1" smtClean="0"/>
              <a:t>Zurcher</a:t>
            </a:r>
            <a:r>
              <a:rPr lang="en-US" dirty="0" smtClean="0"/>
              <a:t> settled with Chen Shin leaving only Chen Shin’s indemnity action against Asahi to be decided. </a:t>
            </a:r>
            <a:r>
              <a:rPr lang="en-US" dirty="0" err="1" smtClean="0"/>
              <a:t>Ashai</a:t>
            </a:r>
            <a:r>
              <a:rPr lang="en-US" dirty="0" smtClean="0"/>
              <a:t> has no offices, property or agents in California. Jurisdiction?</a:t>
            </a:r>
            <a:endParaRPr lang="en-US"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15</a:t>
            </a:fld>
            <a:endParaRPr lang="de-DE"/>
          </a:p>
        </p:txBody>
      </p:sp>
    </p:spTree>
    <p:extLst>
      <p:ext uri="{BB962C8B-B14F-4D97-AF65-F5344CB8AC3E}">
        <p14:creationId xmlns:p14="http://schemas.microsoft.com/office/powerpoint/2010/main" val="350554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Asahi </a:t>
            </a:r>
            <a:r>
              <a:rPr lang="de-DE" dirty="0" err="1" smtClean="0"/>
              <a:t>Metal</a:t>
            </a:r>
            <a:r>
              <a:rPr lang="de-DE" dirty="0" smtClean="0"/>
              <a:t> </a:t>
            </a:r>
            <a:r>
              <a:rPr lang="de-DE" dirty="0" err="1" smtClean="0"/>
              <a:t>Industry</a:t>
            </a:r>
            <a:r>
              <a:rPr lang="de-DE" dirty="0" smtClean="0"/>
              <a:t> (2)</a:t>
            </a:r>
            <a:endParaRPr lang="de-DE" dirty="0"/>
          </a:p>
        </p:txBody>
      </p:sp>
      <p:sp>
        <p:nvSpPr>
          <p:cNvPr id="3" name="Inhaltsplatzhalter 2"/>
          <p:cNvSpPr>
            <a:spLocks noGrp="1"/>
          </p:cNvSpPr>
          <p:nvPr>
            <p:ph idx="1"/>
          </p:nvPr>
        </p:nvSpPr>
        <p:spPr/>
        <p:txBody>
          <a:bodyPr/>
          <a:lstStyle/>
          <a:p>
            <a:pPr>
              <a:lnSpc>
                <a:spcPct val="120000"/>
              </a:lnSpc>
              <a:spcAft>
                <a:spcPts val="600"/>
              </a:spcAft>
            </a:pPr>
            <a:r>
              <a:rPr lang="en-US" b="1" dirty="0" smtClean="0"/>
              <a:t>Court of Appeals</a:t>
            </a:r>
            <a:r>
              <a:rPr lang="en-US" dirty="0"/>
              <a:t>: Jurisdiction </a:t>
            </a:r>
            <a:r>
              <a:rPr lang="en-US" dirty="0" smtClean="0"/>
              <a:t>(-): It “would </a:t>
            </a:r>
            <a:r>
              <a:rPr lang="en-US" dirty="0"/>
              <a:t>be unreasonable to require Asahi to respond in California solely on the basis of ultimately realized foreseeability that the product into which its component was embodied would be sold all over the world, including California</a:t>
            </a:r>
            <a:r>
              <a:rPr lang="en-US" dirty="0" smtClean="0"/>
              <a:t>.”</a:t>
            </a:r>
          </a:p>
          <a:p>
            <a:pPr>
              <a:lnSpc>
                <a:spcPct val="120000"/>
              </a:lnSpc>
              <a:spcAft>
                <a:spcPts val="600"/>
              </a:spcAft>
            </a:pPr>
            <a:r>
              <a:rPr lang="en-US" b="1" dirty="0" smtClean="0"/>
              <a:t>California Supreme Court</a:t>
            </a:r>
            <a:r>
              <a:rPr lang="en-US" dirty="0" smtClean="0"/>
              <a:t>: Jurisdiction (+): because minimum contacts arise from stream of commerce: Asahi was aware that </a:t>
            </a:r>
            <a:r>
              <a:rPr lang="en-US" dirty="0"/>
              <a:t>some of the valve assemblies sold to Cheng Shin would be incorporated into tire tubes sold in California, and </a:t>
            </a:r>
            <a:r>
              <a:rPr lang="en-US" dirty="0" smtClean="0"/>
              <a:t>Asahi </a:t>
            </a:r>
            <a:r>
              <a:rPr lang="en-US" dirty="0"/>
              <a:t>benefited indirectly from the sale in California of products incorporating its components.</a:t>
            </a:r>
            <a:endParaRPr lang="de-DE" dirty="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16</a:t>
            </a:fld>
            <a:endParaRPr lang="de-DE"/>
          </a:p>
        </p:txBody>
      </p:sp>
    </p:spTree>
    <p:extLst>
      <p:ext uri="{BB962C8B-B14F-4D97-AF65-F5344CB8AC3E}">
        <p14:creationId xmlns:p14="http://schemas.microsoft.com/office/powerpoint/2010/main" val="69585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Asahi </a:t>
            </a:r>
            <a:r>
              <a:rPr lang="de-DE" dirty="0" err="1"/>
              <a:t>Metal</a:t>
            </a:r>
            <a:r>
              <a:rPr lang="de-DE" dirty="0"/>
              <a:t> </a:t>
            </a:r>
            <a:r>
              <a:rPr lang="de-DE" dirty="0" err="1"/>
              <a:t>Industry</a:t>
            </a:r>
            <a:r>
              <a:rPr lang="de-DE" dirty="0"/>
              <a:t> (3)</a:t>
            </a:r>
          </a:p>
        </p:txBody>
      </p:sp>
      <p:sp>
        <p:nvSpPr>
          <p:cNvPr id="3" name="Inhaltsplatzhalter 2"/>
          <p:cNvSpPr>
            <a:spLocks noGrp="1"/>
          </p:cNvSpPr>
          <p:nvPr>
            <p:ph idx="1"/>
          </p:nvPr>
        </p:nvSpPr>
        <p:spPr>
          <a:xfrm>
            <a:off x="467544" y="1340768"/>
            <a:ext cx="8229600" cy="4785395"/>
          </a:xfrm>
        </p:spPr>
        <p:txBody>
          <a:bodyPr>
            <a:noAutofit/>
          </a:bodyPr>
          <a:lstStyle/>
          <a:p>
            <a:pPr marL="0" indent="0">
              <a:lnSpc>
                <a:spcPct val="120000"/>
              </a:lnSpc>
              <a:spcAft>
                <a:spcPts val="600"/>
              </a:spcAft>
              <a:buNone/>
            </a:pPr>
            <a:r>
              <a:rPr lang="en-US" b="1" dirty="0"/>
              <a:t>U.S. Supreme Court: </a:t>
            </a:r>
            <a:r>
              <a:rPr lang="en-US" dirty="0"/>
              <a:t>reversed Cal. Supreme Court</a:t>
            </a:r>
          </a:p>
          <a:p>
            <a:pPr marL="0" indent="0">
              <a:lnSpc>
                <a:spcPct val="120000"/>
              </a:lnSpc>
              <a:spcAft>
                <a:spcPts val="600"/>
              </a:spcAft>
              <a:buNone/>
            </a:pPr>
            <a:r>
              <a:rPr lang="en-US" b="1" dirty="0"/>
              <a:t>General considerations in the analysis whether contacts with forum state are sufficient to establish jurisdiction over the defendant:</a:t>
            </a:r>
          </a:p>
          <a:p>
            <a:pPr>
              <a:lnSpc>
                <a:spcPct val="120000"/>
              </a:lnSpc>
              <a:spcAft>
                <a:spcPts val="600"/>
              </a:spcAft>
            </a:pPr>
            <a:r>
              <a:rPr lang="en-US" dirty="0"/>
              <a:t>Burden on the defendant to litigate in forum state?</a:t>
            </a:r>
          </a:p>
          <a:p>
            <a:pPr>
              <a:lnSpc>
                <a:spcPct val="120000"/>
              </a:lnSpc>
              <a:spcAft>
                <a:spcPts val="600"/>
              </a:spcAft>
            </a:pPr>
            <a:r>
              <a:rPr lang="en-US" dirty="0"/>
              <a:t>What are the interests of the forum state in the litigation?</a:t>
            </a:r>
          </a:p>
          <a:p>
            <a:pPr>
              <a:lnSpc>
                <a:spcPct val="120000"/>
              </a:lnSpc>
              <a:spcAft>
                <a:spcPts val="600"/>
              </a:spcAft>
            </a:pPr>
            <a:r>
              <a:rPr lang="en-US" dirty="0"/>
              <a:t>What is the interest of the plaintiff in obtaining relief in the forum state?</a:t>
            </a:r>
          </a:p>
          <a:p>
            <a:pPr>
              <a:lnSpc>
                <a:spcPct val="120000"/>
              </a:lnSpc>
              <a:spcAft>
                <a:spcPts val="600"/>
              </a:spcAft>
            </a:pPr>
            <a:r>
              <a:rPr lang="en-US" dirty="0"/>
              <a:t>Would jurisdiction help the efficient judicial resolution of the dispute? </a:t>
            </a:r>
          </a:p>
          <a:p>
            <a:pPr>
              <a:lnSpc>
                <a:spcPct val="120000"/>
              </a:lnSpc>
              <a:spcAft>
                <a:spcPts val="600"/>
              </a:spcAft>
            </a:pPr>
            <a:r>
              <a:rPr lang="en-US" dirty="0"/>
              <a:t>Is jurisdiction sensible to further fundamental social policies?</a:t>
            </a:r>
          </a:p>
        </p:txBody>
      </p:sp>
      <p:sp>
        <p:nvSpPr>
          <p:cNvPr id="4" name="Fußzeilenplatzhalter 3"/>
          <p:cNvSpPr>
            <a:spLocks noGrp="1"/>
          </p:cNvSpPr>
          <p:nvPr>
            <p:ph type="ftr" sz="quarter" idx="11"/>
          </p:nvPr>
        </p:nvSpPr>
        <p:spPr/>
        <p:txBody>
          <a:bodyPr/>
          <a:lstStyle/>
          <a:p>
            <a:r>
              <a:rPr lang="de-DE" dirty="0" smtClean="0"/>
              <a:t>Dispute Resolution</a:t>
            </a:r>
            <a:endParaRPr lang="de-DE" dirty="0"/>
          </a:p>
        </p:txBody>
      </p:sp>
      <p:sp>
        <p:nvSpPr>
          <p:cNvPr id="5" name="Foliennummernplatzhalter 4"/>
          <p:cNvSpPr>
            <a:spLocks noGrp="1"/>
          </p:cNvSpPr>
          <p:nvPr>
            <p:ph type="sldNum" sz="quarter" idx="12"/>
          </p:nvPr>
        </p:nvSpPr>
        <p:spPr/>
        <p:txBody>
          <a:bodyPr/>
          <a:lstStyle/>
          <a:p>
            <a:fld id="{E5B53BF6-DEA2-458C-903B-B577D20D4B06}" type="slidenum">
              <a:rPr lang="de-DE" smtClean="0"/>
              <a:pPr/>
              <a:t>17</a:t>
            </a:fld>
            <a:endParaRPr lang="de-DE"/>
          </a:p>
        </p:txBody>
      </p:sp>
    </p:spTree>
    <p:extLst>
      <p:ext uri="{BB962C8B-B14F-4D97-AF65-F5344CB8AC3E}">
        <p14:creationId xmlns:p14="http://schemas.microsoft.com/office/powerpoint/2010/main" val="67325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Asahi </a:t>
            </a:r>
            <a:r>
              <a:rPr lang="de-DE" dirty="0" err="1"/>
              <a:t>Metal</a:t>
            </a:r>
            <a:r>
              <a:rPr lang="de-DE" dirty="0"/>
              <a:t> </a:t>
            </a:r>
            <a:r>
              <a:rPr lang="de-DE" dirty="0" err="1"/>
              <a:t>Industry</a:t>
            </a:r>
            <a:r>
              <a:rPr lang="de-DE" dirty="0"/>
              <a:t> </a:t>
            </a:r>
            <a:r>
              <a:rPr lang="de-DE" dirty="0" smtClean="0"/>
              <a:t>(4)</a:t>
            </a:r>
            <a:endParaRPr lang="de-DE" dirty="0"/>
          </a:p>
        </p:txBody>
      </p:sp>
      <p:sp>
        <p:nvSpPr>
          <p:cNvPr id="3" name="Inhaltsplatzhalter 2"/>
          <p:cNvSpPr>
            <a:spLocks noGrp="1"/>
          </p:cNvSpPr>
          <p:nvPr>
            <p:ph idx="1"/>
          </p:nvPr>
        </p:nvSpPr>
        <p:spPr>
          <a:xfrm>
            <a:off x="467544" y="1340768"/>
            <a:ext cx="8229600" cy="4785395"/>
          </a:xfrm>
        </p:spPr>
        <p:txBody>
          <a:bodyPr>
            <a:noAutofit/>
          </a:bodyPr>
          <a:lstStyle/>
          <a:p>
            <a:pPr marL="0" indent="0">
              <a:lnSpc>
                <a:spcPct val="120000"/>
              </a:lnSpc>
              <a:spcBef>
                <a:spcPts val="600"/>
              </a:spcBef>
              <a:spcAft>
                <a:spcPts val="600"/>
              </a:spcAft>
              <a:buNone/>
            </a:pPr>
            <a:r>
              <a:rPr lang="en-US" b="1" dirty="0"/>
              <a:t>Dispute: How to analyze minimum contacts in commercial cases? </a:t>
            </a:r>
            <a:endParaRPr lang="en-US" dirty="0"/>
          </a:p>
          <a:p>
            <a:pPr>
              <a:lnSpc>
                <a:spcPct val="120000"/>
              </a:lnSpc>
              <a:spcBef>
                <a:spcPts val="600"/>
              </a:spcBef>
              <a:spcAft>
                <a:spcPts val="600"/>
              </a:spcAft>
              <a:buNone/>
            </a:pPr>
            <a:r>
              <a:rPr lang="en-US" dirty="0"/>
              <a:t>(</a:t>
            </a:r>
            <a:r>
              <a:rPr lang="en-US" b="1" dirty="0"/>
              <a:t>Justice O'Connor </a:t>
            </a:r>
            <a:r>
              <a:rPr lang="en-US" dirty="0"/>
              <a:t>joined by 3 other </a:t>
            </a:r>
            <a:r>
              <a:rPr lang="en-US" dirty="0" smtClean="0"/>
              <a:t>justices): </a:t>
            </a:r>
            <a:r>
              <a:rPr lang="en-US" dirty="0"/>
              <a:t>“purposeful availment test” </a:t>
            </a:r>
            <a:endParaRPr lang="en-US" u="sng" dirty="0"/>
          </a:p>
          <a:p>
            <a:pPr>
              <a:lnSpc>
                <a:spcPct val="120000"/>
              </a:lnSpc>
              <a:spcBef>
                <a:spcPts val="600"/>
              </a:spcBef>
              <a:spcAft>
                <a:spcPts val="600"/>
              </a:spcAft>
            </a:pPr>
            <a:r>
              <a:rPr lang="en-US" dirty="0"/>
              <a:t>“[T]he ‘substantial connection’ between the defendant and the forum State necessary for a finding of minimum contacts must come about by an action of the defendant purposefully directed toward the forum State.”</a:t>
            </a:r>
          </a:p>
          <a:p>
            <a:pPr>
              <a:lnSpc>
                <a:spcPct val="120000"/>
              </a:lnSpc>
              <a:spcBef>
                <a:spcPts val="600"/>
              </a:spcBef>
              <a:spcAft>
                <a:spcPts val="600"/>
              </a:spcAft>
            </a:pPr>
            <a:r>
              <a:rPr lang="en-US" dirty="0"/>
              <a:t>Asahi did not “purposely avail itself of the California” market. It does not do business or have an office, agents, employees, or property in California. It did not control the distribution system that brought its assemblies to California.</a:t>
            </a:r>
          </a:p>
          <a:p>
            <a:endParaRPr lang="en-US" dirty="0">
              <a:solidFill>
                <a:srgbClr val="FF0000"/>
              </a:solidFill>
            </a:endParaRPr>
          </a:p>
          <a:p>
            <a:pPr>
              <a:spcAft>
                <a:spcPts val="600"/>
              </a:spcAft>
            </a:pPr>
            <a:endParaRPr lang="de-DE" dirty="0">
              <a:solidFill>
                <a:srgbClr val="FF0000"/>
              </a:solidFill>
            </a:endParaRPr>
          </a:p>
          <a:p>
            <a:pPr>
              <a:lnSpc>
                <a:spcPct val="120000"/>
              </a:lnSpc>
              <a:spcAft>
                <a:spcPts val="600"/>
              </a:spcAft>
              <a:buNone/>
            </a:pPr>
            <a:endParaRPr lang="en-US" b="1" dirty="0"/>
          </a:p>
        </p:txBody>
      </p:sp>
      <p:sp>
        <p:nvSpPr>
          <p:cNvPr id="4" name="Fußzeilenplatzhalter 3"/>
          <p:cNvSpPr>
            <a:spLocks noGrp="1"/>
          </p:cNvSpPr>
          <p:nvPr>
            <p:ph type="ftr" sz="quarter" idx="11"/>
          </p:nvPr>
        </p:nvSpPr>
        <p:spPr/>
        <p:txBody>
          <a:bodyPr/>
          <a:lstStyle/>
          <a:p>
            <a:r>
              <a:rPr lang="de-DE" dirty="0" smtClean="0"/>
              <a:t>Dispute Resolution</a:t>
            </a:r>
            <a:endParaRPr lang="de-DE" dirty="0"/>
          </a:p>
        </p:txBody>
      </p:sp>
      <p:sp>
        <p:nvSpPr>
          <p:cNvPr id="5" name="Foliennummernplatzhalter 4"/>
          <p:cNvSpPr>
            <a:spLocks noGrp="1"/>
          </p:cNvSpPr>
          <p:nvPr>
            <p:ph type="sldNum" sz="quarter" idx="12"/>
          </p:nvPr>
        </p:nvSpPr>
        <p:spPr/>
        <p:txBody>
          <a:bodyPr/>
          <a:lstStyle/>
          <a:p>
            <a:fld id="{E5B53BF6-DEA2-458C-903B-B577D20D4B06}" type="slidenum">
              <a:rPr lang="de-DE" smtClean="0"/>
              <a:pPr/>
              <a:t>18</a:t>
            </a:fld>
            <a:endParaRPr lang="de-DE"/>
          </a:p>
        </p:txBody>
      </p:sp>
    </p:spTree>
    <p:extLst>
      <p:ext uri="{BB962C8B-B14F-4D97-AF65-F5344CB8AC3E}">
        <p14:creationId xmlns:p14="http://schemas.microsoft.com/office/powerpoint/2010/main" val="14146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Asahi </a:t>
            </a:r>
            <a:r>
              <a:rPr lang="de-DE" dirty="0" err="1"/>
              <a:t>Metal</a:t>
            </a:r>
            <a:r>
              <a:rPr lang="de-DE" dirty="0"/>
              <a:t> </a:t>
            </a:r>
            <a:r>
              <a:rPr lang="de-DE" dirty="0" err="1"/>
              <a:t>Industry</a:t>
            </a:r>
            <a:r>
              <a:rPr lang="de-DE" dirty="0"/>
              <a:t> </a:t>
            </a:r>
            <a:r>
              <a:rPr lang="de-DE" dirty="0" smtClean="0"/>
              <a:t>(5</a:t>
            </a:r>
            <a:r>
              <a:rPr lang="de-DE" dirty="0"/>
              <a:t>)</a:t>
            </a:r>
            <a:r>
              <a:rPr lang="de-DE" dirty="0" smtClean="0"/>
              <a:t> – </a:t>
            </a:r>
            <a:r>
              <a:rPr lang="en-US" dirty="0"/>
              <a:t>Concurring opinion</a:t>
            </a:r>
            <a:endParaRPr lang="de-DE" dirty="0"/>
          </a:p>
        </p:txBody>
      </p:sp>
      <p:sp>
        <p:nvSpPr>
          <p:cNvPr id="3" name="Inhaltsplatzhalter 2"/>
          <p:cNvSpPr>
            <a:spLocks noGrp="1"/>
          </p:cNvSpPr>
          <p:nvPr>
            <p:ph idx="1"/>
          </p:nvPr>
        </p:nvSpPr>
        <p:spPr>
          <a:xfrm>
            <a:off x="457200" y="1124745"/>
            <a:ext cx="8229600" cy="5231605"/>
          </a:xfrm>
        </p:spPr>
        <p:txBody>
          <a:bodyPr>
            <a:noAutofit/>
          </a:bodyPr>
          <a:lstStyle/>
          <a:p>
            <a:pPr marL="0" indent="0">
              <a:lnSpc>
                <a:spcPct val="120000"/>
              </a:lnSpc>
              <a:spcBef>
                <a:spcPts val="0"/>
              </a:spcBef>
              <a:spcAft>
                <a:spcPts val="500"/>
              </a:spcAft>
              <a:buNone/>
            </a:pPr>
            <a:r>
              <a:rPr lang="en-US" b="1" dirty="0"/>
              <a:t>Alternative concept: Stream of commerce theory based on concept of foreseeability </a:t>
            </a:r>
            <a:r>
              <a:rPr lang="en-US" dirty="0"/>
              <a:t>(Justice Brennan, joined by 3 other Justices</a:t>
            </a:r>
            <a:r>
              <a:rPr lang="en-US" dirty="0" smtClean="0"/>
              <a:t>) (9th Justice did not follow neither of the doctrines)</a:t>
            </a:r>
            <a:endParaRPr lang="en-US" dirty="0"/>
          </a:p>
          <a:p>
            <a:pPr>
              <a:lnSpc>
                <a:spcPct val="120000"/>
              </a:lnSpc>
              <a:spcBef>
                <a:spcPts val="0"/>
              </a:spcBef>
              <a:spcAft>
                <a:spcPts val="500"/>
              </a:spcAft>
            </a:pPr>
            <a:r>
              <a:rPr lang="en-US" dirty="0"/>
              <a:t>The defendant’s ability to anticipate suit is the touchstone of jurisdiction:</a:t>
            </a:r>
            <a:r>
              <a:rPr lang="da-DK" dirty="0"/>
              <a:t> </a:t>
            </a:r>
            <a:endParaRPr lang="en-US" dirty="0"/>
          </a:p>
          <a:p>
            <a:pPr marL="0" indent="0">
              <a:lnSpc>
                <a:spcPct val="120000"/>
              </a:lnSpc>
              <a:spcBef>
                <a:spcPts val="0"/>
              </a:spcBef>
              <a:spcAft>
                <a:spcPts val="500"/>
              </a:spcAft>
              <a:buNone/>
            </a:pPr>
            <a:r>
              <a:rPr lang="en-US" dirty="0"/>
              <a:t>	“[J]</a:t>
            </a:r>
            <a:r>
              <a:rPr lang="en-US" dirty="0" err="1"/>
              <a:t>urisdiction</a:t>
            </a:r>
            <a:r>
              <a:rPr lang="en-US" dirty="0"/>
              <a:t> premised on the placement of a product into the stream 	of commerce [without more] is consistent with the Due Process 	Clause,” for “[a]s long as a participant in this process is aware that the 	final product is being marketed in the forum State, the possibility of a 	lawsuit there cannot come as a surprise.” (480 U. S., at 117)</a:t>
            </a:r>
          </a:p>
          <a:p>
            <a:pPr>
              <a:lnSpc>
                <a:spcPct val="120000"/>
              </a:lnSpc>
              <a:spcBef>
                <a:spcPts val="0"/>
              </a:spcBef>
              <a:spcAft>
                <a:spcPts val="500"/>
              </a:spcAft>
            </a:pPr>
            <a:r>
              <a:rPr lang="en-US" dirty="0"/>
              <a:t>Defendant who has placed goods in the stream of commerce benefits economically from the sale of the final product in the forum State. Asahi has therefore purposely availed itself of the market in California.</a:t>
            </a:r>
          </a:p>
          <a:p>
            <a:pPr>
              <a:lnSpc>
                <a:spcPct val="120000"/>
              </a:lnSpc>
              <a:spcBef>
                <a:spcPts val="0"/>
              </a:spcBef>
              <a:spcAft>
                <a:spcPts val="500"/>
              </a:spcAft>
            </a:pPr>
            <a:r>
              <a:rPr lang="en-US" dirty="0"/>
              <a:t>However, here jurisdiction (-) because other nations have more reason to decide a dispute whether a Japanese corporation should indemnify a Taiwanese corporation on the basis of a sale made in Taiwan.</a:t>
            </a:r>
          </a:p>
          <a:p>
            <a:pPr marL="0" indent="0">
              <a:lnSpc>
                <a:spcPct val="120000"/>
              </a:lnSpc>
              <a:spcBef>
                <a:spcPts val="0"/>
              </a:spcBef>
              <a:spcAft>
                <a:spcPts val="600"/>
              </a:spcAft>
              <a:buNone/>
            </a:pPr>
            <a:endParaRPr lang="en-US" dirty="0"/>
          </a:p>
        </p:txBody>
      </p:sp>
      <p:sp>
        <p:nvSpPr>
          <p:cNvPr id="4" name="Fußzeilenplatzhalter 3"/>
          <p:cNvSpPr>
            <a:spLocks noGrp="1"/>
          </p:cNvSpPr>
          <p:nvPr>
            <p:ph type="ftr" sz="quarter" idx="11"/>
          </p:nvPr>
        </p:nvSpPr>
        <p:spPr/>
        <p:txBody>
          <a:bodyPr/>
          <a:lstStyle/>
          <a:p>
            <a:r>
              <a:rPr lang="de-DE" dirty="0" smtClean="0"/>
              <a:t>Dispute Resolution</a:t>
            </a:r>
            <a:endParaRPr lang="de-DE" dirty="0"/>
          </a:p>
        </p:txBody>
      </p:sp>
      <p:sp>
        <p:nvSpPr>
          <p:cNvPr id="5" name="Foliennummernplatzhalter 4"/>
          <p:cNvSpPr>
            <a:spLocks noGrp="1"/>
          </p:cNvSpPr>
          <p:nvPr>
            <p:ph type="sldNum" sz="quarter" idx="12"/>
          </p:nvPr>
        </p:nvSpPr>
        <p:spPr/>
        <p:txBody>
          <a:bodyPr/>
          <a:lstStyle/>
          <a:p>
            <a:fld id="{E5B53BF6-DEA2-458C-903B-B577D20D4B06}" type="slidenum">
              <a:rPr lang="de-DE" smtClean="0"/>
              <a:pPr/>
              <a:t>19</a:t>
            </a:fld>
            <a:endParaRPr lang="de-DE"/>
          </a:p>
        </p:txBody>
      </p:sp>
    </p:spTree>
    <p:extLst>
      <p:ext uri="{BB962C8B-B14F-4D97-AF65-F5344CB8AC3E}">
        <p14:creationId xmlns:p14="http://schemas.microsoft.com/office/powerpoint/2010/main" val="4548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p:txBody>
          <a:bodyPr/>
          <a:lstStyle/>
          <a:p>
            <a:pPr>
              <a:defRPr/>
            </a:pPr>
            <a:endParaRPr lang="de-DE" dirty="0" smtClean="0"/>
          </a:p>
          <a:p>
            <a:pPr>
              <a:defRPr/>
            </a:pPr>
            <a:endParaRPr lang="de-DE" dirty="0"/>
          </a:p>
          <a:p>
            <a:pPr marL="0" indent="0" algn="ctr">
              <a:lnSpc>
                <a:spcPct val="150000"/>
              </a:lnSpc>
              <a:spcAft>
                <a:spcPts val="600"/>
              </a:spcAft>
              <a:buFontTx/>
              <a:buNone/>
              <a:defRPr/>
            </a:pPr>
            <a:endParaRPr lang="de-DE" sz="2000" b="1" dirty="0" smtClean="0"/>
          </a:p>
          <a:p>
            <a:pPr marL="0" indent="0" algn="ctr">
              <a:lnSpc>
                <a:spcPct val="150000"/>
              </a:lnSpc>
              <a:spcAft>
                <a:spcPts val="600"/>
              </a:spcAft>
              <a:buFontTx/>
              <a:buNone/>
              <a:defRPr/>
            </a:pPr>
            <a:endParaRPr lang="de-DE" sz="2000" b="1" dirty="0"/>
          </a:p>
          <a:p>
            <a:pPr marL="0" indent="0" algn="ctr">
              <a:lnSpc>
                <a:spcPct val="150000"/>
              </a:lnSpc>
              <a:spcAft>
                <a:spcPts val="600"/>
              </a:spcAft>
              <a:buFontTx/>
              <a:buNone/>
              <a:defRPr/>
            </a:pPr>
            <a:r>
              <a:rPr lang="de-DE" sz="2000" b="1" dirty="0" smtClean="0"/>
              <a:t>Jurisdiction in the United States</a:t>
            </a:r>
          </a:p>
          <a:p>
            <a:pPr marL="0" indent="0" algn="ctr">
              <a:lnSpc>
                <a:spcPct val="150000"/>
              </a:lnSpc>
              <a:spcAft>
                <a:spcPts val="600"/>
              </a:spcAft>
              <a:buFontTx/>
              <a:buNone/>
              <a:defRPr/>
            </a:pPr>
            <a:r>
              <a:rPr lang="de-DE" sz="2000" b="1" dirty="0" err="1" smtClean="0"/>
              <a:t>Introduction</a:t>
            </a:r>
            <a:endParaRPr lang="de-DE" sz="2000" b="1" dirty="0" smtClean="0"/>
          </a:p>
        </p:txBody>
      </p:sp>
      <p:sp>
        <p:nvSpPr>
          <p:cNvPr id="2" name="Fußzeilenplatzhalter 1"/>
          <p:cNvSpPr>
            <a:spLocks noGrp="1"/>
          </p:cNvSpPr>
          <p:nvPr>
            <p:ph type="ftr" sz="quarter" idx="11"/>
          </p:nvPr>
        </p:nvSpPr>
        <p:spPr/>
        <p:txBody>
          <a:bodyPr/>
          <a:lstStyle/>
          <a:p>
            <a:r>
              <a:rPr lang="de-DE" dirty="0" smtClean="0"/>
              <a:t>Dispute Resolution</a:t>
            </a:r>
          </a:p>
        </p:txBody>
      </p:sp>
      <p:sp>
        <p:nvSpPr>
          <p:cNvPr id="4" name="Foliennummernplatzhalter 3"/>
          <p:cNvSpPr>
            <a:spLocks noGrp="1"/>
          </p:cNvSpPr>
          <p:nvPr>
            <p:ph type="sldNum" sz="quarter" idx="12"/>
          </p:nvPr>
        </p:nvSpPr>
        <p:spPr/>
        <p:txBody>
          <a:bodyPr/>
          <a:lstStyle/>
          <a:p>
            <a:fld id="{E5B53BF6-DEA2-458C-903B-B577D20D4B06}" type="slidenum">
              <a:rPr lang="de-DE" smtClean="0"/>
              <a:pPr/>
              <a:t>2</a:t>
            </a:fld>
            <a:endParaRPr lang="de-DE"/>
          </a:p>
        </p:txBody>
      </p:sp>
    </p:spTree>
    <p:extLst>
      <p:ext uri="{BB962C8B-B14F-4D97-AF65-F5344CB8AC3E}">
        <p14:creationId xmlns:p14="http://schemas.microsoft.com/office/powerpoint/2010/main" val="330528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Requirements</a:t>
            </a:r>
            <a:r>
              <a:rPr lang="de-DE" dirty="0" smtClean="0"/>
              <a:t> of Due </a:t>
            </a:r>
            <a:r>
              <a:rPr lang="de-DE" dirty="0" err="1" smtClean="0"/>
              <a:t>Process</a:t>
            </a:r>
            <a:r>
              <a:rPr lang="de-DE" dirty="0" smtClean="0"/>
              <a:t> </a:t>
            </a:r>
            <a:r>
              <a:rPr lang="de-DE" dirty="0" err="1" smtClean="0"/>
              <a:t>Clause</a:t>
            </a:r>
            <a:r>
              <a:rPr lang="de-DE" dirty="0" smtClean="0"/>
              <a:t> in a </a:t>
            </a:r>
            <a:r>
              <a:rPr lang="de-DE" dirty="0" err="1" smtClean="0"/>
              <a:t>nutshell</a:t>
            </a:r>
            <a:endParaRPr lang="de-DE" dirty="0"/>
          </a:p>
        </p:txBody>
      </p:sp>
      <p:sp>
        <p:nvSpPr>
          <p:cNvPr id="3" name="Inhaltsplatzhalter 2"/>
          <p:cNvSpPr>
            <a:spLocks noGrp="1"/>
          </p:cNvSpPr>
          <p:nvPr>
            <p:ph idx="1"/>
          </p:nvPr>
        </p:nvSpPr>
        <p:spPr/>
        <p:txBody>
          <a:bodyPr>
            <a:normAutofit lnSpcReduction="10000"/>
          </a:bodyPr>
          <a:lstStyle/>
          <a:p>
            <a:pPr marL="0" indent="0">
              <a:lnSpc>
                <a:spcPct val="120000"/>
              </a:lnSpc>
              <a:spcAft>
                <a:spcPts val="600"/>
              </a:spcAft>
              <a:buNone/>
            </a:pPr>
            <a:r>
              <a:rPr lang="en-US" b="1" dirty="0" smtClean="0"/>
              <a:t>Considerations in the analysis whether contacts with forum state are sufficient to establish jurisdiction over the defendant:</a:t>
            </a:r>
          </a:p>
          <a:p>
            <a:pPr>
              <a:lnSpc>
                <a:spcPct val="120000"/>
              </a:lnSpc>
              <a:spcAft>
                <a:spcPts val="600"/>
              </a:spcAft>
            </a:pPr>
            <a:r>
              <a:rPr lang="en-US" dirty="0" smtClean="0"/>
              <a:t>Burden on the defendant to litigate in forum state?</a:t>
            </a:r>
          </a:p>
          <a:p>
            <a:pPr>
              <a:lnSpc>
                <a:spcPct val="120000"/>
              </a:lnSpc>
              <a:spcAft>
                <a:spcPts val="600"/>
              </a:spcAft>
            </a:pPr>
            <a:r>
              <a:rPr lang="en-US" dirty="0" smtClean="0"/>
              <a:t>What are the interests of the forum state in the litigation?</a:t>
            </a:r>
          </a:p>
          <a:p>
            <a:pPr>
              <a:lnSpc>
                <a:spcPct val="120000"/>
              </a:lnSpc>
              <a:spcAft>
                <a:spcPts val="600"/>
              </a:spcAft>
            </a:pPr>
            <a:r>
              <a:rPr lang="en-US" dirty="0" smtClean="0"/>
              <a:t>What is the interest of the plaintiff in obtaining relief in the forum state?</a:t>
            </a:r>
          </a:p>
          <a:p>
            <a:pPr>
              <a:lnSpc>
                <a:spcPct val="120000"/>
              </a:lnSpc>
              <a:spcAft>
                <a:spcPts val="600"/>
              </a:spcAft>
            </a:pPr>
            <a:r>
              <a:rPr lang="en-US" dirty="0" smtClean="0"/>
              <a:t>Would jurisdiction help the efficient judicial resolution of the dispute? </a:t>
            </a:r>
          </a:p>
          <a:p>
            <a:pPr>
              <a:lnSpc>
                <a:spcPct val="120000"/>
              </a:lnSpc>
              <a:spcAft>
                <a:spcPts val="600"/>
              </a:spcAft>
            </a:pPr>
            <a:r>
              <a:rPr lang="en-US" dirty="0" smtClean="0"/>
              <a:t>Is jurisdiction sensible to further fundamental social policies?</a:t>
            </a:r>
          </a:p>
          <a:p>
            <a:pPr>
              <a:lnSpc>
                <a:spcPct val="120000"/>
              </a:lnSpc>
              <a:spcBef>
                <a:spcPts val="600"/>
              </a:spcBef>
              <a:spcAft>
                <a:spcPts val="600"/>
              </a:spcAft>
              <a:buNone/>
            </a:pPr>
            <a:r>
              <a:rPr lang="en-US" b="1" dirty="0" smtClean="0"/>
              <a:t>In commerce cases (after </a:t>
            </a:r>
            <a:r>
              <a:rPr lang="en-US" b="1" i="1" dirty="0" smtClean="0"/>
              <a:t>Asahi</a:t>
            </a:r>
            <a:r>
              <a:rPr lang="en-US" b="1" dirty="0" smtClean="0"/>
              <a:t>)</a:t>
            </a:r>
          </a:p>
          <a:p>
            <a:pPr>
              <a:lnSpc>
                <a:spcPct val="120000"/>
              </a:lnSpc>
              <a:spcAft>
                <a:spcPts val="600"/>
              </a:spcAft>
            </a:pPr>
            <a:r>
              <a:rPr lang="en-US" dirty="0" smtClean="0"/>
              <a:t>Purposeful availment test (Justice O’Connor) (more than “mere awareness”)</a:t>
            </a:r>
          </a:p>
          <a:p>
            <a:pPr>
              <a:lnSpc>
                <a:spcPct val="120000"/>
              </a:lnSpc>
              <a:spcAft>
                <a:spcPts val="600"/>
              </a:spcAft>
            </a:pPr>
            <a:r>
              <a:rPr lang="en-US" dirty="0" smtClean="0"/>
              <a:t>Stream of commerce test based on concept of foreseeability (Justice Brennan)</a:t>
            </a:r>
          </a:p>
          <a:p>
            <a:pPr>
              <a:lnSpc>
                <a:spcPct val="120000"/>
              </a:lnSpc>
              <a:buNone/>
            </a:pPr>
            <a:endParaRPr lang="en-US" dirty="0" smtClean="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20</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de-DE" altLang="de-DE" b="1" dirty="0" err="1" smtClean="0"/>
              <a:t>McIntyre</a:t>
            </a:r>
            <a:r>
              <a:rPr lang="de-DE" altLang="de-DE" b="1" dirty="0" smtClean="0"/>
              <a:t> </a:t>
            </a:r>
            <a:r>
              <a:rPr lang="de-DE" altLang="de-DE" b="1" dirty="0" err="1" smtClean="0"/>
              <a:t>Machinery</a:t>
            </a:r>
            <a:r>
              <a:rPr lang="de-DE" altLang="de-DE" b="1" dirty="0" smtClean="0"/>
              <a:t> v. </a:t>
            </a:r>
            <a:r>
              <a:rPr lang="de-DE" altLang="de-DE" b="1" dirty="0" err="1" smtClean="0"/>
              <a:t>Nicastro</a:t>
            </a:r>
            <a:endParaRPr lang="de-DE" altLang="de-DE" b="1" dirty="0" smtClean="0"/>
          </a:p>
        </p:txBody>
      </p:sp>
      <p:sp>
        <p:nvSpPr>
          <p:cNvPr id="151555" name="Rectangle 3"/>
          <p:cNvSpPr>
            <a:spLocks noGrp="1" noChangeArrowheads="1"/>
          </p:cNvSpPr>
          <p:nvPr>
            <p:ph type="body" idx="1"/>
          </p:nvPr>
        </p:nvSpPr>
        <p:spPr>
          <a:xfrm>
            <a:off x="457200" y="1307901"/>
            <a:ext cx="8229600" cy="4785395"/>
          </a:xfrm>
        </p:spPr>
        <p:txBody>
          <a:bodyPr>
            <a:normAutofit fontScale="92500"/>
          </a:bodyPr>
          <a:lstStyle/>
          <a:p>
            <a:pPr marL="0" indent="0" algn="ctr">
              <a:buNone/>
              <a:defRPr/>
            </a:pPr>
            <a:r>
              <a:rPr lang="en-US" i="1" dirty="0" smtClean="0"/>
              <a:t>J. McIntyre </a:t>
            </a:r>
            <a:r>
              <a:rPr lang="en-US" i="1" dirty="0"/>
              <a:t>Machinery, Ltd. v. </a:t>
            </a:r>
            <a:r>
              <a:rPr lang="en-US" i="1" dirty="0" err="1" smtClean="0"/>
              <a:t>Nicastro</a:t>
            </a:r>
            <a:r>
              <a:rPr lang="en-US" i="1" dirty="0"/>
              <a:t>, </a:t>
            </a:r>
            <a:r>
              <a:rPr lang="en-US" dirty="0"/>
              <a:t>131 S. Ct</a:t>
            </a:r>
            <a:r>
              <a:rPr lang="en-US" dirty="0" smtClean="0"/>
              <a:t>. 2780 </a:t>
            </a:r>
            <a:r>
              <a:rPr lang="en-US" dirty="0"/>
              <a:t>(2011</a:t>
            </a:r>
            <a:r>
              <a:rPr lang="en-US" dirty="0" smtClean="0"/>
              <a:t>)</a:t>
            </a:r>
            <a:endParaRPr lang="en-US" sz="1800" dirty="0" smtClean="0"/>
          </a:p>
          <a:p>
            <a:pPr marL="0" indent="0" eaLnBrk="1" hangingPunct="1">
              <a:lnSpc>
                <a:spcPct val="110000"/>
              </a:lnSpc>
              <a:spcBef>
                <a:spcPts val="1200"/>
              </a:spcBef>
              <a:spcAft>
                <a:spcPts val="300"/>
              </a:spcAft>
              <a:buNone/>
              <a:defRPr/>
            </a:pPr>
            <a:r>
              <a:rPr lang="en-US" b="1" dirty="0" smtClean="0"/>
              <a:t>Issue</a:t>
            </a:r>
          </a:p>
          <a:p>
            <a:pPr marL="0" indent="0">
              <a:lnSpc>
                <a:spcPct val="110000"/>
              </a:lnSpc>
              <a:spcBef>
                <a:spcPts val="0"/>
              </a:spcBef>
              <a:spcAft>
                <a:spcPts val="300"/>
              </a:spcAft>
              <a:buNone/>
              <a:defRPr/>
            </a:pPr>
            <a:r>
              <a:rPr lang="en-US" dirty="0" smtClean="0"/>
              <a:t>How to apply the stream-of-commerce </a:t>
            </a:r>
            <a:r>
              <a:rPr lang="en-US" dirty="0"/>
              <a:t>principle in products liability </a:t>
            </a:r>
            <a:r>
              <a:rPr lang="en-US" dirty="0" smtClean="0"/>
              <a:t>cases to establish specific jurisdiction over a foreign producer that has </a:t>
            </a:r>
            <a:r>
              <a:rPr lang="en-US" dirty="0"/>
              <a:t>an exclusive distribution agreement with an independent company in the United </a:t>
            </a:r>
            <a:r>
              <a:rPr lang="en-US" dirty="0" smtClean="0"/>
              <a:t>States? </a:t>
            </a:r>
            <a:r>
              <a:rPr lang="en-US" dirty="0"/>
              <a:t>D</a:t>
            </a:r>
            <a:r>
              <a:rPr lang="en-US" dirty="0" smtClean="0"/>
              <a:t>oes a nationwide distribution system provide </a:t>
            </a:r>
            <a:r>
              <a:rPr lang="en-US" dirty="0"/>
              <a:t>sufficient contacts to </a:t>
            </a:r>
            <a:r>
              <a:rPr lang="en-US" dirty="0" smtClean="0"/>
              <a:t>make the manufacturer amenable to justice in a state which he has not explicitly targeted?</a:t>
            </a:r>
          </a:p>
          <a:p>
            <a:pPr marL="0" indent="0" eaLnBrk="1" hangingPunct="1">
              <a:lnSpc>
                <a:spcPct val="110000"/>
              </a:lnSpc>
              <a:spcBef>
                <a:spcPts val="1200"/>
              </a:spcBef>
              <a:spcAft>
                <a:spcPts val="300"/>
              </a:spcAft>
              <a:buNone/>
              <a:defRPr/>
            </a:pPr>
            <a:r>
              <a:rPr lang="en-US" b="1" dirty="0" smtClean="0"/>
              <a:t>Facts</a:t>
            </a:r>
          </a:p>
          <a:p>
            <a:pPr marL="0" indent="0">
              <a:lnSpc>
                <a:spcPct val="110000"/>
              </a:lnSpc>
              <a:spcBef>
                <a:spcPts val="0"/>
              </a:spcBef>
              <a:spcAft>
                <a:spcPts val="300"/>
              </a:spcAft>
              <a:buNone/>
              <a:defRPr/>
            </a:pPr>
            <a:r>
              <a:rPr lang="en-US" dirty="0" smtClean="0"/>
              <a:t>Mr. </a:t>
            </a:r>
            <a:r>
              <a:rPr lang="en-US" dirty="0" err="1" smtClean="0"/>
              <a:t>Nicastro</a:t>
            </a:r>
            <a:r>
              <a:rPr lang="en-US" dirty="0" smtClean="0"/>
              <a:t> seriously injured his hand when working with a metal-shearing </a:t>
            </a:r>
            <a:r>
              <a:rPr lang="en-US" dirty="0"/>
              <a:t>machine manufactured by J. McIntyre Machinery, Ltd. </a:t>
            </a:r>
            <a:r>
              <a:rPr lang="en-US" dirty="0" smtClean="0"/>
              <a:t>The accident occurred in New Jersey. The </a:t>
            </a:r>
            <a:r>
              <a:rPr lang="en-US" dirty="0"/>
              <a:t>manufacturer </a:t>
            </a:r>
            <a:r>
              <a:rPr lang="en-US" dirty="0" smtClean="0"/>
              <a:t>of the machine is </a:t>
            </a:r>
            <a:r>
              <a:rPr lang="en-US" dirty="0"/>
              <a:t>incorporated in </a:t>
            </a:r>
            <a:r>
              <a:rPr lang="en-US" dirty="0" smtClean="0"/>
              <a:t>England and operated from there. McIntyre did not market </a:t>
            </a:r>
            <a:r>
              <a:rPr lang="en-US" dirty="0"/>
              <a:t>goods in </a:t>
            </a:r>
            <a:r>
              <a:rPr lang="en-US" dirty="0" smtClean="0"/>
              <a:t>New Jersey directly or ship </a:t>
            </a:r>
            <a:r>
              <a:rPr lang="en-US" dirty="0"/>
              <a:t>them there</a:t>
            </a:r>
            <a:r>
              <a:rPr lang="en-US" dirty="0" smtClean="0"/>
              <a:t>. Yet up to four machines ended up in New Jersey as McIntyre sold the machines in the U.S. via an independent distributor. </a:t>
            </a:r>
            <a:r>
              <a:rPr lang="en-US" dirty="0" err="1" smtClean="0"/>
              <a:t>Nicastro</a:t>
            </a:r>
            <a:r>
              <a:rPr lang="en-US" dirty="0" smtClean="0"/>
              <a:t> sued the manufacturer before a state court in New Jersey for damages. Personal jurisdiction over foreign manufacturer? </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21</a:t>
            </a:fld>
            <a:endParaRPr lang="de-DE"/>
          </a:p>
        </p:txBody>
      </p:sp>
    </p:spTree>
    <p:extLst>
      <p:ext uri="{BB962C8B-B14F-4D97-AF65-F5344CB8AC3E}">
        <p14:creationId xmlns:p14="http://schemas.microsoft.com/office/powerpoint/2010/main" val="423043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de-DE" altLang="de-DE" b="1" dirty="0" err="1" smtClean="0"/>
              <a:t>McIntyre</a:t>
            </a:r>
            <a:r>
              <a:rPr lang="de-DE" altLang="de-DE" b="1" dirty="0" smtClean="0"/>
              <a:t> </a:t>
            </a:r>
            <a:r>
              <a:rPr lang="de-DE" altLang="de-DE" b="1" dirty="0" err="1" smtClean="0"/>
              <a:t>Machinery</a:t>
            </a:r>
            <a:r>
              <a:rPr lang="de-DE" altLang="de-DE" b="1" dirty="0" smtClean="0"/>
              <a:t> v. </a:t>
            </a:r>
            <a:r>
              <a:rPr lang="de-DE" altLang="de-DE" b="1" dirty="0" err="1" smtClean="0"/>
              <a:t>Nicastro</a:t>
            </a:r>
            <a:r>
              <a:rPr lang="de-DE" altLang="de-DE" b="1" dirty="0" smtClean="0"/>
              <a:t> (2)</a:t>
            </a:r>
          </a:p>
        </p:txBody>
      </p:sp>
      <p:sp>
        <p:nvSpPr>
          <p:cNvPr id="151555" name="Rectangle 3"/>
          <p:cNvSpPr>
            <a:spLocks noGrp="1" noChangeArrowheads="1"/>
          </p:cNvSpPr>
          <p:nvPr>
            <p:ph type="body" idx="1"/>
          </p:nvPr>
        </p:nvSpPr>
        <p:spPr>
          <a:xfrm>
            <a:off x="457200" y="1307901"/>
            <a:ext cx="8229600" cy="4785395"/>
          </a:xfrm>
        </p:spPr>
        <p:txBody>
          <a:bodyPr>
            <a:normAutofit lnSpcReduction="10000"/>
          </a:bodyPr>
          <a:lstStyle/>
          <a:p>
            <a:pPr marL="0" indent="0">
              <a:lnSpc>
                <a:spcPct val="120000"/>
              </a:lnSpc>
              <a:spcBef>
                <a:spcPts val="300"/>
              </a:spcBef>
              <a:spcAft>
                <a:spcPts val="600"/>
              </a:spcAft>
              <a:buNone/>
              <a:defRPr/>
            </a:pPr>
            <a:r>
              <a:rPr lang="en-US" b="1" dirty="0" smtClean="0"/>
              <a:t>New Jersey Supreme Court (relying in part on </a:t>
            </a:r>
            <a:r>
              <a:rPr lang="en-US" b="1" i="1" dirty="0" smtClean="0"/>
              <a:t>Asahi</a:t>
            </a:r>
            <a:r>
              <a:rPr lang="en-US" b="1" dirty="0" smtClean="0"/>
              <a:t>)</a:t>
            </a:r>
          </a:p>
          <a:p>
            <a:pPr marL="0" indent="0">
              <a:lnSpc>
                <a:spcPct val="120000"/>
              </a:lnSpc>
              <a:spcBef>
                <a:spcPts val="300"/>
              </a:spcBef>
              <a:spcAft>
                <a:spcPts val="600"/>
              </a:spcAft>
              <a:buNone/>
              <a:defRPr/>
            </a:pPr>
            <a:r>
              <a:rPr lang="en-US" dirty="0" smtClean="0"/>
              <a:t>New </a:t>
            </a:r>
            <a:r>
              <a:rPr lang="en-US" dirty="0"/>
              <a:t>Jersey courts have jurisdiction </a:t>
            </a:r>
            <a:r>
              <a:rPr lang="en-US" dirty="0" smtClean="0"/>
              <a:t>over McIntyre under the stream-of-commerce-theory:</a:t>
            </a:r>
          </a:p>
          <a:p>
            <a:pPr>
              <a:lnSpc>
                <a:spcPct val="120000"/>
              </a:lnSpc>
              <a:spcBef>
                <a:spcPts val="300"/>
              </a:spcBef>
              <a:spcAft>
                <a:spcPts val="600"/>
              </a:spcAft>
              <a:defRPr/>
            </a:pPr>
            <a:r>
              <a:rPr lang="en-US" dirty="0"/>
              <a:t>T</a:t>
            </a:r>
            <a:r>
              <a:rPr lang="en-US" dirty="0" smtClean="0"/>
              <a:t>he </a:t>
            </a:r>
            <a:r>
              <a:rPr lang="en-US" dirty="0"/>
              <a:t>injury occurred in New </a:t>
            </a:r>
            <a:r>
              <a:rPr lang="en-US" dirty="0" smtClean="0"/>
              <a:t>Jersey.</a:t>
            </a:r>
          </a:p>
          <a:p>
            <a:pPr>
              <a:lnSpc>
                <a:spcPct val="120000"/>
              </a:lnSpc>
              <a:spcBef>
                <a:spcPts val="300"/>
              </a:spcBef>
              <a:spcAft>
                <a:spcPts val="600"/>
              </a:spcAft>
              <a:defRPr/>
            </a:pPr>
            <a:r>
              <a:rPr lang="en-US" dirty="0" smtClean="0"/>
              <a:t>The manufacturer knew </a:t>
            </a:r>
            <a:r>
              <a:rPr lang="en-US" dirty="0"/>
              <a:t>or reasonably should have known </a:t>
            </a:r>
            <a:r>
              <a:rPr lang="en-US" dirty="0" smtClean="0"/>
              <a:t>that its products </a:t>
            </a:r>
            <a:r>
              <a:rPr lang="en-US" dirty="0"/>
              <a:t>are distributed through a nationwide </a:t>
            </a:r>
            <a:r>
              <a:rPr lang="en-US" dirty="0" smtClean="0"/>
              <a:t>distribution system </a:t>
            </a:r>
            <a:r>
              <a:rPr lang="en-US" dirty="0"/>
              <a:t>that might lead to those products being sold in </a:t>
            </a:r>
            <a:r>
              <a:rPr lang="en-US" dirty="0" smtClean="0"/>
              <a:t>any of </a:t>
            </a:r>
            <a:r>
              <a:rPr lang="en-US" dirty="0"/>
              <a:t>the fifty </a:t>
            </a:r>
            <a:r>
              <a:rPr lang="en-US" dirty="0" smtClean="0"/>
              <a:t>states</a:t>
            </a:r>
            <a:r>
              <a:rPr lang="en-US" dirty="0" smtClean="0">
                <a:solidFill>
                  <a:srgbClr val="FF0000"/>
                </a:solidFill>
              </a:rPr>
              <a:t>,</a:t>
            </a:r>
            <a:r>
              <a:rPr lang="en-US" dirty="0" smtClean="0"/>
              <a:t> including New Jersey.</a:t>
            </a:r>
          </a:p>
          <a:p>
            <a:pPr lvl="1">
              <a:lnSpc>
                <a:spcPct val="120000"/>
              </a:lnSpc>
              <a:spcBef>
                <a:spcPts val="300"/>
              </a:spcBef>
              <a:spcAft>
                <a:spcPts val="600"/>
              </a:spcAft>
              <a:buFont typeface="Arial" panose="020B0604020202020204" pitchFamily="34" charset="0"/>
              <a:buChar char="•"/>
              <a:defRPr/>
            </a:pPr>
            <a:r>
              <a:rPr lang="en-US" dirty="0" smtClean="0"/>
              <a:t>McIntyre sold the machines via an independent distributor in the U.S.</a:t>
            </a:r>
          </a:p>
          <a:p>
            <a:pPr lvl="1">
              <a:lnSpc>
                <a:spcPct val="120000"/>
              </a:lnSpc>
              <a:spcBef>
                <a:spcPts val="300"/>
              </a:spcBef>
              <a:spcAft>
                <a:spcPts val="600"/>
              </a:spcAft>
              <a:buFont typeface="Arial" panose="020B0604020202020204" pitchFamily="34" charset="0"/>
              <a:buChar char="•"/>
              <a:defRPr/>
            </a:pPr>
            <a:r>
              <a:rPr lang="en-US" dirty="0" smtClean="0"/>
              <a:t>McIntyre’s representatives </a:t>
            </a:r>
            <a:r>
              <a:rPr lang="en-US" dirty="0"/>
              <a:t>were present in their official capacity at </a:t>
            </a:r>
            <a:r>
              <a:rPr lang="en-US" dirty="0" smtClean="0"/>
              <a:t>scrap </a:t>
            </a:r>
            <a:r>
              <a:rPr lang="en-US" dirty="0"/>
              <a:t>recycling </a:t>
            </a:r>
            <a:r>
              <a:rPr lang="en-US" dirty="0" smtClean="0"/>
              <a:t>conventions for advertising purposes that took place in various U.S. States, but never in New Jersey.</a:t>
            </a:r>
          </a:p>
          <a:p>
            <a:pPr>
              <a:lnSpc>
                <a:spcPct val="120000"/>
              </a:lnSpc>
              <a:spcBef>
                <a:spcPts val="300"/>
              </a:spcBef>
              <a:spcAft>
                <a:spcPts val="600"/>
              </a:spcAft>
              <a:defRPr/>
            </a:pPr>
            <a:r>
              <a:rPr lang="en-US" dirty="0" smtClean="0"/>
              <a:t>And: Petitioner </a:t>
            </a:r>
            <a:r>
              <a:rPr lang="en-US" dirty="0"/>
              <a:t>failed to </a:t>
            </a:r>
            <a:r>
              <a:rPr lang="en-US" dirty="0" smtClean="0"/>
              <a:t>take some </a:t>
            </a:r>
            <a:r>
              <a:rPr lang="en-US" dirty="0"/>
              <a:t>reasonable step to prevent the distribution of its </a:t>
            </a:r>
            <a:r>
              <a:rPr lang="en-US" dirty="0" smtClean="0"/>
              <a:t>products </a:t>
            </a:r>
            <a:r>
              <a:rPr lang="en-US" dirty="0"/>
              <a:t>in </a:t>
            </a:r>
            <a:r>
              <a:rPr lang="en-US" dirty="0" smtClean="0"/>
              <a:t>New Jersey.</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22</a:t>
            </a:fld>
            <a:endParaRPr lang="de-DE"/>
          </a:p>
        </p:txBody>
      </p:sp>
    </p:spTree>
    <p:extLst>
      <p:ext uri="{BB962C8B-B14F-4D97-AF65-F5344CB8AC3E}">
        <p14:creationId xmlns:p14="http://schemas.microsoft.com/office/powerpoint/2010/main" val="163997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15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de-DE" altLang="de-DE" b="1" dirty="0" err="1" smtClean="0"/>
              <a:t>McIntyre</a:t>
            </a:r>
            <a:r>
              <a:rPr lang="de-DE" altLang="de-DE" b="1" dirty="0" smtClean="0"/>
              <a:t> </a:t>
            </a:r>
            <a:r>
              <a:rPr lang="de-DE" altLang="de-DE" b="1" dirty="0" err="1" smtClean="0"/>
              <a:t>Machinery</a:t>
            </a:r>
            <a:r>
              <a:rPr lang="de-DE" altLang="de-DE" b="1" dirty="0" smtClean="0"/>
              <a:t> v. </a:t>
            </a:r>
            <a:r>
              <a:rPr lang="de-DE" altLang="de-DE" b="1" dirty="0" err="1" smtClean="0"/>
              <a:t>Nicastro</a:t>
            </a:r>
            <a:r>
              <a:rPr lang="de-DE" altLang="de-DE" b="1" dirty="0" smtClean="0"/>
              <a:t> – Supreme Court</a:t>
            </a:r>
          </a:p>
        </p:txBody>
      </p:sp>
      <p:sp>
        <p:nvSpPr>
          <p:cNvPr id="151555" name="Rectangle 3"/>
          <p:cNvSpPr>
            <a:spLocks noGrp="1" noChangeArrowheads="1"/>
          </p:cNvSpPr>
          <p:nvPr>
            <p:ph type="body" idx="1"/>
          </p:nvPr>
        </p:nvSpPr>
        <p:spPr>
          <a:xfrm>
            <a:off x="471487" y="1180307"/>
            <a:ext cx="8229600" cy="5231605"/>
          </a:xfrm>
        </p:spPr>
        <p:txBody>
          <a:bodyPr>
            <a:noAutofit/>
          </a:bodyPr>
          <a:lstStyle/>
          <a:p>
            <a:pPr marL="0" indent="0">
              <a:lnSpc>
                <a:spcPct val="120000"/>
              </a:lnSpc>
              <a:spcBef>
                <a:spcPts val="300"/>
              </a:spcBef>
              <a:buNone/>
              <a:defRPr/>
            </a:pPr>
            <a:r>
              <a:rPr lang="en-US" sz="1700" b="1" dirty="0" smtClean="0"/>
              <a:t>Opinion (Justice Kennedy, joined by Chief Justice Roberts and Justices Scalia and Thomas) = 4 judges = no majority</a:t>
            </a:r>
          </a:p>
          <a:p>
            <a:pPr>
              <a:lnSpc>
                <a:spcPct val="120000"/>
              </a:lnSpc>
              <a:spcBef>
                <a:spcPts val="300"/>
              </a:spcBef>
              <a:defRPr/>
            </a:pPr>
            <a:r>
              <a:rPr lang="en-US" sz="1700" dirty="0" smtClean="0"/>
              <a:t>“Justice Brennan’s concurrence, advocating a rule based on general notions of fairness and foreseeability, is inconsistent with the premises of lawful judicial power. This Court’s precedents make clear that it is the defendant’s actions, not his expectations, that empower a State’s courts to subject him to judgment.”</a:t>
            </a:r>
          </a:p>
          <a:p>
            <a:pPr>
              <a:lnSpc>
                <a:spcPct val="120000"/>
              </a:lnSpc>
              <a:spcBef>
                <a:spcPts val="300"/>
              </a:spcBef>
              <a:defRPr/>
            </a:pPr>
            <a:r>
              <a:rPr lang="en-US" sz="1700" dirty="0" smtClean="0"/>
              <a:t>“[P]</a:t>
            </a:r>
            <a:r>
              <a:rPr lang="en-US" sz="1700" dirty="0" err="1" smtClean="0"/>
              <a:t>ersonal</a:t>
            </a:r>
            <a:r>
              <a:rPr lang="en-US" sz="1700" dirty="0" smtClean="0"/>
              <a:t> </a:t>
            </a:r>
            <a:r>
              <a:rPr lang="en-US" sz="1700" dirty="0"/>
              <a:t>jurisdiction requires a forum-by-forum, or sovereign-by-sovereign, analysis. The question is whether a </a:t>
            </a:r>
            <a:r>
              <a:rPr lang="en-US" sz="1700" dirty="0" smtClean="0"/>
              <a:t>defendant </a:t>
            </a:r>
            <a:r>
              <a:rPr lang="en-US" sz="1700" dirty="0"/>
              <a:t>has followed a course of conduct directed at the society or economy existing within the jurisdiction of a given sovereign, so that the sovereign has the power </a:t>
            </a:r>
            <a:r>
              <a:rPr lang="en-US" sz="1700" dirty="0" smtClean="0"/>
              <a:t>to subject </a:t>
            </a:r>
            <a:r>
              <a:rPr lang="en-US" sz="1700" dirty="0"/>
              <a:t>the defendant to judgment concerning that </a:t>
            </a:r>
            <a:r>
              <a:rPr lang="en-US" sz="1700" dirty="0" smtClean="0"/>
              <a:t>conduct.”</a:t>
            </a:r>
          </a:p>
          <a:p>
            <a:pPr>
              <a:lnSpc>
                <a:spcPct val="120000"/>
              </a:lnSpc>
              <a:spcBef>
                <a:spcPts val="300"/>
              </a:spcBef>
              <a:defRPr/>
            </a:pPr>
            <a:r>
              <a:rPr lang="en-US" sz="1700" dirty="0" smtClean="0"/>
              <a:t>“Because </a:t>
            </a:r>
            <a:r>
              <a:rPr lang="en-US" sz="1700" dirty="0"/>
              <a:t>the United States is a distinct sovereign, a defendant </a:t>
            </a:r>
            <a:r>
              <a:rPr lang="en-US" sz="1700" dirty="0" smtClean="0"/>
              <a:t>may in </a:t>
            </a:r>
            <a:r>
              <a:rPr lang="en-US" sz="1700" dirty="0"/>
              <a:t>principle be subject to the jurisdiction of the courts of the United States but not of any particular </a:t>
            </a:r>
            <a:r>
              <a:rPr lang="en-US" sz="1700" dirty="0" smtClean="0"/>
              <a:t>State” (like NJ).</a:t>
            </a:r>
            <a:endParaRPr lang="en-US" sz="1700" dirty="0"/>
          </a:p>
          <a:p>
            <a:pPr>
              <a:lnSpc>
                <a:spcPct val="120000"/>
              </a:lnSpc>
              <a:spcBef>
                <a:spcPts val="300"/>
              </a:spcBef>
              <a:defRPr/>
            </a:pPr>
            <a:r>
              <a:rPr lang="en-US" sz="1700" dirty="0" smtClean="0"/>
              <a:t>Conclusion: Personal jurisdiction may be assumed if purposeful availment (+), </a:t>
            </a:r>
            <a:r>
              <a:rPr lang="en-US" sz="1700" dirty="0"/>
              <a:t>consistent with Justice O’Connor’s opinion in </a:t>
            </a:r>
            <a:r>
              <a:rPr lang="en-US" sz="1700" i="1" dirty="0" smtClean="0"/>
              <a:t>Asahi</a:t>
            </a:r>
            <a:r>
              <a:rPr lang="en-US" sz="1700" dirty="0" smtClean="0"/>
              <a:t>.</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23</a:t>
            </a:fld>
            <a:endParaRPr lang="de-DE"/>
          </a:p>
        </p:txBody>
      </p:sp>
    </p:spTree>
    <p:extLst>
      <p:ext uri="{BB962C8B-B14F-4D97-AF65-F5344CB8AC3E}">
        <p14:creationId xmlns:p14="http://schemas.microsoft.com/office/powerpoint/2010/main" val="16188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9"/>
            <a:ext cx="6923112" cy="850106"/>
          </a:xfrm>
        </p:spPr>
        <p:txBody>
          <a:bodyPr>
            <a:normAutofit/>
          </a:bodyPr>
          <a:lstStyle/>
          <a:p>
            <a:r>
              <a:rPr lang="en-US" dirty="0"/>
              <a:t>Application of </a:t>
            </a:r>
            <a:r>
              <a:rPr lang="en-US" dirty="0" smtClean="0"/>
              <a:t>the test advocated by the 4 Justices: </a:t>
            </a:r>
            <a:r>
              <a:rPr lang="en-US" dirty="0"/>
              <a:t>jurisdiction </a:t>
            </a:r>
            <a:r>
              <a:rPr lang="en-US" dirty="0" smtClean="0"/>
              <a:t>(-)</a:t>
            </a:r>
            <a:endParaRPr lang="de-DE" altLang="de-DE" b="1" dirty="0" smtClean="0"/>
          </a:p>
        </p:txBody>
      </p:sp>
      <p:sp>
        <p:nvSpPr>
          <p:cNvPr id="151555" name="Rectangle 3"/>
          <p:cNvSpPr>
            <a:spLocks noGrp="1" noChangeArrowheads="1"/>
          </p:cNvSpPr>
          <p:nvPr>
            <p:ph type="body" idx="1"/>
          </p:nvPr>
        </p:nvSpPr>
        <p:spPr>
          <a:xfrm>
            <a:off x="457200" y="1196753"/>
            <a:ext cx="8229600" cy="4896544"/>
          </a:xfrm>
        </p:spPr>
        <p:txBody>
          <a:bodyPr>
            <a:noAutofit/>
          </a:bodyPr>
          <a:lstStyle/>
          <a:p>
            <a:pPr>
              <a:lnSpc>
                <a:spcPct val="120000"/>
              </a:lnSpc>
              <a:spcBef>
                <a:spcPts val="300"/>
              </a:spcBef>
              <a:defRPr/>
            </a:pPr>
            <a:r>
              <a:rPr lang="en-US" dirty="0" smtClean="0"/>
              <a:t>McIntyre had an intent </a:t>
            </a:r>
            <a:r>
              <a:rPr lang="en-US" dirty="0"/>
              <a:t>to serve the </a:t>
            </a:r>
            <a:r>
              <a:rPr lang="en-US" dirty="0" smtClean="0"/>
              <a:t>U.S</a:t>
            </a:r>
            <a:r>
              <a:rPr lang="en-US" dirty="0"/>
              <a:t>. market, but </a:t>
            </a:r>
            <a:r>
              <a:rPr lang="en-US" dirty="0" err="1" smtClean="0"/>
              <a:t>Nicastro</a:t>
            </a:r>
            <a:r>
              <a:rPr lang="en-US" dirty="0" smtClean="0"/>
              <a:t> has </a:t>
            </a:r>
            <a:r>
              <a:rPr lang="en-US" dirty="0"/>
              <a:t>not established that </a:t>
            </a:r>
            <a:r>
              <a:rPr lang="en-US" dirty="0" smtClean="0"/>
              <a:t>McIntyre engaged </a:t>
            </a:r>
            <a:r>
              <a:rPr lang="en-US" dirty="0"/>
              <a:t>in conduct purposefully directed at </a:t>
            </a:r>
            <a:r>
              <a:rPr lang="en-US" dirty="0" smtClean="0"/>
              <a:t>NJ. No activities that reveal an intent to invoke or benefit from the protection of laws of NJ:</a:t>
            </a:r>
          </a:p>
          <a:p>
            <a:pPr lvl="1">
              <a:lnSpc>
                <a:spcPct val="120000"/>
              </a:lnSpc>
              <a:spcBef>
                <a:spcPts val="300"/>
              </a:spcBef>
              <a:buFont typeface="Arial" panose="020B0604020202020204" pitchFamily="34" charset="0"/>
              <a:buChar char="•"/>
              <a:defRPr/>
            </a:pPr>
            <a:r>
              <a:rPr lang="en-US" dirty="0" smtClean="0"/>
              <a:t>McIntyre </a:t>
            </a:r>
            <a:r>
              <a:rPr lang="en-US" dirty="0"/>
              <a:t>officials </a:t>
            </a:r>
            <a:r>
              <a:rPr lang="en-US" dirty="0" smtClean="0"/>
              <a:t>attended </a:t>
            </a:r>
            <a:r>
              <a:rPr lang="en-US" dirty="0"/>
              <a:t>trade shows in several </a:t>
            </a:r>
            <a:r>
              <a:rPr lang="en-US" dirty="0" smtClean="0"/>
              <a:t>states </a:t>
            </a:r>
            <a:r>
              <a:rPr lang="en-US" dirty="0"/>
              <a:t>but not in </a:t>
            </a:r>
            <a:r>
              <a:rPr lang="en-US" dirty="0" smtClean="0"/>
              <a:t>NJ.</a:t>
            </a:r>
            <a:endParaRPr lang="en-US" dirty="0"/>
          </a:p>
          <a:p>
            <a:pPr lvl="1">
              <a:lnSpc>
                <a:spcPct val="120000"/>
              </a:lnSpc>
              <a:spcBef>
                <a:spcPts val="300"/>
              </a:spcBef>
              <a:buFont typeface="Arial" panose="020B0604020202020204" pitchFamily="34" charset="0"/>
              <a:buChar char="•"/>
              <a:defRPr/>
            </a:pPr>
            <a:r>
              <a:rPr lang="en-US" dirty="0" smtClean="0"/>
              <a:t>The </a:t>
            </a:r>
            <a:r>
              <a:rPr lang="en-US" dirty="0"/>
              <a:t>British manufacturer had no office in New </a:t>
            </a:r>
            <a:r>
              <a:rPr lang="en-US" dirty="0" smtClean="0"/>
              <a:t>Jersey</a:t>
            </a:r>
          </a:p>
          <a:p>
            <a:pPr lvl="1">
              <a:lnSpc>
                <a:spcPct val="120000"/>
              </a:lnSpc>
              <a:spcBef>
                <a:spcPts val="300"/>
              </a:spcBef>
              <a:buFont typeface="Arial" panose="020B0604020202020204" pitchFamily="34" charset="0"/>
              <a:buChar char="•"/>
              <a:defRPr/>
            </a:pPr>
            <a:r>
              <a:rPr lang="en-US" dirty="0"/>
              <a:t>I</a:t>
            </a:r>
            <a:r>
              <a:rPr lang="en-US" dirty="0" smtClean="0"/>
              <a:t>t neither </a:t>
            </a:r>
            <a:r>
              <a:rPr lang="en-US" dirty="0"/>
              <a:t>paid taxes nor owned property </a:t>
            </a:r>
            <a:r>
              <a:rPr lang="en-US" dirty="0" smtClean="0"/>
              <a:t>there. </a:t>
            </a:r>
          </a:p>
          <a:p>
            <a:pPr lvl="1">
              <a:lnSpc>
                <a:spcPct val="120000"/>
              </a:lnSpc>
              <a:spcBef>
                <a:spcPts val="300"/>
              </a:spcBef>
              <a:buFont typeface="Arial" panose="020B0604020202020204" pitchFamily="34" charset="0"/>
              <a:buChar char="•"/>
              <a:defRPr/>
            </a:pPr>
            <a:r>
              <a:rPr lang="en-US" dirty="0"/>
              <a:t>I</a:t>
            </a:r>
            <a:r>
              <a:rPr lang="en-US" dirty="0" smtClean="0"/>
              <a:t>t </a:t>
            </a:r>
            <a:r>
              <a:rPr lang="en-US" dirty="0"/>
              <a:t>neither advertised in, nor sent any employees to, </a:t>
            </a:r>
            <a:r>
              <a:rPr lang="en-US" dirty="0" smtClean="0"/>
              <a:t>NJ.</a:t>
            </a:r>
          </a:p>
          <a:p>
            <a:pPr lvl="1">
              <a:lnSpc>
                <a:spcPct val="120000"/>
              </a:lnSpc>
              <a:spcBef>
                <a:spcPts val="300"/>
              </a:spcBef>
              <a:buFont typeface="Arial" panose="020B0604020202020204" pitchFamily="34" charset="0"/>
              <a:buChar char="•"/>
              <a:defRPr/>
            </a:pPr>
            <a:r>
              <a:rPr lang="en-US" dirty="0" smtClean="0"/>
              <a:t>Only up to four machines ended up in NJ</a:t>
            </a:r>
            <a:endParaRPr lang="en-US" dirty="0"/>
          </a:p>
          <a:p>
            <a:pPr>
              <a:lnSpc>
                <a:spcPct val="120000"/>
              </a:lnSpc>
              <a:spcBef>
                <a:spcPts val="300"/>
              </a:spcBef>
              <a:defRPr/>
            </a:pPr>
            <a:r>
              <a:rPr lang="en-US" dirty="0" smtClean="0"/>
              <a:t>Stream-of-commerce </a:t>
            </a:r>
            <a:r>
              <a:rPr lang="en-US" dirty="0"/>
              <a:t>metaphor cannot </a:t>
            </a:r>
            <a:r>
              <a:rPr lang="en-US" dirty="0" smtClean="0"/>
              <a:t>supersede the limits </a:t>
            </a:r>
            <a:r>
              <a:rPr lang="en-US" dirty="0"/>
              <a:t>on judicial authority </a:t>
            </a:r>
            <a:r>
              <a:rPr lang="en-US" dirty="0" smtClean="0"/>
              <a:t>imposed by the Due Process Clause.</a:t>
            </a:r>
          </a:p>
          <a:p>
            <a:pPr>
              <a:lnSpc>
                <a:spcPct val="120000"/>
              </a:lnSpc>
              <a:spcBef>
                <a:spcPts val="300"/>
              </a:spcBef>
              <a:defRPr/>
            </a:pPr>
            <a:r>
              <a:rPr lang="en-US" dirty="0" smtClean="0"/>
              <a:t>Policy reasons such as NJ’s strong interest </a:t>
            </a:r>
            <a:r>
              <a:rPr lang="en-US" dirty="0"/>
              <a:t>in protecting its citizens from defective </a:t>
            </a:r>
            <a:r>
              <a:rPr lang="en-US" dirty="0" smtClean="0"/>
              <a:t>products cannot overcome restraints set forth by the Constitution.</a:t>
            </a:r>
          </a:p>
          <a:p>
            <a:pPr>
              <a:lnSpc>
                <a:spcPct val="120000"/>
              </a:lnSpc>
              <a:spcBef>
                <a:spcPts val="300"/>
              </a:spcBef>
              <a:defRPr/>
            </a:pPr>
            <a:r>
              <a:rPr lang="en-US" b="1" dirty="0" smtClean="0"/>
              <a:t>P</a:t>
            </a:r>
            <a:r>
              <a:rPr lang="en-US" dirty="0" smtClean="0"/>
              <a:t>: Can federal courts hear the case?</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24</a:t>
            </a:fld>
            <a:endParaRPr lang="de-DE"/>
          </a:p>
        </p:txBody>
      </p:sp>
    </p:spTree>
    <p:extLst>
      <p:ext uri="{BB962C8B-B14F-4D97-AF65-F5344CB8AC3E}">
        <p14:creationId xmlns:p14="http://schemas.microsoft.com/office/powerpoint/2010/main" val="345111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15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155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15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dirty="0" smtClean="0"/>
              <a:t>Concurring opinion (</a:t>
            </a:r>
            <a:r>
              <a:rPr lang="en-US" dirty="0"/>
              <a:t>Justice Breyer </a:t>
            </a:r>
            <a:r>
              <a:rPr lang="en-US" dirty="0" smtClean="0"/>
              <a:t>joined by </a:t>
            </a:r>
            <a:r>
              <a:rPr lang="en-US" dirty="0"/>
              <a:t>Justice Alito</a:t>
            </a:r>
            <a:r>
              <a:rPr lang="en-US" dirty="0" smtClean="0"/>
              <a:t>)</a:t>
            </a:r>
            <a:endParaRPr lang="de-DE" altLang="de-DE" b="1" dirty="0" smtClean="0"/>
          </a:p>
        </p:txBody>
      </p:sp>
      <p:sp>
        <p:nvSpPr>
          <p:cNvPr id="151555" name="Rectangle 3"/>
          <p:cNvSpPr>
            <a:spLocks noGrp="1" noChangeArrowheads="1"/>
          </p:cNvSpPr>
          <p:nvPr>
            <p:ph type="body" idx="1"/>
          </p:nvPr>
        </p:nvSpPr>
        <p:spPr>
          <a:xfrm>
            <a:off x="457200" y="1124745"/>
            <a:ext cx="8229600" cy="4968551"/>
          </a:xfrm>
        </p:spPr>
        <p:txBody>
          <a:bodyPr>
            <a:noAutofit/>
          </a:bodyPr>
          <a:lstStyle/>
          <a:p>
            <a:pPr>
              <a:lnSpc>
                <a:spcPct val="120000"/>
              </a:lnSpc>
              <a:spcBef>
                <a:spcPts val="300"/>
              </a:spcBef>
              <a:spcAft>
                <a:spcPts val="300"/>
              </a:spcAft>
              <a:defRPr/>
            </a:pPr>
            <a:r>
              <a:rPr lang="en-US" dirty="0" smtClean="0"/>
              <a:t>Jurisdiction can be determined by relying on precedent (</a:t>
            </a:r>
            <a:r>
              <a:rPr lang="en-US" i="1" dirty="0" smtClean="0"/>
              <a:t>World-Wide Volkswagen</a:t>
            </a:r>
            <a:r>
              <a:rPr lang="en-US" dirty="0" smtClean="0"/>
              <a:t>, </a:t>
            </a:r>
            <a:r>
              <a:rPr lang="en-US" i="1" dirty="0" smtClean="0"/>
              <a:t>Asahi </a:t>
            </a:r>
            <a:r>
              <a:rPr lang="en-US" dirty="0" smtClean="0"/>
              <a:t>etc.). </a:t>
            </a:r>
          </a:p>
          <a:p>
            <a:pPr>
              <a:lnSpc>
                <a:spcPct val="120000"/>
              </a:lnSpc>
              <a:spcBef>
                <a:spcPts val="300"/>
              </a:spcBef>
              <a:spcAft>
                <a:spcPts val="300"/>
              </a:spcAft>
              <a:defRPr/>
            </a:pPr>
            <a:r>
              <a:rPr lang="en-US" dirty="0" smtClean="0"/>
              <a:t>No need to announce a new apparently stricter general rule as the lead opinion wants. New rule might be necessary to deal with new developments in commerce (internet advertising etc.) which played no role in this case.</a:t>
            </a:r>
          </a:p>
          <a:p>
            <a:pPr>
              <a:lnSpc>
                <a:spcPct val="120000"/>
              </a:lnSpc>
              <a:spcBef>
                <a:spcPts val="300"/>
              </a:spcBef>
              <a:spcAft>
                <a:spcPts val="300"/>
              </a:spcAft>
              <a:defRPr/>
            </a:pPr>
            <a:r>
              <a:rPr lang="en-US" dirty="0" smtClean="0"/>
              <a:t>Working changes into the law as the lead opinion or </a:t>
            </a:r>
            <a:r>
              <a:rPr lang="en-US" dirty="0"/>
              <a:t>the </a:t>
            </a:r>
            <a:r>
              <a:rPr lang="en-US" dirty="0" smtClean="0"/>
              <a:t>NJ Supreme </a:t>
            </a:r>
            <a:r>
              <a:rPr lang="en-US" dirty="0"/>
              <a:t>Court </a:t>
            </a:r>
            <a:r>
              <a:rPr lang="en-US" dirty="0" smtClean="0"/>
              <a:t>suggest should not be done without </a:t>
            </a:r>
            <a:r>
              <a:rPr lang="en-US" dirty="0"/>
              <a:t>a better understanding of the relevant contemporary commercial </a:t>
            </a:r>
            <a:r>
              <a:rPr lang="en-US" dirty="0" smtClean="0"/>
              <a:t>circumstances (which are not present here).</a:t>
            </a:r>
          </a:p>
          <a:p>
            <a:pPr>
              <a:lnSpc>
                <a:spcPct val="120000"/>
              </a:lnSpc>
              <a:spcBef>
                <a:spcPts val="300"/>
              </a:spcBef>
              <a:spcAft>
                <a:spcPts val="300"/>
              </a:spcAft>
              <a:defRPr/>
            </a:pPr>
            <a:r>
              <a:rPr lang="en-US" dirty="0" smtClean="0"/>
              <a:t>Based </a:t>
            </a:r>
            <a:r>
              <a:rPr lang="en-US" dirty="0"/>
              <a:t>on the facts found by the New Jersey </a:t>
            </a:r>
            <a:r>
              <a:rPr lang="en-US" dirty="0" smtClean="0"/>
              <a:t>court, Breyer concludes, Mr. </a:t>
            </a:r>
            <a:r>
              <a:rPr lang="en-US" dirty="0" err="1" smtClean="0"/>
              <a:t>Nicastro</a:t>
            </a:r>
            <a:r>
              <a:rPr lang="en-US" dirty="0" smtClean="0"/>
              <a:t> </a:t>
            </a:r>
            <a:r>
              <a:rPr lang="en-US" dirty="0"/>
              <a:t>failed to meet his burden to demonstrate that it was </a:t>
            </a:r>
            <a:r>
              <a:rPr lang="en-US" dirty="0" smtClean="0"/>
              <a:t>constitutionally proper </a:t>
            </a:r>
            <a:r>
              <a:rPr lang="en-US" dirty="0"/>
              <a:t>to exercise jurisdiction over </a:t>
            </a:r>
            <a:r>
              <a:rPr lang="en-US" dirty="0" smtClean="0"/>
              <a:t>McIntyre. Precedents show that single isolated sales do </a:t>
            </a:r>
            <a:r>
              <a:rPr lang="en-US" dirty="0"/>
              <a:t>not establish minimum </a:t>
            </a:r>
            <a:r>
              <a:rPr lang="en-US" dirty="0" smtClean="0"/>
              <a:t>contacts with that state.</a:t>
            </a:r>
            <a:endParaRPr lang="en-US" dirty="0"/>
          </a:p>
          <a:p>
            <a:pPr>
              <a:lnSpc>
                <a:spcPct val="120000"/>
              </a:lnSpc>
              <a:spcBef>
                <a:spcPts val="300"/>
              </a:spcBef>
              <a:spcAft>
                <a:spcPts val="300"/>
              </a:spcAft>
              <a:defRPr/>
            </a:pPr>
            <a:r>
              <a:rPr lang="en-US" dirty="0" smtClean="0"/>
              <a:t>Agreement with the lead opinion as </a:t>
            </a:r>
            <a:r>
              <a:rPr lang="en-US" dirty="0"/>
              <a:t>to the outcome of this case, </a:t>
            </a:r>
            <a:r>
              <a:rPr lang="en-US" dirty="0" smtClean="0"/>
              <a:t>but </a:t>
            </a:r>
            <a:r>
              <a:rPr lang="en-US" u="sng" dirty="0" smtClean="0"/>
              <a:t>no agreement</a:t>
            </a:r>
            <a:r>
              <a:rPr lang="en-US" dirty="0" smtClean="0"/>
              <a:t> as to its reasoning.</a:t>
            </a:r>
            <a:endParaRPr lang="en-US"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25</a:t>
            </a:fld>
            <a:endParaRPr lang="de-DE"/>
          </a:p>
        </p:txBody>
      </p:sp>
    </p:spTree>
    <p:extLst>
      <p:ext uri="{BB962C8B-B14F-4D97-AF65-F5344CB8AC3E}">
        <p14:creationId xmlns:p14="http://schemas.microsoft.com/office/powerpoint/2010/main" val="324634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dirty="0" smtClean="0"/>
              <a:t>Dissenting opinion (</a:t>
            </a:r>
            <a:r>
              <a:rPr lang="en-US" dirty="0"/>
              <a:t>Justice Ginsburg, joined by Justices Sotomayor, Kagan</a:t>
            </a:r>
            <a:r>
              <a:rPr lang="en-US" dirty="0" smtClean="0"/>
              <a:t>)</a:t>
            </a:r>
            <a:endParaRPr lang="de-DE" altLang="de-DE" b="1" dirty="0" smtClean="0"/>
          </a:p>
        </p:txBody>
      </p:sp>
      <p:sp>
        <p:nvSpPr>
          <p:cNvPr id="151555" name="Rectangle 3"/>
          <p:cNvSpPr>
            <a:spLocks noGrp="1" noChangeArrowheads="1"/>
          </p:cNvSpPr>
          <p:nvPr>
            <p:ph type="body" idx="1"/>
          </p:nvPr>
        </p:nvSpPr>
        <p:spPr>
          <a:xfrm>
            <a:off x="457200" y="1124745"/>
            <a:ext cx="8363272" cy="5231605"/>
          </a:xfrm>
        </p:spPr>
        <p:txBody>
          <a:bodyPr>
            <a:noAutofit/>
          </a:bodyPr>
          <a:lstStyle/>
          <a:p>
            <a:pPr>
              <a:lnSpc>
                <a:spcPct val="110000"/>
              </a:lnSpc>
              <a:spcBef>
                <a:spcPts val="300"/>
              </a:spcBef>
              <a:spcAft>
                <a:spcPts val="400"/>
              </a:spcAft>
              <a:defRPr/>
            </a:pPr>
            <a:r>
              <a:rPr lang="en-US" dirty="0" smtClean="0"/>
              <a:t>Jurisdiction of NJ court was proper. </a:t>
            </a:r>
          </a:p>
          <a:p>
            <a:pPr>
              <a:lnSpc>
                <a:spcPct val="110000"/>
              </a:lnSpc>
              <a:spcBef>
                <a:spcPts val="300"/>
              </a:spcBef>
              <a:spcAft>
                <a:spcPts val="400"/>
              </a:spcAft>
              <a:defRPr/>
            </a:pPr>
            <a:r>
              <a:rPr lang="en-US" dirty="0" smtClean="0"/>
              <a:t>McIntyre purposefully </a:t>
            </a:r>
            <a:r>
              <a:rPr lang="en-US" dirty="0"/>
              <a:t>availed </a:t>
            </a:r>
            <a:r>
              <a:rPr lang="en-US" dirty="0" smtClean="0"/>
              <a:t>itself </a:t>
            </a:r>
            <a:r>
              <a:rPr lang="en-US" dirty="0"/>
              <a:t>of the </a:t>
            </a:r>
            <a:r>
              <a:rPr lang="en-US" dirty="0" smtClean="0"/>
              <a:t>U.S. market, including NJ. Sufficient contacts with NJ:</a:t>
            </a:r>
          </a:p>
          <a:p>
            <a:pPr lvl="1">
              <a:lnSpc>
                <a:spcPct val="110000"/>
              </a:lnSpc>
              <a:spcBef>
                <a:spcPts val="300"/>
              </a:spcBef>
              <a:spcAft>
                <a:spcPts val="400"/>
              </a:spcAft>
              <a:buFont typeface="Arial" panose="020B0604020202020204" pitchFamily="34" charset="0"/>
              <a:buChar char="•"/>
              <a:defRPr/>
            </a:pPr>
            <a:r>
              <a:rPr lang="en-US" dirty="0" smtClean="0"/>
              <a:t>NJ is a center of the scrap metal industry.</a:t>
            </a:r>
          </a:p>
          <a:p>
            <a:pPr lvl="1">
              <a:lnSpc>
                <a:spcPct val="110000"/>
              </a:lnSpc>
              <a:spcBef>
                <a:spcPts val="300"/>
              </a:spcBef>
              <a:spcAft>
                <a:spcPts val="400"/>
              </a:spcAft>
              <a:buFont typeface="Arial" panose="020B0604020202020204" pitchFamily="34" charset="0"/>
              <a:buChar char="•"/>
              <a:defRPr/>
            </a:pPr>
            <a:r>
              <a:rPr lang="en-US" dirty="0" smtClean="0"/>
              <a:t>McIntyre officials attended U.S. sales fairs + McIntyre sold anywhere in the U.S. via its distributor.</a:t>
            </a:r>
          </a:p>
          <a:p>
            <a:pPr lvl="1">
              <a:lnSpc>
                <a:spcPct val="110000"/>
              </a:lnSpc>
              <a:spcBef>
                <a:spcPts val="300"/>
              </a:spcBef>
              <a:spcAft>
                <a:spcPts val="400"/>
              </a:spcAft>
              <a:buFont typeface="Arial" panose="020B0604020202020204" pitchFamily="34" charset="0"/>
              <a:buChar char="•"/>
              <a:defRPr/>
            </a:pPr>
            <a:r>
              <a:rPr lang="en-US" dirty="0"/>
              <a:t>M</a:t>
            </a:r>
            <a:r>
              <a:rPr lang="en-US" dirty="0" smtClean="0"/>
              <a:t>achine was bought by </a:t>
            </a:r>
            <a:r>
              <a:rPr lang="en-US" dirty="0" err="1" smtClean="0"/>
              <a:t>Nicastro’s</a:t>
            </a:r>
            <a:r>
              <a:rPr lang="en-US" dirty="0" smtClean="0"/>
              <a:t> employer who learned about the machine at a U.S. sales fair. Machine did not end up randomly in NJ.</a:t>
            </a:r>
          </a:p>
          <a:p>
            <a:pPr lvl="1">
              <a:lnSpc>
                <a:spcPct val="110000"/>
              </a:lnSpc>
              <a:spcBef>
                <a:spcPts val="300"/>
              </a:spcBef>
              <a:spcAft>
                <a:spcPts val="400"/>
              </a:spcAft>
              <a:buFont typeface="Arial" panose="020B0604020202020204" pitchFamily="34" charset="0"/>
              <a:buChar char="•"/>
              <a:defRPr/>
            </a:pPr>
            <a:r>
              <a:rPr lang="en-US" dirty="0" smtClean="0"/>
              <a:t>Machine has a substantial value (over 20,000 USD). </a:t>
            </a:r>
          </a:p>
          <a:p>
            <a:pPr lvl="1">
              <a:lnSpc>
                <a:spcPct val="110000"/>
              </a:lnSpc>
              <a:spcBef>
                <a:spcPts val="300"/>
              </a:spcBef>
              <a:spcAft>
                <a:spcPts val="400"/>
              </a:spcAft>
              <a:buFont typeface="Arial" panose="020B0604020202020204" pitchFamily="34" charset="0"/>
              <a:buChar char="•"/>
              <a:defRPr/>
            </a:pPr>
            <a:r>
              <a:rPr lang="en-US" dirty="0" smtClean="0"/>
              <a:t>Precedents do not counsel against the assertion of jurisdiction</a:t>
            </a:r>
          </a:p>
          <a:p>
            <a:pPr lvl="1">
              <a:lnSpc>
                <a:spcPct val="110000"/>
              </a:lnSpc>
              <a:spcBef>
                <a:spcPts val="300"/>
              </a:spcBef>
              <a:spcAft>
                <a:spcPts val="400"/>
              </a:spcAft>
              <a:buFont typeface="Arial" panose="020B0604020202020204" pitchFamily="34" charset="0"/>
              <a:buChar char="•"/>
              <a:defRPr/>
            </a:pPr>
            <a:r>
              <a:rPr lang="en-US" dirty="0" smtClean="0"/>
              <a:t>Application of long-arm statute makes sense in such a case.</a:t>
            </a:r>
          </a:p>
          <a:p>
            <a:pPr>
              <a:lnSpc>
                <a:spcPct val="110000"/>
              </a:lnSpc>
              <a:spcBef>
                <a:spcPts val="300"/>
              </a:spcBef>
              <a:spcAft>
                <a:spcPts val="400"/>
              </a:spcAft>
              <a:defRPr/>
            </a:pPr>
            <a:r>
              <a:rPr lang="en-US" dirty="0" smtClean="0"/>
              <a:t>“Splintered </a:t>
            </a:r>
            <a:r>
              <a:rPr lang="en-US" dirty="0"/>
              <a:t>majority today </a:t>
            </a:r>
            <a:r>
              <a:rPr lang="en-US" dirty="0" smtClean="0"/>
              <a:t>‘turn[s</a:t>
            </a:r>
            <a:r>
              <a:rPr lang="en-US" dirty="0"/>
              <a:t>] the clock back to the days before modern long-arm statutes when </a:t>
            </a:r>
            <a:r>
              <a:rPr lang="en-US" dirty="0" smtClean="0"/>
              <a:t>a manufacturer</a:t>
            </a:r>
            <a:r>
              <a:rPr lang="en-US" dirty="0"/>
              <a:t>, to avoid being haled into court where a user is injured, need only Pilate-like wash its hands of a </a:t>
            </a:r>
            <a:r>
              <a:rPr lang="en-US" dirty="0" smtClean="0"/>
              <a:t>product </a:t>
            </a:r>
            <a:r>
              <a:rPr lang="en-US" dirty="0"/>
              <a:t>by having independent distributors market it</a:t>
            </a:r>
            <a:r>
              <a:rPr lang="en-US" dirty="0" smtClean="0"/>
              <a:t>.’” </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26</a:t>
            </a:fld>
            <a:endParaRPr lang="de-DE"/>
          </a:p>
        </p:txBody>
      </p:sp>
    </p:spTree>
    <p:extLst>
      <p:ext uri="{BB962C8B-B14F-4D97-AF65-F5344CB8AC3E}">
        <p14:creationId xmlns:p14="http://schemas.microsoft.com/office/powerpoint/2010/main" val="173738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15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155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15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p:txBody>
          <a:bodyPr/>
          <a:lstStyle/>
          <a:p>
            <a:pPr>
              <a:defRPr/>
            </a:pPr>
            <a:endParaRPr lang="de-DE" dirty="0" smtClean="0"/>
          </a:p>
          <a:p>
            <a:pPr>
              <a:defRPr/>
            </a:pPr>
            <a:endParaRPr lang="de-DE" dirty="0"/>
          </a:p>
          <a:p>
            <a:pPr marL="0" indent="0" algn="ctr">
              <a:lnSpc>
                <a:spcPct val="150000"/>
              </a:lnSpc>
              <a:spcAft>
                <a:spcPts val="600"/>
              </a:spcAft>
              <a:buFontTx/>
              <a:buNone/>
              <a:defRPr/>
            </a:pPr>
            <a:endParaRPr lang="de-DE" sz="2000" b="1" dirty="0"/>
          </a:p>
          <a:p>
            <a:pPr marL="0" indent="0" algn="ctr">
              <a:lnSpc>
                <a:spcPct val="150000"/>
              </a:lnSpc>
              <a:spcAft>
                <a:spcPts val="600"/>
              </a:spcAft>
              <a:buFontTx/>
              <a:buNone/>
              <a:defRPr/>
            </a:pPr>
            <a:r>
              <a:rPr lang="de-DE" sz="2000" dirty="0" smtClean="0"/>
              <a:t>Jurisdiction in the United States</a:t>
            </a:r>
          </a:p>
          <a:p>
            <a:pPr marL="0" indent="0" algn="ctr">
              <a:lnSpc>
                <a:spcPct val="150000"/>
              </a:lnSpc>
              <a:spcAft>
                <a:spcPts val="600"/>
              </a:spcAft>
              <a:buFontTx/>
              <a:buNone/>
              <a:defRPr/>
            </a:pPr>
            <a:r>
              <a:rPr lang="de-DE" sz="2000" b="1" dirty="0" smtClean="0"/>
              <a:t>General </a:t>
            </a:r>
            <a:r>
              <a:rPr lang="de-DE" sz="2000" b="1" dirty="0" err="1" smtClean="0"/>
              <a:t>jurisdiction</a:t>
            </a:r>
            <a:endParaRPr lang="de-DE" sz="2000" b="1"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4" name="Foliennummernplatzhalter 3"/>
          <p:cNvSpPr>
            <a:spLocks noGrp="1"/>
          </p:cNvSpPr>
          <p:nvPr>
            <p:ph type="sldNum" sz="quarter" idx="12"/>
          </p:nvPr>
        </p:nvSpPr>
        <p:spPr/>
        <p:txBody>
          <a:bodyPr/>
          <a:lstStyle/>
          <a:p>
            <a:fld id="{E5B53BF6-DEA2-458C-903B-B577D20D4B06}" type="slidenum">
              <a:rPr lang="de-DE" smtClean="0"/>
              <a:pPr/>
              <a:t>27</a:t>
            </a:fld>
            <a:endParaRPr lang="de-DE"/>
          </a:p>
        </p:txBody>
      </p:sp>
    </p:spTree>
    <p:extLst>
      <p:ext uri="{BB962C8B-B14F-4D97-AF65-F5344CB8AC3E}">
        <p14:creationId xmlns:p14="http://schemas.microsoft.com/office/powerpoint/2010/main" val="30567181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Concept of “general jurisdiction”</a:t>
            </a:r>
            <a:endParaRPr lang="de-DE" dirty="0"/>
          </a:p>
        </p:txBody>
      </p:sp>
      <p:sp>
        <p:nvSpPr>
          <p:cNvPr id="3" name="Inhaltsplatzhalter 2"/>
          <p:cNvSpPr>
            <a:spLocks noGrp="1"/>
          </p:cNvSpPr>
          <p:nvPr>
            <p:ph idx="1"/>
          </p:nvPr>
        </p:nvSpPr>
        <p:spPr/>
        <p:txBody>
          <a:bodyPr/>
          <a:lstStyle/>
          <a:p>
            <a:pPr>
              <a:lnSpc>
                <a:spcPct val="120000"/>
              </a:lnSpc>
              <a:spcBef>
                <a:spcPts val="600"/>
              </a:spcBef>
              <a:spcAft>
                <a:spcPts val="600"/>
              </a:spcAft>
            </a:pPr>
            <a:r>
              <a:rPr lang="en-US" dirty="0" smtClean="0"/>
              <a:t>“All </a:t>
            </a:r>
            <a:r>
              <a:rPr lang="en-US" dirty="0"/>
              <a:t>purpose </a:t>
            </a:r>
            <a:r>
              <a:rPr lang="en-US" dirty="0" smtClean="0"/>
              <a:t>jurisdiction” </a:t>
            </a:r>
            <a:r>
              <a:rPr lang="en-US" dirty="0"/>
              <a:t>= </a:t>
            </a:r>
            <a:r>
              <a:rPr lang="en-US" dirty="0" smtClean="0"/>
              <a:t>i.e. not claim-related</a:t>
            </a:r>
          </a:p>
          <a:p>
            <a:pPr>
              <a:lnSpc>
                <a:spcPct val="120000"/>
              </a:lnSpc>
              <a:spcBef>
                <a:spcPts val="600"/>
              </a:spcBef>
              <a:spcAft>
                <a:spcPts val="600"/>
              </a:spcAft>
            </a:pPr>
            <a:r>
              <a:rPr lang="en-US" dirty="0" smtClean="0"/>
              <a:t>How to localize? </a:t>
            </a:r>
          </a:p>
          <a:p>
            <a:pPr lvl="1">
              <a:lnSpc>
                <a:spcPct val="120000"/>
              </a:lnSpc>
              <a:spcBef>
                <a:spcPts val="600"/>
              </a:spcBef>
              <a:spcAft>
                <a:spcPts val="600"/>
              </a:spcAft>
              <a:buFont typeface="Arial" panose="020B0604020202020204" pitchFamily="34" charset="0"/>
              <a:buChar char="•"/>
            </a:pPr>
            <a:r>
              <a:rPr lang="en-US" dirty="0" smtClean="0"/>
              <a:t>Need for “continuous </a:t>
            </a:r>
            <a:r>
              <a:rPr lang="en-US" dirty="0"/>
              <a:t>and </a:t>
            </a:r>
            <a:r>
              <a:rPr lang="en-US" dirty="0" smtClean="0"/>
              <a:t>systematic” contacts/affiliation with a forum</a:t>
            </a:r>
            <a:endParaRPr lang="en-US" dirty="0"/>
          </a:p>
          <a:p>
            <a:pPr>
              <a:lnSpc>
                <a:spcPct val="120000"/>
              </a:lnSpc>
              <a:spcBef>
                <a:spcPts val="600"/>
              </a:spcBef>
              <a:spcAft>
                <a:spcPts val="600"/>
              </a:spcAft>
            </a:pPr>
            <a:r>
              <a:rPr lang="en-US" dirty="0" smtClean="0"/>
              <a:t>General idea</a:t>
            </a:r>
          </a:p>
          <a:p>
            <a:pPr lvl="1">
              <a:lnSpc>
                <a:spcPct val="120000"/>
              </a:lnSpc>
              <a:spcBef>
                <a:spcPts val="600"/>
              </a:spcBef>
              <a:spcAft>
                <a:spcPts val="600"/>
              </a:spcAft>
              <a:buFont typeface="Arial" panose="020B0604020202020204" pitchFamily="34" charset="0"/>
              <a:buChar char="•"/>
            </a:pPr>
            <a:r>
              <a:rPr lang="en-US" i="1" dirty="0" smtClean="0"/>
              <a:t>Individuals</a:t>
            </a:r>
            <a:r>
              <a:rPr lang="en-US" i="1" dirty="0"/>
              <a:t>:</a:t>
            </a:r>
            <a:r>
              <a:rPr lang="en-US" dirty="0"/>
              <a:t> </a:t>
            </a:r>
            <a:r>
              <a:rPr lang="en-US" dirty="0" smtClean="0"/>
              <a:t>general jurisdiction lies at their domicile</a:t>
            </a:r>
          </a:p>
          <a:p>
            <a:pPr lvl="1">
              <a:lnSpc>
                <a:spcPct val="120000"/>
              </a:lnSpc>
              <a:spcBef>
                <a:spcPts val="600"/>
              </a:spcBef>
              <a:spcAft>
                <a:spcPts val="600"/>
              </a:spcAft>
              <a:buFont typeface="Arial" panose="020B0604020202020204" pitchFamily="34" charset="0"/>
              <a:buChar char="•"/>
            </a:pPr>
            <a:r>
              <a:rPr lang="en-US" i="1" dirty="0" smtClean="0"/>
              <a:t>Corporations?</a:t>
            </a:r>
            <a:r>
              <a:rPr lang="en-US" dirty="0" smtClean="0"/>
              <a:t> </a:t>
            </a:r>
          </a:p>
          <a:p>
            <a:pPr lvl="2">
              <a:lnSpc>
                <a:spcPct val="120000"/>
              </a:lnSpc>
              <a:spcBef>
                <a:spcPts val="600"/>
              </a:spcBef>
              <a:spcAft>
                <a:spcPts val="600"/>
              </a:spcAft>
            </a:pPr>
            <a:r>
              <a:rPr lang="en-US" dirty="0"/>
              <a:t>E</a:t>
            </a:r>
            <a:r>
              <a:rPr lang="en-US" dirty="0" smtClean="0"/>
              <a:t>quivalent to domicile? </a:t>
            </a:r>
          </a:p>
          <a:p>
            <a:pPr lvl="2">
              <a:lnSpc>
                <a:spcPct val="120000"/>
              </a:lnSpc>
              <a:spcBef>
                <a:spcPts val="600"/>
              </a:spcBef>
              <a:spcAft>
                <a:spcPts val="600"/>
              </a:spcAft>
            </a:pPr>
            <a:r>
              <a:rPr lang="en-US" dirty="0" smtClean="0"/>
              <a:t>Supreme Court: Place “in </a:t>
            </a:r>
            <a:r>
              <a:rPr lang="en-US" dirty="0"/>
              <a:t>which the corporation is fairly regarded at home</a:t>
            </a:r>
            <a:r>
              <a:rPr lang="en-US" dirty="0" smtClean="0"/>
              <a:t>” – </a:t>
            </a:r>
            <a:r>
              <a:rPr lang="en-US" dirty="0"/>
              <a:t>e.g. place of incorporation / principal place of business</a:t>
            </a:r>
          </a:p>
          <a:p>
            <a:endParaRPr lang="de-DE" dirty="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28</a:t>
            </a:fld>
            <a:endParaRPr lang="de-DE"/>
          </a:p>
        </p:txBody>
      </p:sp>
    </p:spTree>
    <p:extLst>
      <p:ext uri="{BB962C8B-B14F-4D97-AF65-F5344CB8AC3E}">
        <p14:creationId xmlns:p14="http://schemas.microsoft.com/office/powerpoint/2010/main" val="389601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de-DE" dirty="0"/>
              <a:t>Goodyear Dunlop </a:t>
            </a:r>
            <a:r>
              <a:rPr lang="de-DE" dirty="0" err="1"/>
              <a:t>Tires</a:t>
            </a:r>
            <a:r>
              <a:rPr lang="de-DE" dirty="0"/>
              <a:t> </a:t>
            </a:r>
            <a:r>
              <a:rPr lang="de-DE" dirty="0" err="1"/>
              <a:t>Operations</a:t>
            </a:r>
            <a:r>
              <a:rPr lang="de-DE" dirty="0"/>
              <a:t>, S.A. v. Brown</a:t>
            </a:r>
            <a:endParaRPr lang="de-DE" altLang="de-DE" b="1" dirty="0" smtClean="0"/>
          </a:p>
        </p:txBody>
      </p:sp>
      <p:sp>
        <p:nvSpPr>
          <p:cNvPr id="151555" name="Rectangle 3"/>
          <p:cNvSpPr>
            <a:spLocks noGrp="1" noChangeArrowheads="1"/>
          </p:cNvSpPr>
          <p:nvPr>
            <p:ph type="body" idx="1"/>
          </p:nvPr>
        </p:nvSpPr>
        <p:spPr>
          <a:xfrm>
            <a:off x="457200" y="1307901"/>
            <a:ext cx="8363272" cy="5048449"/>
          </a:xfrm>
        </p:spPr>
        <p:txBody>
          <a:bodyPr>
            <a:normAutofit fontScale="85000" lnSpcReduction="20000"/>
          </a:bodyPr>
          <a:lstStyle/>
          <a:p>
            <a:pPr marL="0" indent="0" algn="ctr">
              <a:lnSpc>
                <a:spcPct val="120000"/>
              </a:lnSpc>
              <a:spcAft>
                <a:spcPts val="600"/>
              </a:spcAft>
              <a:buNone/>
              <a:defRPr/>
            </a:pPr>
            <a:r>
              <a:rPr lang="en-US" sz="2100" i="1" dirty="0"/>
              <a:t>Goodyear Dunlop Tires Operations, S.A. v. </a:t>
            </a:r>
            <a:r>
              <a:rPr lang="en-US" sz="2100" i="1" dirty="0" smtClean="0"/>
              <a:t>Brown, 131 </a:t>
            </a:r>
            <a:r>
              <a:rPr lang="en-US" sz="2100" i="1" dirty="0" err="1"/>
              <a:t>S.Ct</a:t>
            </a:r>
            <a:r>
              <a:rPr lang="en-US" sz="2100" i="1" dirty="0"/>
              <a:t>. </a:t>
            </a:r>
            <a:r>
              <a:rPr lang="en-US" sz="2100" i="1" dirty="0" smtClean="0"/>
              <a:t>2846 (2011)</a:t>
            </a:r>
            <a:endParaRPr lang="en-US" sz="2100" dirty="0" smtClean="0"/>
          </a:p>
          <a:p>
            <a:pPr marL="0" indent="0" eaLnBrk="1" hangingPunct="1">
              <a:lnSpc>
                <a:spcPct val="120000"/>
              </a:lnSpc>
              <a:spcBef>
                <a:spcPts val="0"/>
              </a:spcBef>
              <a:spcAft>
                <a:spcPts val="600"/>
              </a:spcAft>
              <a:buNone/>
              <a:defRPr/>
            </a:pPr>
            <a:r>
              <a:rPr lang="en-US" sz="2100" b="1" dirty="0" smtClean="0"/>
              <a:t>Issue</a:t>
            </a:r>
          </a:p>
          <a:p>
            <a:pPr marL="0" indent="0">
              <a:lnSpc>
                <a:spcPct val="120000"/>
              </a:lnSpc>
              <a:spcBef>
                <a:spcPts val="0"/>
              </a:spcBef>
              <a:spcAft>
                <a:spcPts val="600"/>
              </a:spcAft>
              <a:buNone/>
              <a:defRPr/>
            </a:pPr>
            <a:r>
              <a:rPr lang="en-US" sz="2100" dirty="0" smtClean="0"/>
              <a:t>How to determine general jurisdiction of companies</a:t>
            </a:r>
            <a:r>
              <a:rPr lang="en-US" sz="2100" dirty="0"/>
              <a:t>? Are foreign subsidiaries of a </a:t>
            </a:r>
            <a:r>
              <a:rPr lang="en-US" sz="2100" dirty="0" smtClean="0"/>
              <a:t>U.S. parent </a:t>
            </a:r>
            <a:r>
              <a:rPr lang="en-US" sz="2100" dirty="0"/>
              <a:t>corporation amenable to suit in state court on claims unrelated to any activity of the subsidiaries in the forum </a:t>
            </a:r>
            <a:r>
              <a:rPr lang="en-US" sz="2100" dirty="0" smtClean="0"/>
              <a:t>state</a:t>
            </a:r>
            <a:r>
              <a:rPr lang="en-US" sz="2100" dirty="0"/>
              <a:t>?</a:t>
            </a:r>
            <a:endParaRPr lang="en-US" sz="2100" dirty="0" smtClean="0"/>
          </a:p>
          <a:p>
            <a:pPr marL="0" indent="0" eaLnBrk="1" hangingPunct="1">
              <a:lnSpc>
                <a:spcPct val="120000"/>
              </a:lnSpc>
              <a:spcBef>
                <a:spcPts val="600"/>
              </a:spcBef>
              <a:spcAft>
                <a:spcPts val="600"/>
              </a:spcAft>
              <a:buNone/>
              <a:defRPr/>
            </a:pPr>
            <a:r>
              <a:rPr lang="en-US" sz="2100" b="1" dirty="0" smtClean="0"/>
              <a:t>Facts</a:t>
            </a:r>
          </a:p>
          <a:p>
            <a:pPr marL="0" indent="0">
              <a:lnSpc>
                <a:spcPct val="120000"/>
              </a:lnSpc>
              <a:spcBef>
                <a:spcPts val="0"/>
              </a:spcBef>
              <a:spcAft>
                <a:spcPts val="600"/>
              </a:spcAft>
              <a:buNone/>
              <a:defRPr/>
            </a:pPr>
            <a:r>
              <a:rPr lang="en-US" sz="2100" dirty="0" smtClean="0"/>
              <a:t>Two boys from North Carolina died in a bus accident outside Paris/France. Their parents attributed the accident to a defective </a:t>
            </a:r>
            <a:r>
              <a:rPr lang="en-US" sz="2100" dirty="0"/>
              <a:t>tire </a:t>
            </a:r>
            <a:r>
              <a:rPr lang="en-US" sz="2100" dirty="0" smtClean="0"/>
              <a:t>of the bus manufactured </a:t>
            </a:r>
            <a:r>
              <a:rPr lang="en-US" sz="2100" dirty="0"/>
              <a:t>in Turkey at the plant of a foreign subsidiary of </a:t>
            </a:r>
            <a:r>
              <a:rPr lang="en-US" sz="2100" dirty="0" smtClean="0"/>
              <a:t>Goodyear USA and filed an action </a:t>
            </a:r>
            <a:r>
              <a:rPr lang="en-US" sz="2100" dirty="0"/>
              <a:t>for damages in a North Carolina state </a:t>
            </a:r>
            <a:r>
              <a:rPr lang="en-US" sz="2100" dirty="0" smtClean="0"/>
              <a:t>court. They named as defendants: Goodyear </a:t>
            </a:r>
            <a:r>
              <a:rPr lang="en-US" sz="2100" dirty="0"/>
              <a:t>USA, an Ohio corporation, and three of its subsidiaries, organized and operating, respectively, in Turkey, France, and Luxembourg. </a:t>
            </a:r>
            <a:endParaRPr lang="en-US" sz="2100" dirty="0" smtClean="0"/>
          </a:p>
          <a:p>
            <a:pPr marL="0" indent="0">
              <a:lnSpc>
                <a:spcPct val="120000"/>
              </a:lnSpc>
              <a:spcBef>
                <a:spcPts val="0"/>
              </a:spcBef>
              <a:spcAft>
                <a:spcPts val="600"/>
              </a:spcAft>
              <a:buNone/>
              <a:defRPr/>
            </a:pPr>
            <a:r>
              <a:rPr lang="en-US" sz="2100" dirty="0" smtClean="0"/>
              <a:t>Goodyear USA had plants </a:t>
            </a:r>
            <a:r>
              <a:rPr lang="en-US" sz="2100" dirty="0"/>
              <a:t>in North Carolina and regularly engaged in commercial activity </a:t>
            </a:r>
            <a:r>
              <a:rPr lang="en-US" sz="2100" dirty="0" smtClean="0"/>
              <a:t>there. This firm therefore did not contest that the North </a:t>
            </a:r>
            <a:r>
              <a:rPr lang="en-US" sz="2100" dirty="0"/>
              <a:t>Carolina </a:t>
            </a:r>
            <a:r>
              <a:rPr lang="en-US" sz="2100" dirty="0" smtClean="0"/>
              <a:t>court had jurisdiction </a:t>
            </a:r>
            <a:r>
              <a:rPr lang="en-US" sz="2100" dirty="0"/>
              <a:t>over </a:t>
            </a:r>
            <a:r>
              <a:rPr lang="en-US" sz="2100" dirty="0" smtClean="0"/>
              <a:t>it. </a:t>
            </a:r>
            <a:r>
              <a:rPr lang="en-US" sz="2100" dirty="0"/>
              <a:t>Goodyear USA's foreign </a:t>
            </a:r>
            <a:r>
              <a:rPr lang="en-US" sz="2100" dirty="0" smtClean="0"/>
              <a:t>subsidiaries maintained that they are not amenable to justice in North Carolina. Jurisdiction?</a:t>
            </a:r>
            <a:endParaRPr lang="de-DE" sz="2100" dirty="0"/>
          </a:p>
          <a:p>
            <a:pPr marL="0" indent="0" eaLnBrk="1" hangingPunct="1">
              <a:lnSpc>
                <a:spcPct val="110000"/>
              </a:lnSpc>
              <a:spcBef>
                <a:spcPts val="0"/>
              </a:spcBef>
              <a:spcAft>
                <a:spcPts val="300"/>
              </a:spcAft>
              <a:buNone/>
              <a:defRPr/>
            </a:pPr>
            <a:endParaRPr lang="en-US"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29</a:t>
            </a:fld>
            <a:endParaRPr lang="de-DE"/>
          </a:p>
        </p:txBody>
      </p:sp>
    </p:spTree>
    <p:extLst>
      <p:ext uri="{BB962C8B-B14F-4D97-AF65-F5344CB8AC3E}">
        <p14:creationId xmlns:p14="http://schemas.microsoft.com/office/powerpoint/2010/main" val="246607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Court </a:t>
            </a:r>
            <a:r>
              <a:rPr lang="en-US" dirty="0"/>
              <a:t>system in the </a:t>
            </a:r>
            <a:r>
              <a:rPr lang="en-US" dirty="0" smtClean="0"/>
              <a:t>U.S. </a:t>
            </a:r>
            <a:endParaRPr lang="de-DE" altLang="de-DE" sz="2000" b="1" dirty="0" smtClean="0"/>
          </a:p>
        </p:txBody>
      </p:sp>
      <p:sp>
        <p:nvSpPr>
          <p:cNvPr id="415747" name="Rectangle 3"/>
          <p:cNvSpPr>
            <a:spLocks noGrp="1" noChangeArrowheads="1"/>
          </p:cNvSpPr>
          <p:nvPr>
            <p:ph type="body" idx="1"/>
          </p:nvPr>
        </p:nvSpPr>
        <p:spPr/>
        <p:txBody>
          <a:bodyPr>
            <a:normAutofit/>
          </a:bodyPr>
          <a:lstStyle/>
          <a:p>
            <a:pPr marL="0" indent="0">
              <a:lnSpc>
                <a:spcPct val="120000"/>
              </a:lnSpc>
              <a:spcAft>
                <a:spcPts val="600"/>
              </a:spcAft>
              <a:buNone/>
              <a:defRPr/>
            </a:pPr>
            <a:r>
              <a:rPr lang="en-US" b="1" dirty="0" smtClean="0"/>
              <a:t>The </a:t>
            </a:r>
            <a:r>
              <a:rPr lang="en-US" b="1" dirty="0"/>
              <a:t>United States = federation, comprised </a:t>
            </a:r>
            <a:r>
              <a:rPr lang="en-US" b="1" dirty="0" smtClean="0"/>
              <a:t>of</a:t>
            </a:r>
            <a:endParaRPr lang="en-US" b="1" dirty="0"/>
          </a:p>
          <a:p>
            <a:pPr>
              <a:lnSpc>
                <a:spcPct val="120000"/>
              </a:lnSpc>
              <a:spcAft>
                <a:spcPts val="600"/>
              </a:spcAft>
              <a:defRPr/>
            </a:pPr>
            <a:r>
              <a:rPr lang="en-US" dirty="0" smtClean="0"/>
              <a:t>50 </a:t>
            </a:r>
            <a:r>
              <a:rPr lang="en-US" dirty="0"/>
              <a:t>States </a:t>
            </a:r>
            <a:endParaRPr lang="en-US" dirty="0" smtClean="0"/>
          </a:p>
          <a:p>
            <a:pPr>
              <a:lnSpc>
                <a:spcPct val="120000"/>
              </a:lnSpc>
              <a:spcAft>
                <a:spcPts val="600"/>
              </a:spcAft>
              <a:defRPr/>
            </a:pPr>
            <a:r>
              <a:rPr lang="en-US" dirty="0" smtClean="0"/>
              <a:t>Washington </a:t>
            </a:r>
            <a:r>
              <a:rPr lang="en-US" dirty="0"/>
              <a:t>D.C. (“District”) </a:t>
            </a:r>
            <a:endParaRPr lang="en-US" dirty="0" smtClean="0"/>
          </a:p>
          <a:p>
            <a:pPr>
              <a:lnSpc>
                <a:spcPct val="120000"/>
              </a:lnSpc>
              <a:spcAft>
                <a:spcPts val="600"/>
              </a:spcAft>
              <a:defRPr/>
            </a:pPr>
            <a:r>
              <a:rPr lang="en-US" dirty="0" smtClean="0"/>
              <a:t>Some </a:t>
            </a:r>
            <a:r>
              <a:rPr lang="en-US" dirty="0"/>
              <a:t>“</a:t>
            </a:r>
            <a:r>
              <a:rPr lang="en-US" dirty="0" smtClean="0"/>
              <a:t>Territories”</a:t>
            </a:r>
          </a:p>
          <a:p>
            <a:pPr lvl="1">
              <a:lnSpc>
                <a:spcPct val="120000"/>
              </a:lnSpc>
              <a:spcAft>
                <a:spcPts val="600"/>
              </a:spcAft>
              <a:buFont typeface="Arial" panose="020B0604020202020204" pitchFamily="34" charset="0"/>
              <a:buChar char="•"/>
              <a:defRPr/>
            </a:pPr>
            <a:r>
              <a:rPr lang="en-US" dirty="0" smtClean="0"/>
              <a:t>E.g. </a:t>
            </a:r>
            <a:r>
              <a:rPr lang="en-US" dirty="0"/>
              <a:t>Puerto Rico = territory associated with U.S., with no foreign policy, U.S. citizenship, but limited rights </a:t>
            </a:r>
            <a:r>
              <a:rPr lang="en-US" dirty="0" smtClean="0"/>
              <a:t>for citizens under U.S. constitution</a:t>
            </a:r>
            <a:endParaRPr lang="en-US" dirty="0"/>
          </a:p>
          <a:p>
            <a:pPr lvl="1">
              <a:lnSpc>
                <a:spcPct val="120000"/>
              </a:lnSpc>
              <a:spcAft>
                <a:spcPts val="600"/>
              </a:spcAft>
              <a:buFont typeface="Arial" panose="020B0604020202020204" pitchFamily="34" charset="0"/>
              <a:buChar char="•"/>
              <a:defRPr/>
            </a:pPr>
            <a:r>
              <a:rPr lang="en-US" dirty="0" smtClean="0"/>
              <a:t>Recently Puerto Ricans </a:t>
            </a:r>
            <a:r>
              <a:rPr lang="en-US" dirty="0"/>
              <a:t>have voted in a referendum to become a proper state of the U.S.</a:t>
            </a:r>
          </a:p>
          <a:p>
            <a:pPr eaLnBrk="1" hangingPunct="1">
              <a:spcAft>
                <a:spcPts val="600"/>
              </a:spcAft>
              <a:buFont typeface="Symbol" panose="05050102010706020507" pitchFamily="18" charset="2"/>
              <a:buChar char="-"/>
              <a:defRPr/>
            </a:pPr>
            <a:endParaRPr lang="en-US"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3</a:t>
            </a:fld>
            <a:endParaRPr lang="de-DE"/>
          </a:p>
        </p:txBody>
      </p:sp>
    </p:spTree>
    <p:extLst>
      <p:ext uri="{BB962C8B-B14F-4D97-AF65-F5344CB8AC3E}">
        <p14:creationId xmlns:p14="http://schemas.microsoft.com/office/powerpoint/2010/main" val="214974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15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15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415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4157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4157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4157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7" grpId="1" uiExpand="1"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Goodyear Dunlop </a:t>
            </a:r>
            <a:r>
              <a:rPr lang="de-DE" dirty="0" err="1" smtClean="0"/>
              <a:t>Tires</a:t>
            </a:r>
            <a:r>
              <a:rPr lang="de-DE" dirty="0" smtClean="0"/>
              <a:t> </a:t>
            </a:r>
            <a:r>
              <a:rPr lang="de-DE" dirty="0" err="1" smtClean="0"/>
              <a:t>Operations</a:t>
            </a:r>
            <a:r>
              <a:rPr lang="de-DE" dirty="0" smtClean="0"/>
              <a:t>, S.A. v. Brown</a:t>
            </a:r>
            <a:endParaRPr lang="de-DE" dirty="0"/>
          </a:p>
        </p:txBody>
      </p:sp>
      <p:sp>
        <p:nvSpPr>
          <p:cNvPr id="3" name="Inhaltsplatzhalter 2"/>
          <p:cNvSpPr>
            <a:spLocks noGrp="1"/>
          </p:cNvSpPr>
          <p:nvPr>
            <p:ph idx="1"/>
          </p:nvPr>
        </p:nvSpPr>
        <p:spPr/>
        <p:txBody>
          <a:bodyPr>
            <a:normAutofit lnSpcReduction="10000"/>
          </a:bodyPr>
          <a:lstStyle/>
          <a:p>
            <a:pPr marL="0" indent="0">
              <a:lnSpc>
                <a:spcPct val="120000"/>
              </a:lnSpc>
              <a:spcAft>
                <a:spcPts val="600"/>
              </a:spcAft>
              <a:buNone/>
            </a:pPr>
            <a:r>
              <a:rPr lang="en-US" b="1" dirty="0"/>
              <a:t>North Carolina Court of Appeals </a:t>
            </a:r>
            <a:endParaRPr lang="en-US" b="1" dirty="0" smtClean="0"/>
          </a:p>
          <a:p>
            <a:pPr>
              <a:lnSpc>
                <a:spcPct val="120000"/>
              </a:lnSpc>
              <a:spcAft>
                <a:spcPts val="600"/>
              </a:spcAft>
            </a:pPr>
            <a:r>
              <a:rPr lang="en-US" dirty="0" smtClean="0"/>
              <a:t>North Carolina has personal jurisdiction over </a:t>
            </a:r>
            <a:r>
              <a:rPr lang="en-US" dirty="0"/>
              <a:t>foreign subsidiaries </a:t>
            </a:r>
            <a:endParaRPr lang="en-US" dirty="0" smtClean="0"/>
          </a:p>
          <a:p>
            <a:pPr>
              <a:lnSpc>
                <a:spcPct val="120000"/>
              </a:lnSpc>
              <a:spcAft>
                <a:spcPts val="600"/>
              </a:spcAft>
            </a:pPr>
            <a:r>
              <a:rPr lang="en-US" dirty="0"/>
              <a:t>S</a:t>
            </a:r>
            <a:r>
              <a:rPr lang="en-US" dirty="0" smtClean="0"/>
              <a:t>ome </a:t>
            </a:r>
            <a:r>
              <a:rPr lang="en-US" dirty="0"/>
              <a:t>of the tires made abroad by Goodyear's foreign </a:t>
            </a:r>
            <a:r>
              <a:rPr lang="en-US" dirty="0" smtClean="0"/>
              <a:t>subsidiaries reached </a:t>
            </a:r>
            <a:r>
              <a:rPr lang="en-US" dirty="0"/>
              <a:t>North Carolina through “the stream of commerce</a:t>
            </a:r>
            <a:r>
              <a:rPr lang="en-US" dirty="0" smtClean="0"/>
              <a:t>” in a highly-organized </a:t>
            </a:r>
            <a:r>
              <a:rPr lang="en-US" dirty="0"/>
              <a:t>distribution </a:t>
            </a:r>
            <a:r>
              <a:rPr lang="en-US" dirty="0" smtClean="0"/>
              <a:t>process involving </a:t>
            </a:r>
            <a:r>
              <a:rPr lang="en-US" dirty="0"/>
              <a:t>various </a:t>
            </a:r>
            <a:r>
              <a:rPr lang="en-US" dirty="0" smtClean="0"/>
              <a:t>subsidiaries, and Goodyear USA made no </a:t>
            </a:r>
            <a:r>
              <a:rPr lang="en-US" dirty="0"/>
              <a:t>attempt to keep these tires from reaching the North Carolina market</a:t>
            </a:r>
            <a:r>
              <a:rPr lang="en-US" dirty="0" smtClean="0"/>
              <a:t>.</a:t>
            </a:r>
          </a:p>
          <a:p>
            <a:pPr>
              <a:lnSpc>
                <a:spcPct val="120000"/>
              </a:lnSpc>
              <a:spcAft>
                <a:spcPts val="600"/>
              </a:spcAft>
            </a:pPr>
            <a:r>
              <a:rPr lang="en-US" dirty="0" smtClean="0"/>
              <a:t>In addition</a:t>
            </a:r>
            <a:r>
              <a:rPr lang="en-US" dirty="0" smtClean="0">
                <a:solidFill>
                  <a:srgbClr val="FF0000"/>
                </a:solidFill>
              </a:rPr>
              <a:t>,</a:t>
            </a:r>
            <a:r>
              <a:rPr lang="en-US" dirty="0" smtClean="0"/>
              <a:t> North Carolina's interest </a:t>
            </a:r>
            <a:r>
              <a:rPr lang="en-US" dirty="0"/>
              <a:t>in providing a forum in which its citizens are able to seek redress for </a:t>
            </a:r>
            <a:r>
              <a:rPr lang="en-US" dirty="0" smtClean="0"/>
              <a:t>their injuries is high as it would be difficult for those plaintiffs to </a:t>
            </a:r>
            <a:r>
              <a:rPr lang="en-US" dirty="0"/>
              <a:t>litigate their claims in France</a:t>
            </a:r>
            <a:r>
              <a:rPr lang="en-US" dirty="0" smtClean="0"/>
              <a:t>, </a:t>
            </a:r>
            <a:r>
              <a:rPr lang="en-US" dirty="0"/>
              <a:t>a country to which they have no ties. </a:t>
            </a:r>
            <a:endParaRPr lang="en-US" dirty="0" smtClean="0"/>
          </a:p>
          <a:p>
            <a:pPr>
              <a:lnSpc>
                <a:spcPct val="120000"/>
              </a:lnSpc>
              <a:spcAft>
                <a:spcPts val="600"/>
              </a:spcAft>
            </a:pPr>
            <a:r>
              <a:rPr lang="en-US" dirty="0" smtClean="0"/>
              <a:t>This connection was regarded as sufficient by Court </a:t>
            </a:r>
            <a:r>
              <a:rPr lang="en-US" dirty="0"/>
              <a:t>of </a:t>
            </a:r>
            <a:r>
              <a:rPr lang="en-US" dirty="0" smtClean="0"/>
              <a:t>Appeals so as to assume </a:t>
            </a:r>
            <a:r>
              <a:rPr lang="en-US" u="sng" dirty="0" smtClean="0"/>
              <a:t>general </a:t>
            </a:r>
            <a:r>
              <a:rPr lang="en-US" u="sng" dirty="0"/>
              <a:t>jurisdiction</a:t>
            </a:r>
            <a:r>
              <a:rPr lang="en-US" dirty="0"/>
              <a:t> over the </a:t>
            </a:r>
            <a:r>
              <a:rPr lang="en-US" dirty="0" smtClean="0"/>
              <a:t>three foreign corporations.</a:t>
            </a:r>
          </a:p>
          <a:p>
            <a:pPr>
              <a:lnSpc>
                <a:spcPct val="120000"/>
              </a:lnSpc>
            </a:pPr>
            <a:endParaRPr lang="en-US" dirty="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30</a:t>
            </a:fld>
            <a:endParaRPr lang="de-DE"/>
          </a:p>
        </p:txBody>
      </p:sp>
    </p:spTree>
    <p:extLst>
      <p:ext uri="{BB962C8B-B14F-4D97-AF65-F5344CB8AC3E}">
        <p14:creationId xmlns:p14="http://schemas.microsoft.com/office/powerpoint/2010/main" val="173777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Goodyear Dunlop </a:t>
            </a:r>
            <a:r>
              <a:rPr lang="de-DE" dirty="0" err="1" smtClean="0"/>
              <a:t>Tires</a:t>
            </a:r>
            <a:r>
              <a:rPr lang="de-DE" dirty="0" smtClean="0"/>
              <a:t> </a:t>
            </a:r>
            <a:r>
              <a:rPr lang="de-DE" dirty="0" err="1" smtClean="0"/>
              <a:t>Operations</a:t>
            </a:r>
            <a:r>
              <a:rPr lang="de-DE" dirty="0" smtClean="0"/>
              <a:t>, S.A. v. Brown</a:t>
            </a:r>
            <a:endParaRPr lang="de-DE" dirty="0"/>
          </a:p>
        </p:txBody>
      </p:sp>
      <p:sp>
        <p:nvSpPr>
          <p:cNvPr id="3" name="Inhaltsplatzhalter 2"/>
          <p:cNvSpPr>
            <a:spLocks noGrp="1"/>
          </p:cNvSpPr>
          <p:nvPr>
            <p:ph idx="1"/>
          </p:nvPr>
        </p:nvSpPr>
        <p:spPr>
          <a:xfrm>
            <a:off x="457200" y="1124745"/>
            <a:ext cx="8363272" cy="5231605"/>
          </a:xfrm>
        </p:spPr>
        <p:txBody>
          <a:bodyPr>
            <a:normAutofit/>
          </a:bodyPr>
          <a:lstStyle/>
          <a:p>
            <a:pPr marL="0" indent="0">
              <a:lnSpc>
                <a:spcPct val="120000"/>
              </a:lnSpc>
              <a:spcAft>
                <a:spcPts val="100"/>
              </a:spcAft>
              <a:buNone/>
            </a:pPr>
            <a:r>
              <a:rPr lang="en-US" b="1" dirty="0" smtClean="0"/>
              <a:t>Supreme Court </a:t>
            </a:r>
          </a:p>
          <a:p>
            <a:pPr>
              <a:lnSpc>
                <a:spcPct val="120000"/>
              </a:lnSpc>
              <a:spcAft>
                <a:spcPts val="100"/>
              </a:spcAft>
            </a:pPr>
            <a:r>
              <a:rPr lang="en-US" dirty="0" smtClean="0"/>
              <a:t>Case decided together with </a:t>
            </a:r>
            <a:r>
              <a:rPr lang="en-US" i="1" dirty="0" smtClean="0"/>
              <a:t>McIntyre Machineries v. </a:t>
            </a:r>
            <a:r>
              <a:rPr lang="en-US" i="1" dirty="0" err="1" smtClean="0"/>
              <a:t>Nicastro</a:t>
            </a:r>
            <a:r>
              <a:rPr lang="en-US" dirty="0" smtClean="0"/>
              <a:t> in 2011. </a:t>
            </a:r>
          </a:p>
          <a:p>
            <a:pPr>
              <a:lnSpc>
                <a:spcPct val="120000"/>
              </a:lnSpc>
              <a:spcAft>
                <a:spcPts val="100"/>
              </a:spcAft>
            </a:pPr>
            <a:r>
              <a:rPr lang="en-US" dirty="0" smtClean="0"/>
              <a:t>Ginsburg J. delivered the opinion for a </a:t>
            </a:r>
            <a:r>
              <a:rPr lang="en-US" u="sng" dirty="0" smtClean="0"/>
              <a:t>unanimous</a:t>
            </a:r>
            <a:r>
              <a:rPr lang="en-US" i="1" dirty="0" smtClean="0"/>
              <a:t> </a:t>
            </a:r>
            <a:r>
              <a:rPr lang="en-US" dirty="0" smtClean="0"/>
              <a:t>court (no split as in </a:t>
            </a:r>
            <a:r>
              <a:rPr lang="en-US" i="1" dirty="0" smtClean="0"/>
              <a:t>McIntyre</a:t>
            </a:r>
            <a:r>
              <a:rPr lang="en-US" dirty="0" smtClean="0"/>
              <a:t>). </a:t>
            </a:r>
          </a:p>
          <a:p>
            <a:pPr marL="0" indent="0">
              <a:lnSpc>
                <a:spcPct val="120000"/>
              </a:lnSpc>
              <a:spcAft>
                <a:spcPts val="100"/>
              </a:spcAft>
              <a:buNone/>
            </a:pPr>
            <a:r>
              <a:rPr lang="en-US" b="1" dirty="0" smtClean="0"/>
              <a:t>Reasoning</a:t>
            </a:r>
          </a:p>
          <a:p>
            <a:pPr>
              <a:lnSpc>
                <a:spcPct val="120000"/>
              </a:lnSpc>
              <a:spcAft>
                <a:spcPts val="100"/>
              </a:spcAft>
            </a:pPr>
            <a:r>
              <a:rPr lang="en-US" dirty="0" smtClean="0"/>
              <a:t>NC Court had confused “tests” to determine general and specific jurisdiction</a:t>
            </a:r>
          </a:p>
          <a:p>
            <a:pPr lvl="1">
              <a:lnSpc>
                <a:spcPct val="120000"/>
              </a:lnSpc>
              <a:spcAft>
                <a:spcPts val="100"/>
              </a:spcAft>
              <a:buFont typeface="Arial" panose="020B0604020202020204" pitchFamily="34" charset="0"/>
              <a:buChar char="•"/>
            </a:pPr>
            <a:r>
              <a:rPr lang="en-US" dirty="0"/>
              <a:t>S</a:t>
            </a:r>
            <a:r>
              <a:rPr lang="en-US" dirty="0" smtClean="0"/>
              <a:t>pecific jurisdiction covers instances “when </a:t>
            </a:r>
            <a:r>
              <a:rPr lang="en-US" dirty="0"/>
              <a:t>the suit </a:t>
            </a:r>
            <a:r>
              <a:rPr lang="en-US" dirty="0" smtClean="0"/>
              <a:t>arises </a:t>
            </a:r>
            <a:r>
              <a:rPr lang="en-US" dirty="0"/>
              <a:t>out of or </a:t>
            </a:r>
            <a:r>
              <a:rPr lang="en-US" dirty="0" smtClean="0"/>
              <a:t>relates </a:t>
            </a:r>
            <a:r>
              <a:rPr lang="en-US" dirty="0"/>
              <a:t>to the defendant's contacts with the </a:t>
            </a:r>
            <a:r>
              <a:rPr lang="en-US" dirty="0" smtClean="0"/>
              <a:t>forum” (= case specific).</a:t>
            </a:r>
            <a:endParaRPr lang="en-US" dirty="0"/>
          </a:p>
          <a:p>
            <a:pPr lvl="1">
              <a:lnSpc>
                <a:spcPct val="120000"/>
              </a:lnSpc>
              <a:spcAft>
                <a:spcPts val="100"/>
              </a:spcAft>
              <a:buFont typeface="Arial" panose="020B0604020202020204" pitchFamily="34" charset="0"/>
              <a:buChar char="•"/>
            </a:pPr>
            <a:r>
              <a:rPr lang="en-US" dirty="0" smtClean="0"/>
              <a:t>“General jurisdiction may be assumed when the </a:t>
            </a:r>
            <a:r>
              <a:rPr lang="en-US" dirty="0"/>
              <a:t>continuous corporate operations within a state </a:t>
            </a:r>
            <a:r>
              <a:rPr lang="en-US" dirty="0" smtClean="0"/>
              <a:t>are </a:t>
            </a:r>
            <a:r>
              <a:rPr lang="en-US" dirty="0"/>
              <a:t>so substantial and of such a nature as to justify suit against it on causes of action arising from dealings entirely distinct from those </a:t>
            </a:r>
            <a:r>
              <a:rPr lang="en-US" dirty="0" smtClean="0"/>
              <a:t>activities” (= all-purpose jurisdiction).</a:t>
            </a:r>
          </a:p>
          <a:p>
            <a:pPr lvl="1">
              <a:lnSpc>
                <a:spcPct val="120000"/>
              </a:lnSpc>
              <a:spcAft>
                <a:spcPts val="100"/>
              </a:spcAft>
              <a:buFont typeface="Arial" panose="020B0604020202020204" pitchFamily="34" charset="0"/>
              <a:buChar char="•"/>
            </a:pPr>
            <a:r>
              <a:rPr lang="en-US" dirty="0" smtClean="0"/>
              <a:t>Stream of commerce metaphor shapes special jurisdiction, not general jurisdiction. </a:t>
            </a:r>
            <a:endParaRPr lang="en-US" dirty="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31</a:t>
            </a:fld>
            <a:endParaRPr lang="de-DE"/>
          </a:p>
        </p:txBody>
      </p:sp>
    </p:spTree>
    <p:extLst>
      <p:ext uri="{BB962C8B-B14F-4D97-AF65-F5344CB8AC3E}">
        <p14:creationId xmlns:p14="http://schemas.microsoft.com/office/powerpoint/2010/main" val="80140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Reasoning of the Supreme Court (continued)</a:t>
            </a:r>
            <a:endParaRPr lang="de-DE" dirty="0"/>
          </a:p>
        </p:txBody>
      </p:sp>
      <p:sp>
        <p:nvSpPr>
          <p:cNvPr id="3" name="Inhaltsplatzhalter 2"/>
          <p:cNvSpPr>
            <a:spLocks noGrp="1"/>
          </p:cNvSpPr>
          <p:nvPr>
            <p:ph idx="1"/>
          </p:nvPr>
        </p:nvSpPr>
        <p:spPr>
          <a:xfrm>
            <a:off x="457200" y="1124745"/>
            <a:ext cx="8229600" cy="5328591"/>
          </a:xfrm>
        </p:spPr>
        <p:txBody>
          <a:bodyPr>
            <a:noAutofit/>
          </a:bodyPr>
          <a:lstStyle/>
          <a:p>
            <a:pPr>
              <a:lnSpc>
                <a:spcPct val="110000"/>
              </a:lnSpc>
            </a:pPr>
            <a:r>
              <a:rPr lang="en-US" dirty="0" smtClean="0"/>
              <a:t>When can general jurisdiction be assumed?</a:t>
            </a:r>
          </a:p>
          <a:p>
            <a:pPr lvl="1">
              <a:lnSpc>
                <a:spcPct val="110000"/>
              </a:lnSpc>
              <a:buFont typeface="Arial" panose="020B0604020202020204" pitchFamily="34" charset="0"/>
              <a:buChar char="•"/>
            </a:pPr>
            <a:r>
              <a:rPr lang="en-US" dirty="0" smtClean="0"/>
              <a:t>“For </a:t>
            </a:r>
            <a:r>
              <a:rPr lang="en-US" dirty="0"/>
              <a:t>an individual, the paradigm forum for the exercise of general jurisdiction is the individual's </a:t>
            </a:r>
            <a:r>
              <a:rPr lang="en-US" u="sng" dirty="0" smtClean="0"/>
              <a:t>domicile</a:t>
            </a:r>
            <a:r>
              <a:rPr lang="en-US" dirty="0" smtClean="0"/>
              <a:t>.” </a:t>
            </a:r>
          </a:p>
          <a:p>
            <a:pPr lvl="1">
              <a:lnSpc>
                <a:spcPct val="110000"/>
              </a:lnSpc>
              <a:buFont typeface="Arial" panose="020B0604020202020204" pitchFamily="34" charset="0"/>
              <a:buChar char="•"/>
            </a:pPr>
            <a:r>
              <a:rPr lang="en-US" dirty="0"/>
              <a:t>F</a:t>
            </a:r>
            <a:r>
              <a:rPr lang="en-US" dirty="0" smtClean="0"/>
              <a:t>or a </a:t>
            </a:r>
            <a:r>
              <a:rPr lang="en-US" dirty="0"/>
              <a:t>corporation, it is </a:t>
            </a:r>
            <a:r>
              <a:rPr lang="en-US" dirty="0" smtClean="0"/>
              <a:t>the place “in </a:t>
            </a:r>
            <a:r>
              <a:rPr lang="en-US" dirty="0"/>
              <a:t>which the corporation </a:t>
            </a:r>
            <a:r>
              <a:rPr lang="en-US" u="sng" dirty="0"/>
              <a:t>is fairly regarded as at </a:t>
            </a:r>
            <a:r>
              <a:rPr lang="en-US" u="sng" dirty="0" smtClean="0"/>
              <a:t>home</a:t>
            </a:r>
            <a:r>
              <a:rPr lang="en-US" dirty="0" smtClean="0"/>
              <a:t>” because there are </a:t>
            </a:r>
            <a:r>
              <a:rPr lang="en-US" dirty="0"/>
              <a:t>“continuous and systematic” </a:t>
            </a:r>
            <a:r>
              <a:rPr lang="en-US" dirty="0" smtClean="0"/>
              <a:t>contacts with that state (principal place of business, incorporation). </a:t>
            </a:r>
          </a:p>
          <a:p>
            <a:pPr>
              <a:lnSpc>
                <a:spcPct val="110000"/>
              </a:lnSpc>
            </a:pPr>
            <a:r>
              <a:rPr lang="en-US" dirty="0" smtClean="0"/>
              <a:t>Precedents: </a:t>
            </a:r>
            <a:r>
              <a:rPr lang="en-US" i="1" dirty="0" smtClean="0"/>
              <a:t>Perkins</a:t>
            </a:r>
            <a:r>
              <a:rPr lang="en-US" dirty="0" smtClean="0"/>
              <a:t>, </a:t>
            </a:r>
            <a:r>
              <a:rPr lang="en-US" i="1" dirty="0" err="1" smtClean="0"/>
              <a:t>Helicopteros</a:t>
            </a:r>
            <a:r>
              <a:rPr lang="en-US" i="1" dirty="0" smtClean="0"/>
              <a:t> </a:t>
            </a:r>
          </a:p>
          <a:p>
            <a:pPr lvl="1">
              <a:lnSpc>
                <a:spcPct val="110000"/>
              </a:lnSpc>
              <a:buFont typeface="Arial" panose="020B0604020202020204" pitchFamily="34" charset="0"/>
              <a:buChar char="•"/>
            </a:pPr>
            <a:r>
              <a:rPr lang="en-US" dirty="0" smtClean="0"/>
              <a:t>Measured </a:t>
            </a:r>
            <a:r>
              <a:rPr lang="en-US" dirty="0"/>
              <a:t>against </a:t>
            </a:r>
            <a:r>
              <a:rPr lang="en-US" dirty="0" smtClean="0"/>
              <a:t>these precedents, NC cannot assert general jurisdiction over Goodyear’s foreign subsidiaries. </a:t>
            </a:r>
          </a:p>
          <a:p>
            <a:pPr lvl="1">
              <a:lnSpc>
                <a:spcPct val="110000"/>
              </a:lnSpc>
              <a:buFont typeface="Arial" panose="020B0604020202020204" pitchFamily="34" charset="0"/>
              <a:buChar char="•"/>
            </a:pPr>
            <a:r>
              <a:rPr lang="en-US" dirty="0" smtClean="0"/>
              <a:t>Unlike </a:t>
            </a:r>
            <a:r>
              <a:rPr lang="en-US" dirty="0"/>
              <a:t>the defendant in </a:t>
            </a:r>
            <a:r>
              <a:rPr lang="en-US" i="1" dirty="0"/>
              <a:t>Perkins</a:t>
            </a:r>
            <a:r>
              <a:rPr lang="en-US" dirty="0"/>
              <a:t>, whose </a:t>
            </a:r>
            <a:r>
              <a:rPr lang="en-US" dirty="0" smtClean="0"/>
              <a:t>wartime </a:t>
            </a:r>
            <a:r>
              <a:rPr lang="en-US" dirty="0"/>
              <a:t>business activity was conducted in Ohio, </a:t>
            </a:r>
            <a:r>
              <a:rPr lang="en-US" dirty="0" smtClean="0"/>
              <a:t>foreign subsidiaries conduct no business in NC. </a:t>
            </a:r>
          </a:p>
          <a:p>
            <a:pPr lvl="1">
              <a:lnSpc>
                <a:spcPct val="110000"/>
              </a:lnSpc>
              <a:buFont typeface="Arial" panose="020B0604020202020204" pitchFamily="34" charset="0"/>
              <a:buChar char="•"/>
            </a:pPr>
            <a:r>
              <a:rPr lang="en-US" dirty="0" smtClean="0"/>
              <a:t>Subsidiaries </a:t>
            </a:r>
            <a:r>
              <a:rPr lang="en-US" dirty="0"/>
              <a:t>also have no </a:t>
            </a:r>
            <a:r>
              <a:rPr lang="en-US" dirty="0" smtClean="0"/>
              <a:t>“continuous </a:t>
            </a:r>
            <a:r>
              <a:rPr lang="en-US" dirty="0"/>
              <a:t>and systematic general business contacts” </a:t>
            </a:r>
            <a:r>
              <a:rPr lang="en-US" dirty="0" smtClean="0"/>
              <a:t>as demanded in </a:t>
            </a:r>
            <a:r>
              <a:rPr lang="en-US" i="1" dirty="0" err="1" smtClean="0"/>
              <a:t>Helicopteros</a:t>
            </a:r>
            <a:r>
              <a:rPr lang="en-US" dirty="0" smtClean="0"/>
              <a:t> “to </a:t>
            </a:r>
            <a:r>
              <a:rPr lang="en-US" dirty="0"/>
              <a:t>empower North Carolina to entertain suit against them on claims unrelated to anything that connects them to </a:t>
            </a:r>
            <a:r>
              <a:rPr lang="en-US" dirty="0" smtClean="0"/>
              <a:t>NC.” </a:t>
            </a:r>
          </a:p>
          <a:p>
            <a:pPr marL="285750" lvl="1">
              <a:lnSpc>
                <a:spcPct val="110000"/>
              </a:lnSpc>
            </a:pPr>
            <a:r>
              <a:rPr lang="en-US" dirty="0" smtClean="0"/>
              <a:t>Conclusion: no general (and also no specific) jurisdiction over foreign firms</a:t>
            </a:r>
            <a:endParaRPr lang="en-US" b="1" dirty="0" smtClean="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32</a:t>
            </a:fld>
            <a:endParaRPr lang="de-DE"/>
          </a:p>
        </p:txBody>
      </p:sp>
    </p:spTree>
    <p:extLst>
      <p:ext uri="{BB962C8B-B14F-4D97-AF65-F5344CB8AC3E}">
        <p14:creationId xmlns:p14="http://schemas.microsoft.com/office/powerpoint/2010/main" val="242599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p:txBody>
          <a:bodyPr/>
          <a:lstStyle/>
          <a:p>
            <a:pPr>
              <a:defRPr/>
            </a:pPr>
            <a:endParaRPr lang="de-DE" dirty="0" smtClean="0"/>
          </a:p>
          <a:p>
            <a:pPr>
              <a:defRPr/>
            </a:pPr>
            <a:endParaRPr lang="de-DE" dirty="0"/>
          </a:p>
          <a:p>
            <a:pPr marL="0" indent="0" algn="ctr">
              <a:lnSpc>
                <a:spcPct val="150000"/>
              </a:lnSpc>
              <a:spcAft>
                <a:spcPts val="600"/>
              </a:spcAft>
              <a:buFontTx/>
              <a:buNone/>
              <a:defRPr/>
            </a:pPr>
            <a:endParaRPr lang="de-DE" sz="2000" b="1" dirty="0"/>
          </a:p>
          <a:p>
            <a:pPr marL="0" indent="0" algn="ctr">
              <a:lnSpc>
                <a:spcPct val="150000"/>
              </a:lnSpc>
              <a:spcAft>
                <a:spcPts val="600"/>
              </a:spcAft>
              <a:buFontTx/>
              <a:buNone/>
              <a:defRPr/>
            </a:pPr>
            <a:r>
              <a:rPr lang="en-US" sz="2000" dirty="0" smtClean="0"/>
              <a:t>Jurisdiction in the United States</a:t>
            </a:r>
          </a:p>
          <a:p>
            <a:pPr marL="0" indent="0" algn="ctr">
              <a:lnSpc>
                <a:spcPct val="150000"/>
              </a:lnSpc>
              <a:spcAft>
                <a:spcPts val="600"/>
              </a:spcAft>
              <a:buFontTx/>
              <a:buNone/>
              <a:defRPr/>
            </a:pPr>
            <a:r>
              <a:rPr lang="en-US" sz="2000" b="1" dirty="0" smtClean="0"/>
              <a:t>General Jurisdiction &amp; </a:t>
            </a:r>
            <a:r>
              <a:rPr lang="en-US" sz="2000" b="1" dirty="0"/>
              <a:t>D</a:t>
            </a:r>
            <a:r>
              <a:rPr lang="en-US" sz="2000" b="1" dirty="0" smtClean="0"/>
              <a:t>ue Process (</a:t>
            </a:r>
            <a:r>
              <a:rPr lang="en-US" sz="2000" b="1" dirty="0"/>
              <a:t>h</a:t>
            </a:r>
            <a:r>
              <a:rPr lang="en-US" sz="2000" b="1" dirty="0" smtClean="0"/>
              <a:t>uman rights litigation)</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4" name="Foliennummernplatzhalter 3"/>
          <p:cNvSpPr>
            <a:spLocks noGrp="1"/>
          </p:cNvSpPr>
          <p:nvPr>
            <p:ph type="sldNum" sz="quarter" idx="12"/>
          </p:nvPr>
        </p:nvSpPr>
        <p:spPr/>
        <p:txBody>
          <a:bodyPr/>
          <a:lstStyle/>
          <a:p>
            <a:fld id="{E5B53BF6-DEA2-458C-903B-B577D20D4B06}" type="slidenum">
              <a:rPr lang="de-DE" smtClean="0"/>
              <a:pPr/>
              <a:t>33</a:t>
            </a:fld>
            <a:endParaRPr lang="de-DE"/>
          </a:p>
        </p:txBody>
      </p:sp>
    </p:spTree>
    <p:extLst>
      <p:ext uri="{BB962C8B-B14F-4D97-AF65-F5344CB8AC3E}">
        <p14:creationId xmlns:p14="http://schemas.microsoft.com/office/powerpoint/2010/main" val="5799976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Introduction</a:t>
            </a:r>
            <a:endParaRPr lang="de-DE" dirty="0"/>
          </a:p>
        </p:txBody>
      </p:sp>
      <p:sp>
        <p:nvSpPr>
          <p:cNvPr id="3" name="Inhaltsplatzhalter 2"/>
          <p:cNvSpPr>
            <a:spLocks noGrp="1"/>
          </p:cNvSpPr>
          <p:nvPr>
            <p:ph idx="1"/>
          </p:nvPr>
        </p:nvSpPr>
        <p:spPr/>
        <p:txBody>
          <a:bodyPr>
            <a:normAutofit/>
          </a:bodyPr>
          <a:lstStyle/>
          <a:p>
            <a:pPr>
              <a:spcAft>
                <a:spcPts val="600"/>
              </a:spcAft>
            </a:pPr>
            <a:r>
              <a:rPr lang="en-US" dirty="0" smtClean="0"/>
              <a:t>In the U.S., there exist an old statute, the Alien Tort Statute (ATS or Alien Tort Claims Act), which allows victims of international crimes, to sue the </a:t>
            </a:r>
            <a:r>
              <a:rPr lang="en-US" dirty="0" err="1" smtClean="0"/>
              <a:t>tortfeasors</a:t>
            </a:r>
            <a:r>
              <a:rPr lang="en-US" dirty="0" smtClean="0"/>
              <a:t> in the US for damages. </a:t>
            </a:r>
          </a:p>
          <a:p>
            <a:pPr marL="0" indent="0">
              <a:spcAft>
                <a:spcPts val="1200"/>
              </a:spcAft>
              <a:buNone/>
            </a:pPr>
            <a:r>
              <a:rPr lang="en-US" dirty="0" smtClean="0"/>
              <a:t>	“The </a:t>
            </a:r>
            <a:r>
              <a:rPr lang="en-US" dirty="0"/>
              <a:t>district courts shall have original jurisdiction of any civil action by </a:t>
            </a:r>
            <a:r>
              <a:rPr lang="en-US" dirty="0" smtClean="0"/>
              <a:t>	an </a:t>
            </a:r>
            <a:r>
              <a:rPr lang="en-US" dirty="0"/>
              <a:t>alien for a tort only, committed in violation of the law of nations or a </a:t>
            </a:r>
            <a:r>
              <a:rPr lang="en-US" dirty="0" smtClean="0"/>
              <a:t>	treaty of the </a:t>
            </a:r>
            <a:r>
              <a:rPr lang="en-US" dirty="0"/>
              <a:t>United </a:t>
            </a:r>
            <a:r>
              <a:rPr lang="en-US" dirty="0" smtClean="0"/>
              <a:t>States.”, 28 </a:t>
            </a:r>
            <a:r>
              <a:rPr lang="en-US" dirty="0"/>
              <a:t>U. S. C. §</a:t>
            </a:r>
            <a:r>
              <a:rPr lang="en-US" dirty="0" smtClean="0"/>
              <a:t>1350.</a:t>
            </a:r>
          </a:p>
          <a:p>
            <a:r>
              <a:rPr lang="en-US" dirty="0" smtClean="0"/>
              <a:t>Originally this statute was directed against acts of piracy that often occurred in international waters. </a:t>
            </a:r>
          </a:p>
          <a:p>
            <a:r>
              <a:rPr lang="en-US" dirty="0" smtClean="0"/>
              <a:t>In the 1990s this Act was “rediscovered” to bring human rights violation that happened abroad before U.S. courts. Cases concerned, inter alia,</a:t>
            </a:r>
          </a:p>
          <a:p>
            <a:pPr lvl="1">
              <a:buFont typeface="Arial" panose="020B0604020202020204" pitchFamily="34" charset="0"/>
              <a:buChar char="•"/>
            </a:pPr>
            <a:r>
              <a:rPr lang="en-US" dirty="0"/>
              <a:t>N</a:t>
            </a:r>
            <a:r>
              <a:rPr lang="en-US" dirty="0" smtClean="0"/>
              <a:t>azi crimes in Europe</a:t>
            </a:r>
          </a:p>
          <a:p>
            <a:pPr lvl="1">
              <a:buFont typeface="Arial" panose="020B0604020202020204" pitchFamily="34" charset="0"/>
              <a:buChar char="•"/>
            </a:pPr>
            <a:r>
              <a:rPr lang="en-US" dirty="0" smtClean="0"/>
              <a:t>Support of foreign corporations for the apartheid regime in </a:t>
            </a:r>
            <a:r>
              <a:rPr lang="en-US" dirty="0"/>
              <a:t>S</a:t>
            </a:r>
            <a:r>
              <a:rPr lang="en-US" dirty="0" smtClean="0"/>
              <a:t>outh Africa</a:t>
            </a:r>
          </a:p>
          <a:p>
            <a:pPr lvl="0"/>
            <a:r>
              <a:rPr lang="en-US" dirty="0">
                <a:solidFill>
                  <a:prstClr val="black"/>
                </a:solidFill>
              </a:rPr>
              <a:t>In 2013: </a:t>
            </a:r>
            <a:r>
              <a:rPr lang="en-US" dirty="0" smtClean="0">
                <a:solidFill>
                  <a:prstClr val="black"/>
                </a:solidFill>
              </a:rPr>
              <a:t>the US </a:t>
            </a:r>
            <a:r>
              <a:rPr lang="en-US" dirty="0">
                <a:solidFill>
                  <a:prstClr val="black"/>
                </a:solidFill>
              </a:rPr>
              <a:t>Supreme Court limited jurisdiction under the ATS -&gt; </a:t>
            </a:r>
            <a:r>
              <a:rPr lang="en-US" i="1" dirty="0" err="1">
                <a:solidFill>
                  <a:prstClr val="black"/>
                </a:solidFill>
              </a:rPr>
              <a:t>Kiobel</a:t>
            </a:r>
            <a:r>
              <a:rPr lang="en-US" i="1" dirty="0">
                <a:solidFill>
                  <a:prstClr val="black"/>
                </a:solidFill>
              </a:rPr>
              <a:t> v. Royal Dutch Petroleum Co</a:t>
            </a:r>
            <a:r>
              <a:rPr lang="en-US" dirty="0">
                <a:solidFill>
                  <a:prstClr val="black"/>
                </a:solidFill>
              </a:rPr>
              <a:t>. </a:t>
            </a:r>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34</a:t>
            </a:fld>
            <a:endParaRPr lang="de-DE"/>
          </a:p>
        </p:txBody>
      </p:sp>
    </p:spTree>
    <p:extLst>
      <p:ext uri="{BB962C8B-B14F-4D97-AF65-F5344CB8AC3E}">
        <p14:creationId xmlns:p14="http://schemas.microsoft.com/office/powerpoint/2010/main" val="310675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Kiobel</a:t>
            </a:r>
            <a:endParaRPr lang="de-DE" dirty="0"/>
          </a:p>
        </p:txBody>
      </p:sp>
      <p:sp>
        <p:nvSpPr>
          <p:cNvPr id="3" name="Inhaltsplatzhalter 2"/>
          <p:cNvSpPr>
            <a:spLocks noGrp="1"/>
          </p:cNvSpPr>
          <p:nvPr>
            <p:ph idx="1"/>
          </p:nvPr>
        </p:nvSpPr>
        <p:spPr/>
        <p:txBody>
          <a:bodyPr>
            <a:noAutofit/>
          </a:bodyPr>
          <a:lstStyle/>
          <a:p>
            <a:pPr marL="0" indent="0" algn="ctr">
              <a:buNone/>
            </a:pPr>
            <a:r>
              <a:rPr lang="en-US" i="1" dirty="0" err="1"/>
              <a:t>Kiobel</a:t>
            </a:r>
            <a:r>
              <a:rPr lang="en-US" i="1" dirty="0"/>
              <a:t> v. Royal Dutch Petroleum Co</a:t>
            </a:r>
            <a:r>
              <a:rPr lang="en-US" dirty="0" smtClean="0"/>
              <a:t>., </a:t>
            </a:r>
            <a:r>
              <a:rPr lang="de-DE" dirty="0" smtClean="0"/>
              <a:t>133 S.Ct.1659 (2013)</a:t>
            </a:r>
          </a:p>
          <a:p>
            <a:pPr marL="0" indent="0">
              <a:lnSpc>
                <a:spcPct val="120000"/>
              </a:lnSpc>
              <a:spcBef>
                <a:spcPts val="600"/>
              </a:spcBef>
              <a:spcAft>
                <a:spcPts val="600"/>
              </a:spcAft>
              <a:buNone/>
              <a:defRPr/>
            </a:pPr>
            <a:r>
              <a:rPr lang="en-US" b="1" dirty="0" smtClean="0"/>
              <a:t>Issue</a:t>
            </a:r>
            <a:endParaRPr lang="en-US" b="1" dirty="0"/>
          </a:p>
          <a:p>
            <a:pPr marL="0" indent="0">
              <a:lnSpc>
                <a:spcPct val="120000"/>
              </a:lnSpc>
              <a:spcBef>
                <a:spcPts val="600"/>
              </a:spcBef>
              <a:spcAft>
                <a:spcPts val="600"/>
              </a:spcAft>
              <a:buNone/>
              <a:defRPr/>
            </a:pPr>
            <a:r>
              <a:rPr lang="en-US" dirty="0" smtClean="0"/>
              <a:t>Under </a:t>
            </a:r>
            <a:r>
              <a:rPr lang="en-US" dirty="0"/>
              <a:t>what circumstances </a:t>
            </a:r>
            <a:r>
              <a:rPr lang="en-US" dirty="0" smtClean="0"/>
              <a:t>may courts recognize a cause </a:t>
            </a:r>
            <a:r>
              <a:rPr lang="en-US" dirty="0"/>
              <a:t>of action under the </a:t>
            </a:r>
            <a:r>
              <a:rPr lang="en-US" dirty="0" smtClean="0"/>
              <a:t>ATS for </a:t>
            </a:r>
            <a:r>
              <a:rPr lang="en-US" dirty="0"/>
              <a:t>violations of the law of nations occurring within the territory of </a:t>
            </a:r>
            <a:r>
              <a:rPr lang="en-US" dirty="0" smtClean="0"/>
              <a:t>a foreign sovereign state?</a:t>
            </a:r>
            <a:endParaRPr lang="en-US" dirty="0"/>
          </a:p>
          <a:p>
            <a:pPr marL="0" indent="0">
              <a:lnSpc>
                <a:spcPct val="120000"/>
              </a:lnSpc>
              <a:spcBef>
                <a:spcPts val="600"/>
              </a:spcBef>
              <a:spcAft>
                <a:spcPts val="600"/>
              </a:spcAft>
              <a:buNone/>
              <a:defRPr/>
            </a:pPr>
            <a:r>
              <a:rPr lang="en-US" b="1" dirty="0"/>
              <a:t>Facts</a:t>
            </a:r>
          </a:p>
          <a:p>
            <a:pPr marL="0" indent="0">
              <a:lnSpc>
                <a:spcPct val="120000"/>
              </a:lnSpc>
              <a:spcBef>
                <a:spcPts val="600"/>
              </a:spcBef>
              <a:spcAft>
                <a:spcPts val="600"/>
              </a:spcAft>
              <a:buNone/>
            </a:pPr>
            <a:r>
              <a:rPr lang="de-DE" dirty="0" smtClean="0"/>
              <a:t>A </a:t>
            </a:r>
            <a:r>
              <a:rPr lang="de-DE" dirty="0" err="1" smtClean="0"/>
              <a:t>group</a:t>
            </a:r>
            <a:r>
              <a:rPr lang="de-DE" dirty="0" smtClean="0"/>
              <a:t> of </a:t>
            </a:r>
            <a:r>
              <a:rPr lang="de-DE" dirty="0" err="1" smtClean="0"/>
              <a:t>Nigerian</a:t>
            </a:r>
            <a:r>
              <a:rPr lang="de-DE" dirty="0" smtClean="0"/>
              <a:t> </a:t>
            </a:r>
            <a:r>
              <a:rPr lang="de-DE" dirty="0" err="1" smtClean="0"/>
              <a:t>nationals</a:t>
            </a:r>
            <a:r>
              <a:rPr lang="de-DE" dirty="0" smtClean="0"/>
              <a:t> </a:t>
            </a:r>
            <a:r>
              <a:rPr lang="de-DE" dirty="0" err="1" smtClean="0"/>
              <a:t>from</a:t>
            </a:r>
            <a:r>
              <a:rPr lang="de-DE" dirty="0" smtClean="0"/>
              <a:t> </a:t>
            </a:r>
            <a:r>
              <a:rPr lang="en-US" dirty="0" smtClean="0"/>
              <a:t>“</a:t>
            </a:r>
            <a:r>
              <a:rPr lang="de-DE" dirty="0" err="1" smtClean="0"/>
              <a:t>Ogoniland</a:t>
            </a:r>
            <a:r>
              <a:rPr lang="en-US" dirty="0"/>
              <a:t>”</a:t>
            </a:r>
            <a:r>
              <a:rPr lang="de-DE" dirty="0" smtClean="0"/>
              <a:t> </a:t>
            </a:r>
            <a:r>
              <a:rPr lang="de-DE" dirty="0" err="1" smtClean="0"/>
              <a:t>now</a:t>
            </a:r>
            <a:r>
              <a:rPr lang="de-DE" dirty="0" smtClean="0"/>
              <a:t> </a:t>
            </a:r>
            <a:r>
              <a:rPr lang="de-DE" dirty="0" err="1" smtClean="0"/>
              <a:t>living</a:t>
            </a:r>
            <a:r>
              <a:rPr lang="de-DE" dirty="0" smtClean="0"/>
              <a:t> in the U.S. </a:t>
            </a:r>
            <a:r>
              <a:rPr lang="de-DE" dirty="0" err="1" smtClean="0"/>
              <a:t>sued</a:t>
            </a:r>
            <a:r>
              <a:rPr lang="de-DE" dirty="0" smtClean="0"/>
              <a:t> </a:t>
            </a:r>
            <a:r>
              <a:rPr lang="en-US" dirty="0" smtClean="0"/>
              <a:t>Dutch</a:t>
            </a:r>
            <a:r>
              <a:rPr lang="en-US" dirty="0"/>
              <a:t>, </a:t>
            </a:r>
            <a:r>
              <a:rPr lang="en-US" dirty="0" smtClean="0"/>
              <a:t>British </a:t>
            </a:r>
            <a:r>
              <a:rPr lang="en-US" dirty="0"/>
              <a:t>and Nigerian </a:t>
            </a:r>
            <a:r>
              <a:rPr lang="en-US" dirty="0" smtClean="0"/>
              <a:t>corporations in a federal court in the US </a:t>
            </a:r>
            <a:r>
              <a:rPr lang="en-US" dirty="0"/>
              <a:t>under the </a:t>
            </a:r>
            <a:r>
              <a:rPr lang="en-US" dirty="0" smtClean="0"/>
              <a:t>ATS for aiding the Nigerian </a:t>
            </a:r>
            <a:r>
              <a:rPr lang="en-US" dirty="0"/>
              <a:t>g</a:t>
            </a:r>
            <a:r>
              <a:rPr lang="en-US" dirty="0" smtClean="0"/>
              <a:t>overnment </a:t>
            </a:r>
            <a:r>
              <a:rPr lang="en-US" dirty="0"/>
              <a:t>in committing violations of the </a:t>
            </a:r>
            <a:r>
              <a:rPr lang="en-US" dirty="0" smtClean="0"/>
              <a:t>law of </a:t>
            </a:r>
            <a:r>
              <a:rPr lang="en-US" dirty="0"/>
              <a:t>nations in </a:t>
            </a:r>
            <a:r>
              <a:rPr lang="en-US" dirty="0" smtClean="0"/>
              <a:t>Nigeria (violent oppression of protests against oil exploitation). </a:t>
            </a:r>
          </a:p>
          <a:p>
            <a:pPr marL="0" indent="0">
              <a:lnSpc>
                <a:spcPct val="120000"/>
              </a:lnSpc>
              <a:spcBef>
                <a:spcPts val="600"/>
              </a:spcBef>
              <a:spcAft>
                <a:spcPts val="600"/>
              </a:spcAft>
              <a:buNone/>
            </a:pPr>
            <a:r>
              <a:rPr lang="en-US" dirty="0" smtClean="0"/>
              <a:t>The </a:t>
            </a:r>
            <a:r>
              <a:rPr lang="en-US" dirty="0"/>
              <a:t>District Court dismissed several </a:t>
            </a:r>
            <a:r>
              <a:rPr lang="en-US" dirty="0" smtClean="0"/>
              <a:t>portions of the complaint and the Court of Appeals of the Second Circuit </a:t>
            </a:r>
            <a:r>
              <a:rPr lang="en-US" dirty="0"/>
              <a:t>dismissed the </a:t>
            </a:r>
            <a:r>
              <a:rPr lang="en-US" dirty="0" smtClean="0"/>
              <a:t>complaint in its entirety, as corporate liability is not recognized under the law of nations. </a:t>
            </a:r>
            <a:endParaRPr lang="en-US" dirty="0">
              <a:solidFill>
                <a:srgbClr val="FF0000"/>
              </a:solidFill>
            </a:endParaRPr>
          </a:p>
          <a:p>
            <a:pPr marL="0" indent="0" algn="ctr">
              <a:buNone/>
            </a:pPr>
            <a:endParaRPr lang="en-US" dirty="0" smtClean="0">
              <a:solidFill>
                <a:srgbClr val="FF0000"/>
              </a:solidFill>
            </a:endParaRPr>
          </a:p>
          <a:p>
            <a:pPr marL="0" indent="0">
              <a:buNone/>
            </a:pPr>
            <a:endParaRPr lang="de-DE" dirty="0">
              <a:solidFill>
                <a:srgbClr val="FF0000"/>
              </a:solidFill>
            </a:endParaRPr>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35</a:t>
            </a:fld>
            <a:endParaRPr lang="de-DE"/>
          </a:p>
        </p:txBody>
      </p:sp>
    </p:spTree>
    <p:extLst>
      <p:ext uri="{BB962C8B-B14F-4D97-AF65-F5344CB8AC3E}">
        <p14:creationId xmlns:p14="http://schemas.microsoft.com/office/powerpoint/2010/main" val="237268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Kiobel</a:t>
            </a:r>
            <a:r>
              <a:rPr lang="de-DE" dirty="0" smtClean="0"/>
              <a:t> (2)</a:t>
            </a:r>
            <a:endParaRPr lang="de-DE" dirty="0"/>
          </a:p>
        </p:txBody>
      </p:sp>
      <p:sp>
        <p:nvSpPr>
          <p:cNvPr id="3" name="Inhaltsplatzhalter 2"/>
          <p:cNvSpPr>
            <a:spLocks noGrp="1"/>
          </p:cNvSpPr>
          <p:nvPr>
            <p:ph idx="1"/>
          </p:nvPr>
        </p:nvSpPr>
        <p:spPr/>
        <p:txBody>
          <a:bodyPr>
            <a:noAutofit/>
          </a:bodyPr>
          <a:lstStyle/>
          <a:p>
            <a:pPr marL="0" indent="0">
              <a:lnSpc>
                <a:spcPct val="120000"/>
              </a:lnSpc>
              <a:spcBef>
                <a:spcPts val="600"/>
              </a:spcBef>
              <a:spcAft>
                <a:spcPts val="600"/>
              </a:spcAft>
              <a:buNone/>
              <a:defRPr/>
            </a:pPr>
            <a:r>
              <a:rPr lang="en-US" b="1" dirty="0" smtClean="0"/>
              <a:t>Supreme Court </a:t>
            </a:r>
            <a:r>
              <a:rPr lang="en-US" dirty="0" smtClean="0"/>
              <a:t>(opinion of Justice Roberts; Justices Kennedy, Alito &amp; Breyer concurring in separate opinions)</a:t>
            </a:r>
          </a:p>
          <a:p>
            <a:pPr>
              <a:lnSpc>
                <a:spcPct val="120000"/>
              </a:lnSpc>
              <a:spcAft>
                <a:spcPts val="600"/>
              </a:spcAft>
            </a:pPr>
            <a:r>
              <a:rPr lang="en-US" dirty="0" smtClean="0"/>
              <a:t>The Supreme Court unanimously dismissed the action as the ATS does not cover conduct occurring in the territory of a foreign sovereign state.</a:t>
            </a:r>
          </a:p>
          <a:p>
            <a:pPr>
              <a:lnSpc>
                <a:spcPct val="120000"/>
              </a:lnSpc>
              <a:spcAft>
                <a:spcPts val="600"/>
              </a:spcAft>
              <a:buNone/>
            </a:pPr>
            <a:r>
              <a:rPr lang="en-US" u="sng" dirty="0" smtClean="0"/>
              <a:t>Reasons</a:t>
            </a:r>
          </a:p>
          <a:p>
            <a:pPr>
              <a:lnSpc>
                <a:spcPct val="120000"/>
              </a:lnSpc>
              <a:spcAft>
                <a:spcPts val="600"/>
              </a:spcAft>
            </a:pPr>
            <a:r>
              <a:rPr lang="en-US" dirty="0" smtClean="0"/>
              <a:t>Under US law there is a general presumption that statutes do not have extraterritorial effect.</a:t>
            </a:r>
          </a:p>
          <a:p>
            <a:pPr>
              <a:lnSpc>
                <a:spcPct val="120000"/>
              </a:lnSpc>
              <a:spcAft>
                <a:spcPts val="600"/>
              </a:spcAft>
            </a:pPr>
            <a:r>
              <a:rPr lang="en-US" dirty="0" smtClean="0"/>
              <a:t>The presumption serves to protect against unintended clashes between U.S. laws and those of other nations to avoid international discord.</a:t>
            </a:r>
          </a:p>
          <a:p>
            <a:pPr>
              <a:lnSpc>
                <a:spcPct val="120000"/>
              </a:lnSpc>
              <a:spcAft>
                <a:spcPts val="600"/>
              </a:spcAft>
            </a:pPr>
            <a:r>
              <a:rPr lang="en-US" dirty="0" smtClean="0"/>
              <a:t>The presumption also applies to claims under the ATS. It is not rebutted by the text, history or purposes of the ATS.</a:t>
            </a:r>
          </a:p>
          <a:p>
            <a:pPr marL="0" indent="0">
              <a:buNone/>
            </a:pPr>
            <a:endParaRPr lang="en-US" b="1" dirty="0" smtClean="0">
              <a:solidFill>
                <a:srgbClr val="FF0000"/>
              </a:solidFill>
            </a:endParaRPr>
          </a:p>
          <a:p>
            <a:pPr marL="0" indent="0">
              <a:buNone/>
            </a:pPr>
            <a:endParaRPr lang="en-US" b="1" dirty="0" smtClean="0">
              <a:solidFill>
                <a:srgbClr val="FF0000"/>
              </a:solidFill>
            </a:endParaRPr>
          </a:p>
          <a:p>
            <a:pPr>
              <a:spcAft>
                <a:spcPts val="600"/>
              </a:spcAft>
            </a:pPr>
            <a:endParaRPr lang="en-US" dirty="0" smtClean="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36</a:t>
            </a:fld>
            <a:endParaRPr lang="de-DE"/>
          </a:p>
        </p:txBody>
      </p:sp>
    </p:spTree>
    <p:extLst>
      <p:ext uri="{BB962C8B-B14F-4D97-AF65-F5344CB8AC3E}">
        <p14:creationId xmlns:p14="http://schemas.microsoft.com/office/powerpoint/2010/main" val="264202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Kiobel</a:t>
            </a:r>
            <a:r>
              <a:rPr lang="de-DE" dirty="0" smtClean="0"/>
              <a:t> (3)</a:t>
            </a:r>
            <a:endParaRPr lang="de-DE" dirty="0"/>
          </a:p>
        </p:txBody>
      </p:sp>
      <p:sp>
        <p:nvSpPr>
          <p:cNvPr id="3" name="Inhaltsplatzhalter 2"/>
          <p:cNvSpPr>
            <a:spLocks noGrp="1"/>
          </p:cNvSpPr>
          <p:nvPr>
            <p:ph idx="1"/>
          </p:nvPr>
        </p:nvSpPr>
        <p:spPr>
          <a:xfrm>
            <a:off x="467544" y="1268760"/>
            <a:ext cx="8229600" cy="4569371"/>
          </a:xfrm>
        </p:spPr>
        <p:txBody>
          <a:bodyPr/>
          <a:lstStyle/>
          <a:p>
            <a:pPr>
              <a:lnSpc>
                <a:spcPct val="130000"/>
              </a:lnSpc>
              <a:spcAft>
                <a:spcPts val="600"/>
              </a:spcAft>
            </a:pPr>
            <a:r>
              <a:rPr lang="en-US" dirty="0" smtClean="0"/>
              <a:t>The ATS was originally directed against piracy. Applying U.S. law to pirates does not typically impose the sovereign will of the United States onto conduct occurring within the territorial jurisdiction of another state. Therefore, it carries less direct foreign policy consequences.</a:t>
            </a:r>
          </a:p>
          <a:p>
            <a:pPr>
              <a:lnSpc>
                <a:spcPct val="130000"/>
              </a:lnSpc>
              <a:spcAft>
                <a:spcPts val="600"/>
              </a:spcAft>
            </a:pPr>
            <a:r>
              <a:rPr lang="en-US" dirty="0" smtClean="0"/>
              <a:t>ATS was not passed to make the United States the “world court” for the enforcement of international norms.</a:t>
            </a:r>
          </a:p>
          <a:p>
            <a:pPr>
              <a:lnSpc>
                <a:spcPct val="130000"/>
              </a:lnSpc>
              <a:spcAft>
                <a:spcPts val="600"/>
              </a:spcAft>
            </a:pPr>
            <a:r>
              <a:rPr lang="en-US" dirty="0" smtClean="0"/>
              <a:t>Extraterritorial reach of ATS would imply that other nations could in return hale U.S. citizens into their courts for alleged violations of the law of nations occurring in the U.S., or anywhere else in the world.</a:t>
            </a:r>
          </a:p>
          <a:p>
            <a:pPr marL="0" indent="0">
              <a:buNone/>
            </a:pPr>
            <a:endParaRPr lang="en-US" dirty="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37</a:t>
            </a:fld>
            <a:endParaRPr lang="de-DE"/>
          </a:p>
        </p:txBody>
      </p:sp>
    </p:spTree>
    <p:extLst>
      <p:ext uri="{BB962C8B-B14F-4D97-AF65-F5344CB8AC3E}">
        <p14:creationId xmlns:p14="http://schemas.microsoft.com/office/powerpoint/2010/main" val="21989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de-DE" altLang="de-DE" b="1" dirty="0" smtClean="0"/>
              <a:t>Can human </a:t>
            </a:r>
            <a:r>
              <a:rPr lang="de-DE" altLang="de-DE" b="1" dirty="0" err="1" smtClean="0"/>
              <a:t>rights</a:t>
            </a:r>
            <a:r>
              <a:rPr lang="de-DE" altLang="de-DE" b="1" dirty="0" smtClean="0"/>
              <a:t> </a:t>
            </a:r>
            <a:r>
              <a:rPr lang="de-DE" altLang="de-DE" b="1" dirty="0" err="1" smtClean="0"/>
              <a:t>violations</a:t>
            </a:r>
            <a:r>
              <a:rPr lang="de-DE" altLang="de-DE" b="1" dirty="0" smtClean="0"/>
              <a:t> </a:t>
            </a:r>
            <a:r>
              <a:rPr lang="de-DE" altLang="de-DE" b="1" dirty="0" err="1" smtClean="0"/>
              <a:t>abroad</a:t>
            </a:r>
            <a:r>
              <a:rPr lang="de-DE" altLang="de-DE" b="1" dirty="0" smtClean="0"/>
              <a:t> </a:t>
            </a:r>
            <a:r>
              <a:rPr lang="de-DE" altLang="de-DE" b="1" dirty="0" err="1" smtClean="0"/>
              <a:t>be</a:t>
            </a:r>
            <a:r>
              <a:rPr lang="de-DE" altLang="de-DE" b="1" dirty="0" smtClean="0"/>
              <a:t> </a:t>
            </a:r>
            <a:r>
              <a:rPr lang="de-DE" altLang="de-DE" b="1" dirty="0" err="1" smtClean="0"/>
              <a:t>brought</a:t>
            </a:r>
            <a:r>
              <a:rPr lang="de-DE" altLang="de-DE" b="1" dirty="0" smtClean="0"/>
              <a:t> </a:t>
            </a:r>
            <a:r>
              <a:rPr lang="de-DE" altLang="de-DE" b="1" dirty="0" err="1" smtClean="0"/>
              <a:t>before</a:t>
            </a:r>
            <a:r>
              <a:rPr lang="de-DE" altLang="de-DE" b="1" dirty="0" smtClean="0"/>
              <a:t> U.S. </a:t>
            </a:r>
            <a:r>
              <a:rPr lang="de-DE" altLang="de-DE" b="1" dirty="0" err="1" smtClean="0"/>
              <a:t>courts</a:t>
            </a:r>
            <a:r>
              <a:rPr lang="de-DE" altLang="de-DE" b="1" dirty="0" smtClean="0"/>
              <a:t> </a:t>
            </a:r>
            <a:r>
              <a:rPr lang="de-DE" altLang="de-DE" b="1" dirty="0" err="1" smtClean="0"/>
              <a:t>based</a:t>
            </a:r>
            <a:r>
              <a:rPr lang="de-DE" altLang="de-DE" b="1" dirty="0" smtClean="0"/>
              <a:t> on </a:t>
            </a:r>
            <a:r>
              <a:rPr lang="de-DE" altLang="de-DE" b="1" dirty="0" err="1" smtClean="0"/>
              <a:t>general</a:t>
            </a:r>
            <a:r>
              <a:rPr lang="de-DE" altLang="de-DE" b="1" dirty="0" smtClean="0"/>
              <a:t> </a:t>
            </a:r>
            <a:r>
              <a:rPr lang="de-DE" altLang="de-DE" b="1" dirty="0" err="1" smtClean="0"/>
              <a:t>jurisdiction</a:t>
            </a:r>
            <a:r>
              <a:rPr lang="de-DE" altLang="de-DE" b="1" dirty="0" smtClean="0"/>
              <a:t>?</a:t>
            </a:r>
          </a:p>
        </p:txBody>
      </p:sp>
      <p:sp>
        <p:nvSpPr>
          <p:cNvPr id="151555" name="Rectangle 3"/>
          <p:cNvSpPr>
            <a:spLocks noGrp="1" noChangeArrowheads="1"/>
          </p:cNvSpPr>
          <p:nvPr>
            <p:ph type="body" idx="1"/>
          </p:nvPr>
        </p:nvSpPr>
        <p:spPr>
          <a:xfrm>
            <a:off x="457200" y="1307901"/>
            <a:ext cx="8229600" cy="4785395"/>
          </a:xfrm>
        </p:spPr>
        <p:txBody>
          <a:bodyPr>
            <a:normAutofit/>
          </a:bodyPr>
          <a:lstStyle/>
          <a:p>
            <a:pPr eaLnBrk="1" hangingPunct="1">
              <a:lnSpc>
                <a:spcPct val="130000"/>
              </a:lnSpc>
              <a:spcBef>
                <a:spcPts val="600"/>
              </a:spcBef>
              <a:spcAft>
                <a:spcPts val="600"/>
              </a:spcAft>
              <a:defRPr/>
            </a:pPr>
            <a:r>
              <a:rPr lang="en-US" dirty="0" smtClean="0"/>
              <a:t>Again an example from California</a:t>
            </a:r>
          </a:p>
          <a:p>
            <a:pPr eaLnBrk="1" hangingPunct="1">
              <a:lnSpc>
                <a:spcPct val="130000"/>
              </a:lnSpc>
              <a:spcBef>
                <a:spcPts val="600"/>
              </a:spcBef>
              <a:spcAft>
                <a:spcPts val="600"/>
              </a:spcAft>
              <a:defRPr/>
            </a:pPr>
            <a:r>
              <a:rPr lang="en-US" dirty="0" smtClean="0"/>
              <a:t>As we have learned when discussing </a:t>
            </a:r>
            <a:r>
              <a:rPr lang="en-US" i="1" dirty="0" smtClean="0"/>
              <a:t>Asahi</a:t>
            </a:r>
            <a:r>
              <a:rPr lang="en-US" dirty="0" smtClean="0"/>
              <a:t>: California’s Code of Civil Procedure (§ 410.10) </a:t>
            </a:r>
            <a:r>
              <a:rPr lang="en-US" sz="1800" dirty="0" smtClean="0"/>
              <a:t>grants jurisdiction provided that the minimum contacts threshold is met. </a:t>
            </a:r>
          </a:p>
          <a:p>
            <a:pPr>
              <a:lnSpc>
                <a:spcPct val="130000"/>
              </a:lnSpc>
              <a:spcBef>
                <a:spcPts val="600"/>
              </a:spcBef>
              <a:spcAft>
                <a:spcPts val="600"/>
              </a:spcAft>
              <a:defRPr/>
            </a:pPr>
            <a:r>
              <a:rPr lang="en-US" dirty="0" smtClean="0"/>
              <a:t>For an application of that rule in a case regarding </a:t>
            </a:r>
            <a:r>
              <a:rPr lang="en-US" b="1" dirty="0" smtClean="0"/>
              <a:t>general jurisdiction </a:t>
            </a:r>
            <a:r>
              <a:rPr lang="en-US" dirty="0" smtClean="0"/>
              <a:t>for human rights violations committed outside the U.S., see </a:t>
            </a:r>
            <a:r>
              <a:rPr lang="en-US" i="1" dirty="0" smtClean="0"/>
              <a:t>Daimler AG v. Bauman</a:t>
            </a:r>
            <a:endParaRPr lang="en-US" sz="1800" i="1" dirty="0" smtClean="0"/>
          </a:p>
          <a:p>
            <a:pPr marL="0" indent="0" eaLnBrk="1" hangingPunct="1">
              <a:lnSpc>
                <a:spcPct val="130000"/>
              </a:lnSpc>
              <a:spcAft>
                <a:spcPts val="600"/>
              </a:spcAft>
              <a:buNone/>
              <a:defRPr/>
            </a:pPr>
            <a:endParaRPr lang="en-US" sz="1800" dirty="0" smtClean="0"/>
          </a:p>
          <a:p>
            <a:pPr eaLnBrk="1" hangingPunct="1">
              <a:defRPr/>
            </a:pPr>
            <a:endParaRPr lang="en-US" sz="180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38</a:t>
            </a:fld>
            <a:endParaRPr lang="de-DE"/>
          </a:p>
        </p:txBody>
      </p:sp>
    </p:spTree>
    <p:extLst>
      <p:ext uri="{BB962C8B-B14F-4D97-AF65-F5344CB8AC3E}">
        <p14:creationId xmlns:p14="http://schemas.microsoft.com/office/powerpoint/2010/main" val="398348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Daimler AG</a:t>
            </a:r>
            <a:endParaRPr lang="de-DE" dirty="0"/>
          </a:p>
        </p:txBody>
      </p:sp>
      <p:sp>
        <p:nvSpPr>
          <p:cNvPr id="3" name="Inhaltsplatzhalter 2"/>
          <p:cNvSpPr>
            <a:spLocks noGrp="1"/>
          </p:cNvSpPr>
          <p:nvPr>
            <p:ph idx="1"/>
          </p:nvPr>
        </p:nvSpPr>
        <p:spPr>
          <a:xfrm>
            <a:off x="467544" y="1124744"/>
            <a:ext cx="8229600" cy="5184576"/>
          </a:xfrm>
        </p:spPr>
        <p:txBody>
          <a:bodyPr>
            <a:noAutofit/>
          </a:bodyPr>
          <a:lstStyle/>
          <a:p>
            <a:pPr marL="0" indent="0" algn="ctr">
              <a:buNone/>
              <a:defRPr/>
            </a:pPr>
            <a:r>
              <a:rPr lang="en-US" i="1" dirty="0" smtClean="0"/>
              <a:t>Daimler AG v. Bauman, </a:t>
            </a:r>
            <a:r>
              <a:rPr lang="en-US" dirty="0" smtClean="0"/>
              <a:t>134 </a:t>
            </a:r>
            <a:r>
              <a:rPr lang="en-US" dirty="0" err="1" smtClean="0"/>
              <a:t>S.Ct</a:t>
            </a:r>
            <a:r>
              <a:rPr lang="en-US" dirty="0" smtClean="0"/>
              <a:t>. 746 (2014)</a:t>
            </a:r>
          </a:p>
          <a:p>
            <a:pPr marL="0" indent="0">
              <a:lnSpc>
                <a:spcPct val="110000"/>
              </a:lnSpc>
              <a:spcBef>
                <a:spcPts val="1200"/>
              </a:spcBef>
              <a:spcAft>
                <a:spcPts val="300"/>
              </a:spcAft>
              <a:buNone/>
              <a:defRPr/>
            </a:pPr>
            <a:r>
              <a:rPr lang="en-US" b="1" dirty="0" smtClean="0"/>
              <a:t>Issue</a:t>
            </a:r>
            <a:endParaRPr lang="en-US" dirty="0" smtClean="0"/>
          </a:p>
          <a:p>
            <a:pPr marL="0" indent="0">
              <a:lnSpc>
                <a:spcPct val="110000"/>
              </a:lnSpc>
              <a:spcBef>
                <a:spcPts val="0"/>
              </a:spcBef>
              <a:spcAft>
                <a:spcPts val="600"/>
              </a:spcAft>
              <a:buNone/>
              <a:defRPr/>
            </a:pPr>
            <a:r>
              <a:rPr lang="en-US" dirty="0" smtClean="0"/>
              <a:t>Is a foreign parent company subject to general jurisdiction for human rights violations committed by its foreign subsidiary outside the U.S. based on business activities of its U.S. subsidiary in the U.S.?</a:t>
            </a:r>
          </a:p>
          <a:p>
            <a:pPr marL="0" indent="0">
              <a:lnSpc>
                <a:spcPct val="110000"/>
              </a:lnSpc>
              <a:spcBef>
                <a:spcPts val="300"/>
              </a:spcBef>
              <a:spcAft>
                <a:spcPts val="300"/>
              </a:spcAft>
              <a:buNone/>
              <a:defRPr/>
            </a:pPr>
            <a:r>
              <a:rPr lang="en-US" b="1" dirty="0" smtClean="0"/>
              <a:t>Facts</a:t>
            </a:r>
            <a:endParaRPr lang="en-US" dirty="0" smtClean="0"/>
          </a:p>
          <a:p>
            <a:pPr marL="0" indent="0">
              <a:lnSpc>
                <a:spcPct val="110000"/>
              </a:lnSpc>
              <a:spcBef>
                <a:spcPts val="0"/>
              </a:spcBef>
              <a:spcAft>
                <a:spcPts val="600"/>
              </a:spcAft>
              <a:buNone/>
              <a:defRPr/>
            </a:pPr>
            <a:r>
              <a:rPr lang="en-US" dirty="0" smtClean="0"/>
              <a:t>Mercedes Benz (MB) Argentina is alleged to have collaborated with state security forces during 1976–1983 to kidnap, detain, torture and kill MB Argentina workers, among them, plaintiffs or persons closely related to them</a:t>
            </a:r>
            <a:r>
              <a:rPr lang="de-DE" dirty="0" smtClean="0"/>
              <a:t>. </a:t>
            </a:r>
          </a:p>
          <a:p>
            <a:pPr marL="0" indent="0">
              <a:lnSpc>
                <a:spcPct val="110000"/>
              </a:lnSpc>
              <a:spcBef>
                <a:spcPts val="0"/>
              </a:spcBef>
              <a:spcAft>
                <a:spcPts val="600"/>
              </a:spcAft>
              <a:buNone/>
              <a:defRPr/>
            </a:pPr>
            <a:r>
              <a:rPr lang="en-US" dirty="0" smtClean="0"/>
              <a:t>The District Court granted Daimler AG’s motion to dismiss for lack of jurisdiction. </a:t>
            </a:r>
          </a:p>
          <a:p>
            <a:pPr marL="0" indent="0">
              <a:lnSpc>
                <a:spcPct val="110000"/>
              </a:lnSpc>
              <a:spcBef>
                <a:spcPts val="0"/>
              </a:spcBef>
              <a:spcAft>
                <a:spcPts val="600"/>
              </a:spcAft>
              <a:buNone/>
              <a:defRPr/>
            </a:pPr>
            <a:r>
              <a:rPr lang="en-US" dirty="0" smtClean="0"/>
              <a:t>The Ninth Circuit asserted personal jurisdiction determining that MB USA acted as Daimler AG’s agent for jurisdictional purposes.</a:t>
            </a:r>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39</a:t>
            </a:fld>
            <a:endParaRPr lang="de-DE"/>
          </a:p>
        </p:txBody>
      </p:sp>
    </p:spTree>
    <p:extLst>
      <p:ext uri="{BB962C8B-B14F-4D97-AF65-F5344CB8AC3E}">
        <p14:creationId xmlns:p14="http://schemas.microsoft.com/office/powerpoint/2010/main" val="34865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Court system (2)</a:t>
            </a:r>
            <a:endParaRPr lang="de-DE" altLang="de-DE" sz="2000" b="1" dirty="0" smtClean="0"/>
          </a:p>
        </p:txBody>
      </p:sp>
      <p:sp>
        <p:nvSpPr>
          <p:cNvPr id="415747" name="Rectangle 3"/>
          <p:cNvSpPr>
            <a:spLocks noGrp="1" noChangeArrowheads="1"/>
          </p:cNvSpPr>
          <p:nvPr>
            <p:ph type="body" idx="1"/>
          </p:nvPr>
        </p:nvSpPr>
        <p:spPr/>
        <p:txBody>
          <a:bodyPr>
            <a:normAutofit lnSpcReduction="10000"/>
          </a:bodyPr>
          <a:lstStyle/>
          <a:p>
            <a:pPr marL="0" indent="0" eaLnBrk="1" hangingPunct="1">
              <a:lnSpc>
                <a:spcPct val="110000"/>
              </a:lnSpc>
              <a:spcBef>
                <a:spcPts val="300"/>
              </a:spcBef>
              <a:spcAft>
                <a:spcPts val="600"/>
              </a:spcAft>
              <a:buNone/>
              <a:defRPr/>
            </a:pPr>
            <a:r>
              <a:rPr lang="en-US" b="1" dirty="0" smtClean="0"/>
              <a:t>State courts </a:t>
            </a:r>
          </a:p>
          <a:p>
            <a:pPr eaLnBrk="1" hangingPunct="1">
              <a:lnSpc>
                <a:spcPct val="110000"/>
              </a:lnSpc>
              <a:spcBef>
                <a:spcPts val="300"/>
              </a:spcBef>
              <a:spcAft>
                <a:spcPts val="600"/>
              </a:spcAft>
              <a:buFont typeface="Symbol" panose="05050102010706020507" pitchFamily="18" charset="2"/>
              <a:buChar char="-"/>
              <a:defRPr/>
            </a:pPr>
            <a:r>
              <a:rPr lang="en-US" dirty="0" smtClean="0"/>
              <a:t>“Lower” courts (Superior Courts in California, Circuit Courts in Oregon etc.)</a:t>
            </a:r>
          </a:p>
          <a:p>
            <a:pPr eaLnBrk="1" hangingPunct="1">
              <a:lnSpc>
                <a:spcPct val="110000"/>
              </a:lnSpc>
              <a:spcBef>
                <a:spcPts val="300"/>
              </a:spcBef>
              <a:spcAft>
                <a:spcPts val="600"/>
              </a:spcAft>
              <a:buFont typeface="Symbol" panose="05050102010706020507" pitchFamily="18" charset="2"/>
              <a:buChar char="-"/>
              <a:defRPr/>
            </a:pPr>
            <a:r>
              <a:rPr lang="en-US" dirty="0" smtClean="0"/>
              <a:t>Courts of Appeal(s) </a:t>
            </a:r>
          </a:p>
          <a:p>
            <a:pPr eaLnBrk="1" hangingPunct="1">
              <a:lnSpc>
                <a:spcPct val="110000"/>
              </a:lnSpc>
              <a:spcBef>
                <a:spcPts val="300"/>
              </a:spcBef>
              <a:spcAft>
                <a:spcPts val="600"/>
              </a:spcAft>
              <a:buFont typeface="Symbol" panose="05050102010706020507" pitchFamily="18" charset="2"/>
              <a:buChar char="-"/>
              <a:defRPr/>
            </a:pPr>
            <a:r>
              <a:rPr lang="en-US" dirty="0"/>
              <a:t>S</a:t>
            </a:r>
            <a:r>
              <a:rPr lang="en-US" dirty="0" smtClean="0"/>
              <a:t>tate </a:t>
            </a:r>
            <a:r>
              <a:rPr lang="en-US" dirty="0"/>
              <a:t>S</a:t>
            </a:r>
            <a:r>
              <a:rPr lang="en-US" dirty="0" smtClean="0"/>
              <a:t>upreme Court (</a:t>
            </a:r>
            <a:r>
              <a:rPr lang="de-DE" dirty="0" smtClean="0"/>
              <a:t>California </a:t>
            </a:r>
            <a:r>
              <a:rPr lang="de-DE" dirty="0"/>
              <a:t>Supreme </a:t>
            </a:r>
            <a:r>
              <a:rPr lang="de-DE" dirty="0" smtClean="0"/>
              <a:t>Court etc.)</a:t>
            </a:r>
            <a:endParaRPr lang="en-US" dirty="0" smtClean="0"/>
          </a:p>
          <a:p>
            <a:pPr marL="0" indent="0" eaLnBrk="1" hangingPunct="1">
              <a:lnSpc>
                <a:spcPct val="110000"/>
              </a:lnSpc>
              <a:spcBef>
                <a:spcPts val="300"/>
              </a:spcBef>
              <a:spcAft>
                <a:spcPts val="600"/>
              </a:spcAft>
              <a:buNone/>
              <a:defRPr/>
            </a:pPr>
            <a:r>
              <a:rPr lang="en-US" sz="1800" b="1" dirty="0" smtClean="0"/>
              <a:t>Federal courts</a:t>
            </a:r>
            <a:endParaRPr lang="en-US" dirty="0" smtClean="0"/>
          </a:p>
          <a:p>
            <a:pPr>
              <a:lnSpc>
                <a:spcPct val="110000"/>
              </a:lnSpc>
              <a:spcBef>
                <a:spcPts val="300"/>
              </a:spcBef>
              <a:spcAft>
                <a:spcPts val="600"/>
              </a:spcAft>
              <a:defRPr/>
            </a:pPr>
            <a:r>
              <a:rPr lang="en-US" dirty="0" smtClean="0"/>
              <a:t>District courts </a:t>
            </a:r>
          </a:p>
          <a:p>
            <a:pPr lvl="1">
              <a:lnSpc>
                <a:spcPct val="110000"/>
              </a:lnSpc>
              <a:spcBef>
                <a:spcPts val="300"/>
              </a:spcBef>
              <a:spcAft>
                <a:spcPts val="600"/>
              </a:spcAft>
              <a:buFont typeface="Arial" panose="020B0604020202020204" pitchFamily="34" charset="0"/>
              <a:buChar char="•"/>
              <a:defRPr/>
            </a:pPr>
            <a:r>
              <a:rPr lang="en-US" dirty="0" smtClean="0"/>
              <a:t>E.g. U.S. District Court for the Southern District of NY</a:t>
            </a:r>
          </a:p>
          <a:p>
            <a:pPr lvl="1">
              <a:lnSpc>
                <a:spcPct val="110000"/>
              </a:lnSpc>
              <a:spcBef>
                <a:spcPts val="300"/>
              </a:spcBef>
              <a:spcAft>
                <a:spcPts val="600"/>
              </a:spcAft>
              <a:buFont typeface="Arial" panose="020B0604020202020204" pitchFamily="34" charset="0"/>
              <a:buChar char="•"/>
              <a:defRPr/>
            </a:pPr>
            <a:r>
              <a:rPr lang="en-US" dirty="0"/>
              <a:t>L</a:t>
            </a:r>
            <a:r>
              <a:rPr lang="en-US" dirty="0" smtClean="0"/>
              <a:t>ocated </a:t>
            </a:r>
            <a:r>
              <a:rPr lang="en-US" dirty="0"/>
              <a:t>in all states </a:t>
            </a:r>
          </a:p>
          <a:p>
            <a:pPr eaLnBrk="1" hangingPunct="1">
              <a:lnSpc>
                <a:spcPct val="110000"/>
              </a:lnSpc>
              <a:spcBef>
                <a:spcPts val="300"/>
              </a:spcBef>
              <a:spcAft>
                <a:spcPts val="600"/>
              </a:spcAft>
              <a:buFont typeface="Symbol" panose="05050102010706020507" pitchFamily="18" charset="2"/>
              <a:buChar char="-"/>
              <a:defRPr/>
            </a:pPr>
            <a:r>
              <a:rPr lang="en-US" dirty="0" smtClean="0"/>
              <a:t>12 Courts of Appeals</a:t>
            </a:r>
          </a:p>
          <a:p>
            <a:pPr lvl="1">
              <a:lnSpc>
                <a:spcPct val="110000"/>
              </a:lnSpc>
              <a:spcBef>
                <a:spcPts val="300"/>
              </a:spcBef>
              <a:spcAft>
                <a:spcPts val="600"/>
              </a:spcAft>
              <a:buFont typeface="Arial" panose="020B0604020202020204" pitchFamily="34" charset="0"/>
              <a:buChar char="•"/>
              <a:defRPr/>
            </a:pPr>
            <a:r>
              <a:rPr lang="en-US" dirty="0" smtClean="0"/>
              <a:t>E.g. U.S. Court of Appeals for the 9</a:t>
            </a:r>
            <a:r>
              <a:rPr lang="en-US" baseline="30000" dirty="0" smtClean="0"/>
              <a:t>th</a:t>
            </a:r>
            <a:r>
              <a:rPr lang="en-US" dirty="0" smtClean="0"/>
              <a:t> Circuit (next slide)</a:t>
            </a:r>
          </a:p>
          <a:p>
            <a:pPr lvl="1">
              <a:lnSpc>
                <a:spcPct val="110000"/>
              </a:lnSpc>
              <a:spcBef>
                <a:spcPts val="300"/>
              </a:spcBef>
              <a:spcAft>
                <a:spcPts val="600"/>
              </a:spcAft>
              <a:buFont typeface="Arial" panose="020B0604020202020204" pitchFamily="34" charset="0"/>
              <a:buChar char="•"/>
              <a:defRPr/>
            </a:pPr>
            <a:r>
              <a:rPr lang="en-US" dirty="0" smtClean="0"/>
              <a:t>Circuits comprise more than one state</a:t>
            </a:r>
          </a:p>
          <a:p>
            <a:pPr marL="0" indent="0" eaLnBrk="1" hangingPunct="1">
              <a:lnSpc>
                <a:spcPct val="110000"/>
              </a:lnSpc>
              <a:spcBef>
                <a:spcPts val="300"/>
              </a:spcBef>
              <a:spcAft>
                <a:spcPts val="600"/>
              </a:spcAft>
              <a:buNone/>
              <a:defRPr/>
            </a:pPr>
            <a:r>
              <a:rPr lang="en-US" b="1" dirty="0" smtClean="0"/>
              <a:t>Supreme Court (nine judges), Washington</a:t>
            </a:r>
            <a:endParaRPr lang="de-DE" sz="2000" b="1"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4</a:t>
            </a:fld>
            <a:endParaRPr lang="de-DE"/>
          </a:p>
        </p:txBody>
      </p:sp>
    </p:spTree>
    <p:extLst>
      <p:ext uri="{BB962C8B-B14F-4D97-AF65-F5344CB8AC3E}">
        <p14:creationId xmlns:p14="http://schemas.microsoft.com/office/powerpoint/2010/main" val="282602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5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5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5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57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57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57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574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574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574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574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1574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1574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7"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Daimler (2)</a:t>
            </a:r>
            <a:endParaRPr lang="de-DE" dirty="0"/>
          </a:p>
        </p:txBody>
      </p:sp>
      <p:sp>
        <p:nvSpPr>
          <p:cNvPr id="3" name="Inhaltsplatzhalter 2"/>
          <p:cNvSpPr>
            <a:spLocks noGrp="1"/>
          </p:cNvSpPr>
          <p:nvPr>
            <p:ph idx="1"/>
          </p:nvPr>
        </p:nvSpPr>
        <p:spPr/>
        <p:txBody>
          <a:bodyPr>
            <a:normAutofit lnSpcReduction="10000"/>
          </a:bodyPr>
          <a:lstStyle/>
          <a:p>
            <a:pPr marL="0" indent="0">
              <a:lnSpc>
                <a:spcPct val="110000"/>
              </a:lnSpc>
              <a:spcBef>
                <a:spcPts val="0"/>
              </a:spcBef>
              <a:spcAft>
                <a:spcPts val="1200"/>
              </a:spcAft>
              <a:buNone/>
              <a:defRPr/>
            </a:pPr>
            <a:r>
              <a:rPr lang="en-US" dirty="0" smtClean="0"/>
              <a:t>The </a:t>
            </a:r>
            <a:r>
              <a:rPr lang="en-US" b="1" dirty="0" smtClean="0"/>
              <a:t>Supreme Court </a:t>
            </a:r>
            <a:r>
              <a:rPr lang="de-DE" dirty="0" smtClean="0"/>
              <a:t>unanimously </a:t>
            </a:r>
            <a:r>
              <a:rPr lang="en-US" dirty="0" smtClean="0"/>
              <a:t>held that there was </a:t>
            </a:r>
            <a:r>
              <a:rPr lang="en-US" b="1" dirty="0" smtClean="0"/>
              <a:t>no</a:t>
            </a:r>
            <a:r>
              <a:rPr lang="en-US" dirty="0" smtClean="0"/>
              <a:t> general jurisdiction (all-purpose jurisdiction) over Daimler AG in California for injuries allegedly caused by conduct of MB Argentina that took place entirely outside the United States.</a:t>
            </a:r>
          </a:p>
          <a:p>
            <a:pPr marL="0" indent="0">
              <a:lnSpc>
                <a:spcPct val="110000"/>
              </a:lnSpc>
              <a:spcBef>
                <a:spcPts val="0"/>
              </a:spcBef>
              <a:spcAft>
                <a:spcPts val="1200"/>
              </a:spcAft>
              <a:buNone/>
              <a:defRPr/>
            </a:pPr>
            <a:r>
              <a:rPr lang="en-US" b="1" dirty="0" smtClean="0"/>
              <a:t>Reasons </a:t>
            </a:r>
            <a:r>
              <a:rPr lang="en-US" dirty="0" smtClean="0"/>
              <a:t>(Opinion delivered </a:t>
            </a:r>
            <a:r>
              <a:rPr lang="de-DE" dirty="0" smtClean="0"/>
              <a:t>Justice </a:t>
            </a:r>
            <a:r>
              <a:rPr lang="de-DE" dirty="0" err="1" smtClean="0"/>
              <a:t>Ginsburg</a:t>
            </a:r>
            <a:r>
              <a:rPr lang="de-DE" dirty="0" smtClean="0"/>
              <a:t>) </a:t>
            </a:r>
            <a:endParaRPr lang="en-US" dirty="0" smtClean="0"/>
          </a:p>
          <a:p>
            <a:pPr>
              <a:lnSpc>
                <a:spcPct val="120000"/>
              </a:lnSpc>
              <a:spcAft>
                <a:spcPts val="600"/>
              </a:spcAft>
              <a:defRPr/>
            </a:pPr>
            <a:r>
              <a:rPr lang="en-US" b="1" dirty="0" smtClean="0"/>
              <a:t>Agency</a:t>
            </a:r>
            <a:r>
              <a:rPr lang="en-US" dirty="0" smtClean="0"/>
              <a:t> </a:t>
            </a:r>
            <a:r>
              <a:rPr lang="en-US" b="1" dirty="0" smtClean="0"/>
              <a:t>theory </a:t>
            </a:r>
            <a:r>
              <a:rPr lang="en-US" dirty="0" smtClean="0"/>
              <a:t>would extend general jurisdiction to foreign corporations whenever they have an in-state subsidiary or affiliate. This approach is too broad.</a:t>
            </a:r>
            <a:endParaRPr lang="en-US" b="1" dirty="0" smtClean="0"/>
          </a:p>
          <a:p>
            <a:pPr>
              <a:lnSpc>
                <a:spcPct val="120000"/>
              </a:lnSpc>
              <a:spcAft>
                <a:spcPts val="600"/>
              </a:spcAft>
              <a:defRPr/>
            </a:pPr>
            <a:r>
              <a:rPr lang="en-US" dirty="0" smtClean="0"/>
              <a:t>To justify </a:t>
            </a:r>
            <a:r>
              <a:rPr lang="en-US" b="1" dirty="0" smtClean="0"/>
              <a:t>all-purpose jurisdiction</a:t>
            </a:r>
            <a:r>
              <a:rPr lang="en-US" dirty="0" smtClean="0"/>
              <a:t> a corporation’s affiliations with a U.S. state needs to be so continuous and systematic “as to render it essentially at home in the forum State”. The “home state” is usually at a corporation’s </a:t>
            </a:r>
            <a:r>
              <a:rPr lang="en-US" b="1" dirty="0" smtClean="0"/>
              <a:t>principal place of business </a:t>
            </a:r>
            <a:r>
              <a:rPr lang="en-US" dirty="0" smtClean="0"/>
              <a:t>or its </a:t>
            </a:r>
            <a:r>
              <a:rPr lang="en-US" b="1" dirty="0" smtClean="0"/>
              <a:t>place of incorporation.</a:t>
            </a:r>
          </a:p>
          <a:p>
            <a:pPr>
              <a:lnSpc>
                <a:spcPct val="120000"/>
              </a:lnSpc>
              <a:spcAft>
                <a:spcPts val="600"/>
              </a:spcAft>
              <a:defRPr/>
            </a:pPr>
            <a:r>
              <a:rPr lang="en-US" dirty="0" smtClean="0"/>
              <a:t>Expansive view of general jurisdiction poses risks to </a:t>
            </a:r>
            <a:r>
              <a:rPr lang="en-US" b="1" dirty="0" smtClean="0"/>
              <a:t>international comity.</a:t>
            </a:r>
            <a:endParaRPr lang="en-US" dirty="0" smtClean="0"/>
          </a:p>
          <a:p>
            <a:pPr>
              <a:lnSpc>
                <a:spcPct val="120000"/>
              </a:lnSpc>
              <a:spcAft>
                <a:spcPts val="600"/>
              </a:spcAft>
              <a:defRPr/>
            </a:pPr>
            <a:endParaRPr lang="en-US" b="1" dirty="0" smtClean="0"/>
          </a:p>
          <a:p>
            <a:pPr>
              <a:lnSpc>
                <a:spcPct val="120000"/>
              </a:lnSpc>
              <a:spcAft>
                <a:spcPts val="600"/>
              </a:spcAft>
              <a:defRPr/>
            </a:pPr>
            <a:endParaRPr lang="en-US" b="1" dirty="0" smtClean="0"/>
          </a:p>
          <a:p>
            <a:pPr>
              <a:lnSpc>
                <a:spcPct val="120000"/>
              </a:lnSpc>
              <a:spcAft>
                <a:spcPts val="600"/>
              </a:spcAft>
              <a:defRPr/>
            </a:pPr>
            <a:endParaRPr lang="en-US" dirty="0" smtClean="0"/>
          </a:p>
          <a:p>
            <a:pPr marL="0" indent="0">
              <a:lnSpc>
                <a:spcPct val="110000"/>
              </a:lnSpc>
              <a:spcBef>
                <a:spcPts val="0"/>
              </a:spcBef>
              <a:spcAft>
                <a:spcPts val="1200"/>
              </a:spcAft>
              <a:buNone/>
              <a:defRPr/>
            </a:pPr>
            <a:endParaRPr lang="en-US" b="1" dirty="0" smtClean="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40</a:t>
            </a:fld>
            <a:endParaRPr lang="de-DE"/>
          </a:p>
        </p:txBody>
      </p:sp>
    </p:spTree>
    <p:extLst>
      <p:ext uri="{BB962C8B-B14F-4D97-AF65-F5344CB8AC3E}">
        <p14:creationId xmlns:p14="http://schemas.microsoft.com/office/powerpoint/2010/main" val="416770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Daimler (3)</a:t>
            </a:r>
            <a:endParaRPr lang="de-DE" dirty="0"/>
          </a:p>
        </p:txBody>
      </p:sp>
      <p:sp>
        <p:nvSpPr>
          <p:cNvPr id="3" name="Inhaltsplatzhalter 2"/>
          <p:cNvSpPr>
            <a:spLocks noGrp="1"/>
          </p:cNvSpPr>
          <p:nvPr>
            <p:ph idx="1"/>
          </p:nvPr>
        </p:nvSpPr>
        <p:spPr/>
        <p:txBody>
          <a:bodyPr/>
          <a:lstStyle/>
          <a:p>
            <a:pPr>
              <a:lnSpc>
                <a:spcPct val="120000"/>
              </a:lnSpc>
              <a:spcAft>
                <a:spcPts val="1800"/>
              </a:spcAft>
            </a:pPr>
            <a:r>
              <a:rPr lang="en-US" dirty="0" smtClean="0"/>
              <a:t>Disregarding more restrictive European approach to general jurisdiction will impede </a:t>
            </a:r>
            <a:r>
              <a:rPr lang="en-US" b="1" dirty="0" smtClean="0"/>
              <a:t>negotiations of international agreements</a:t>
            </a:r>
            <a:r>
              <a:rPr lang="en-US" dirty="0" smtClean="0"/>
              <a:t> on the reciprocal recognition and enforcement of judgments.</a:t>
            </a:r>
            <a:endParaRPr lang="en-US" b="1" dirty="0" smtClean="0"/>
          </a:p>
          <a:p>
            <a:pPr>
              <a:spcAft>
                <a:spcPts val="600"/>
              </a:spcAft>
              <a:buNone/>
            </a:pPr>
            <a:r>
              <a:rPr lang="en-US" b="1" dirty="0" smtClean="0"/>
              <a:t>Consequences</a:t>
            </a:r>
          </a:p>
          <a:p>
            <a:pPr>
              <a:lnSpc>
                <a:spcPct val="120000"/>
              </a:lnSpc>
              <a:spcAft>
                <a:spcPts val="600"/>
              </a:spcAft>
            </a:pPr>
            <a:r>
              <a:rPr lang="en-US" i="1" dirty="0" smtClean="0"/>
              <a:t>Daimler</a:t>
            </a:r>
            <a:r>
              <a:rPr lang="en-US" dirty="0" smtClean="0"/>
              <a:t> limits the possibility to sue corporations for claims that do not relate to business done in the U.S.</a:t>
            </a:r>
          </a:p>
          <a:p>
            <a:pPr>
              <a:lnSpc>
                <a:spcPct val="120000"/>
              </a:lnSpc>
              <a:spcAft>
                <a:spcPts val="600"/>
              </a:spcAft>
            </a:pPr>
            <a:r>
              <a:rPr lang="en-US" dirty="0" smtClean="0"/>
              <a:t>The operation of a branch does not justify suing the company on claims that have nothing to do with the company’s actual activities in the U.S.</a:t>
            </a:r>
          </a:p>
          <a:p>
            <a:pPr>
              <a:lnSpc>
                <a:spcPct val="120000"/>
              </a:lnSpc>
              <a:spcAft>
                <a:spcPts val="600"/>
              </a:spcAft>
            </a:pPr>
            <a:r>
              <a:rPr lang="en-US" i="1" dirty="0" smtClean="0"/>
              <a:t>Daimler</a:t>
            </a:r>
            <a:r>
              <a:rPr lang="en-US" dirty="0" smtClean="0"/>
              <a:t> is likely to increase requirements on how plaintiffs have to plead in order to establish personal jurisdiction over non-resident companies having affiliated companies in a forum.</a:t>
            </a:r>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41</a:t>
            </a:fld>
            <a:endParaRPr lang="de-DE"/>
          </a:p>
        </p:txBody>
      </p:sp>
    </p:spTree>
    <p:extLst>
      <p:ext uri="{BB962C8B-B14F-4D97-AF65-F5344CB8AC3E}">
        <p14:creationId xmlns:p14="http://schemas.microsoft.com/office/powerpoint/2010/main" val="84842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p:txBody>
          <a:bodyPr/>
          <a:lstStyle/>
          <a:p>
            <a:pPr>
              <a:defRPr/>
            </a:pPr>
            <a:endParaRPr lang="de-DE" dirty="0" smtClean="0"/>
          </a:p>
          <a:p>
            <a:pPr>
              <a:defRPr/>
            </a:pPr>
            <a:endParaRPr lang="de-DE" dirty="0"/>
          </a:p>
          <a:p>
            <a:pPr marL="0" indent="0" algn="ctr">
              <a:lnSpc>
                <a:spcPct val="150000"/>
              </a:lnSpc>
              <a:spcAft>
                <a:spcPts val="600"/>
              </a:spcAft>
              <a:buFontTx/>
              <a:buNone/>
              <a:defRPr/>
            </a:pPr>
            <a:endParaRPr lang="de-DE" sz="2000" b="1" dirty="0"/>
          </a:p>
          <a:p>
            <a:pPr marL="0" indent="0" algn="ctr">
              <a:lnSpc>
                <a:spcPct val="150000"/>
              </a:lnSpc>
              <a:spcAft>
                <a:spcPts val="600"/>
              </a:spcAft>
              <a:buFontTx/>
              <a:buNone/>
              <a:defRPr/>
            </a:pPr>
            <a:endParaRPr lang="de-DE" sz="2000" b="1" dirty="0" smtClean="0"/>
          </a:p>
          <a:p>
            <a:pPr marL="0" indent="0" algn="ctr">
              <a:lnSpc>
                <a:spcPct val="150000"/>
              </a:lnSpc>
              <a:spcAft>
                <a:spcPts val="600"/>
              </a:spcAft>
              <a:buFontTx/>
              <a:buNone/>
              <a:defRPr/>
            </a:pPr>
            <a:r>
              <a:rPr lang="de-DE" sz="2000" b="1" dirty="0" smtClean="0"/>
              <a:t>Forum non </a:t>
            </a:r>
            <a:r>
              <a:rPr lang="de-DE" sz="2000" b="1" dirty="0" err="1" smtClean="0"/>
              <a:t>conveniens</a:t>
            </a:r>
            <a:endParaRPr lang="de-DE" sz="2000" b="1" dirty="0" smtClean="0"/>
          </a:p>
        </p:txBody>
      </p:sp>
      <p:sp>
        <p:nvSpPr>
          <p:cNvPr id="2" name="Fußzeilenplatzhalter 1"/>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4" name="Foliennummernplatzhalter 3"/>
          <p:cNvSpPr>
            <a:spLocks noGrp="1"/>
          </p:cNvSpPr>
          <p:nvPr>
            <p:ph type="sldNum" sz="quarter" idx="12"/>
          </p:nvPr>
        </p:nvSpPr>
        <p:spPr/>
        <p:txBody>
          <a:bodyPr/>
          <a:lstStyle/>
          <a:p>
            <a:fld id="{E5B53BF6-DEA2-458C-903B-B577D20D4B06}" type="slidenum">
              <a:rPr lang="de-DE" smtClean="0">
                <a:solidFill>
                  <a:prstClr val="black">
                    <a:tint val="75000"/>
                  </a:prstClr>
                </a:solidFill>
              </a:rPr>
              <a:pPr/>
              <a:t>42</a:t>
            </a:fld>
            <a:endParaRPr lang="de-DE">
              <a:solidFill>
                <a:prstClr val="black">
                  <a:tint val="75000"/>
                </a:prstClr>
              </a:solidFill>
            </a:endParaRPr>
          </a:p>
        </p:txBody>
      </p:sp>
    </p:spTree>
    <p:extLst>
      <p:ext uri="{BB962C8B-B14F-4D97-AF65-F5344CB8AC3E}">
        <p14:creationId xmlns:p14="http://schemas.microsoft.com/office/powerpoint/2010/main" val="281270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General </a:t>
            </a:r>
            <a:r>
              <a:rPr lang="de-DE" dirty="0" err="1" smtClean="0"/>
              <a:t>remarks</a:t>
            </a:r>
            <a:endParaRPr lang="de-DE" dirty="0"/>
          </a:p>
        </p:txBody>
      </p:sp>
      <p:sp>
        <p:nvSpPr>
          <p:cNvPr id="3" name="Inhaltsplatzhalter 2"/>
          <p:cNvSpPr>
            <a:spLocks noGrp="1"/>
          </p:cNvSpPr>
          <p:nvPr>
            <p:ph idx="1"/>
          </p:nvPr>
        </p:nvSpPr>
        <p:spPr/>
        <p:txBody>
          <a:bodyPr>
            <a:noAutofit/>
          </a:bodyPr>
          <a:lstStyle/>
          <a:p>
            <a:pPr>
              <a:lnSpc>
                <a:spcPct val="110000"/>
              </a:lnSpc>
              <a:spcAft>
                <a:spcPts val="600"/>
              </a:spcAft>
            </a:pPr>
            <a:r>
              <a:rPr lang="hr-HR" dirty="0">
                <a:solidFill>
                  <a:srgbClr val="333333"/>
                </a:solidFill>
                <a:ea typeface="Times New Roman" panose="02020603050405020304" pitchFamily="18" charset="0"/>
              </a:rPr>
              <a:t>The doctrine </a:t>
            </a:r>
            <a:r>
              <a:rPr lang="en-US" dirty="0" smtClean="0">
                <a:solidFill>
                  <a:srgbClr val="333333"/>
                </a:solidFill>
                <a:ea typeface="Times New Roman" panose="02020603050405020304" pitchFamily="18" charset="0"/>
              </a:rPr>
              <a:t>of forum non </a:t>
            </a:r>
            <a:r>
              <a:rPr lang="en-US" dirty="0" err="1" smtClean="0">
                <a:solidFill>
                  <a:srgbClr val="333333"/>
                </a:solidFill>
                <a:ea typeface="Times New Roman" panose="02020603050405020304" pitchFamily="18" charset="0"/>
              </a:rPr>
              <a:t>conveniens</a:t>
            </a:r>
            <a:r>
              <a:rPr lang="en-US" dirty="0" smtClean="0">
                <a:solidFill>
                  <a:srgbClr val="333333"/>
                </a:solidFill>
                <a:ea typeface="Times New Roman" panose="02020603050405020304" pitchFamily="18" charset="0"/>
              </a:rPr>
              <a:t> allows a court to </a:t>
            </a:r>
            <a:r>
              <a:rPr lang="en-US" b="1" dirty="0" smtClean="0">
                <a:solidFill>
                  <a:srgbClr val="333333"/>
                </a:solidFill>
                <a:ea typeface="Times New Roman" panose="02020603050405020304" pitchFamily="18" charset="0"/>
              </a:rPr>
              <a:t>decline</a:t>
            </a:r>
            <a:r>
              <a:rPr lang="en-US" dirty="0" smtClean="0">
                <a:solidFill>
                  <a:srgbClr val="333333"/>
                </a:solidFill>
                <a:ea typeface="Times New Roman" panose="02020603050405020304" pitchFamily="18" charset="0"/>
              </a:rPr>
              <a:t> </a:t>
            </a:r>
            <a:r>
              <a:rPr lang="en-US" b="1" dirty="0" smtClean="0">
                <a:solidFill>
                  <a:srgbClr val="333333"/>
                </a:solidFill>
                <a:ea typeface="Times New Roman" panose="02020603050405020304" pitchFamily="18" charset="0"/>
              </a:rPr>
              <a:t>jurisdiction</a:t>
            </a:r>
            <a:r>
              <a:rPr lang="en-US" dirty="0" smtClean="0">
                <a:solidFill>
                  <a:srgbClr val="333333"/>
                </a:solidFill>
                <a:ea typeface="Times New Roman" panose="02020603050405020304" pitchFamily="18" charset="0"/>
              </a:rPr>
              <a:t>, even though it is entitled to exercise jurisdiction by statute.</a:t>
            </a:r>
          </a:p>
          <a:p>
            <a:pPr>
              <a:lnSpc>
                <a:spcPct val="110000"/>
              </a:lnSpc>
              <a:spcAft>
                <a:spcPts val="600"/>
              </a:spcAft>
            </a:pPr>
            <a:r>
              <a:rPr lang="en-US" dirty="0" smtClean="0">
                <a:solidFill>
                  <a:srgbClr val="333333"/>
                </a:solidFill>
                <a:ea typeface="Times New Roman" panose="02020603050405020304" pitchFamily="18" charset="0"/>
              </a:rPr>
              <a:t>Courts thus have </a:t>
            </a:r>
            <a:r>
              <a:rPr lang="en-US" b="1" dirty="0" smtClean="0">
                <a:solidFill>
                  <a:srgbClr val="333333"/>
                </a:solidFill>
                <a:ea typeface="Times New Roman" panose="02020603050405020304" pitchFamily="18" charset="0"/>
              </a:rPr>
              <a:t>discretion</a:t>
            </a:r>
            <a:r>
              <a:rPr lang="en-US" dirty="0" smtClean="0">
                <a:solidFill>
                  <a:srgbClr val="333333"/>
                </a:solidFill>
                <a:ea typeface="Times New Roman" panose="02020603050405020304" pitchFamily="18" charset="0"/>
              </a:rPr>
              <a:t> </a:t>
            </a:r>
            <a:r>
              <a:rPr lang="en-US" dirty="0">
                <a:solidFill>
                  <a:srgbClr val="333333"/>
                </a:solidFill>
                <a:ea typeface="Times New Roman" panose="02020603050405020304" pitchFamily="18" charset="0"/>
              </a:rPr>
              <a:t>to exercise their </a:t>
            </a:r>
            <a:r>
              <a:rPr lang="en-US" dirty="0" smtClean="0">
                <a:solidFill>
                  <a:srgbClr val="333333"/>
                </a:solidFill>
                <a:ea typeface="Times New Roman" panose="02020603050405020304" pitchFamily="18" charset="0"/>
              </a:rPr>
              <a:t>jurisdiction: If a foreign forum is deemed to be in a much better position to resolve the dispute, the proceeding may be stayed or the action dismissed.</a:t>
            </a:r>
          </a:p>
          <a:p>
            <a:pPr>
              <a:lnSpc>
                <a:spcPct val="110000"/>
              </a:lnSpc>
              <a:spcAft>
                <a:spcPts val="600"/>
              </a:spcAft>
            </a:pPr>
            <a:r>
              <a:rPr lang="en-US" dirty="0" smtClean="0">
                <a:ea typeface="Times New Roman" panose="02020603050405020304" pitchFamily="18" charset="0"/>
              </a:rPr>
              <a:t>The doctrine was originally developed by Scottish courts and is today widely found in </a:t>
            </a:r>
            <a:r>
              <a:rPr lang="en-US" b="1" dirty="0">
                <a:ea typeface="Times New Roman" panose="02020603050405020304" pitchFamily="18" charset="0"/>
              </a:rPr>
              <a:t>common law </a:t>
            </a:r>
            <a:r>
              <a:rPr lang="en-US" b="1" dirty="0" smtClean="0">
                <a:ea typeface="Times New Roman" panose="02020603050405020304" pitchFamily="18" charset="0"/>
              </a:rPr>
              <a:t>jurisdictions</a:t>
            </a:r>
            <a:r>
              <a:rPr lang="en-US" dirty="0" smtClean="0">
                <a:ea typeface="Times New Roman" panose="02020603050405020304" pitchFamily="18" charset="0"/>
              </a:rPr>
              <a:t>, as the U.S. or England </a:t>
            </a:r>
          </a:p>
          <a:p>
            <a:pPr lvl="1">
              <a:lnSpc>
                <a:spcPct val="110000"/>
              </a:lnSpc>
              <a:spcAft>
                <a:spcPts val="600"/>
              </a:spcAft>
              <a:buFont typeface="Arial" panose="020B0604020202020204" pitchFamily="34" charset="0"/>
              <a:buChar char="•"/>
            </a:pPr>
            <a:r>
              <a:rPr lang="en-US" dirty="0">
                <a:solidFill>
                  <a:srgbClr val="333333"/>
                </a:solidFill>
                <a:ea typeface="Times New Roman" panose="02020603050405020304" pitchFamily="18" charset="0"/>
              </a:rPr>
              <a:t>S</a:t>
            </a:r>
            <a:r>
              <a:rPr lang="en-US" dirty="0" smtClean="0">
                <a:solidFill>
                  <a:srgbClr val="333333"/>
                </a:solidFill>
                <a:ea typeface="Times New Roman" panose="02020603050405020304" pitchFamily="18" charset="0"/>
              </a:rPr>
              <a:t>erves in part as a balance to “transient jurisdiction” based on mere presence of defendant</a:t>
            </a:r>
          </a:p>
          <a:p>
            <a:pPr lvl="1">
              <a:lnSpc>
                <a:spcPct val="110000"/>
              </a:lnSpc>
              <a:spcAft>
                <a:spcPts val="600"/>
              </a:spcAft>
              <a:buFont typeface="Arial" panose="020B0604020202020204" pitchFamily="34" charset="0"/>
              <a:buChar char="•"/>
            </a:pPr>
            <a:r>
              <a:rPr lang="en-US" dirty="0" smtClean="0">
                <a:solidFill>
                  <a:srgbClr val="333333"/>
                </a:solidFill>
                <a:ea typeface="Times New Roman" panose="02020603050405020304" pitchFamily="18" charset="0"/>
              </a:rPr>
              <a:t>Limits forum shopping (what does that mean?)</a:t>
            </a:r>
            <a:endParaRPr lang="en-US" dirty="0">
              <a:solidFill>
                <a:srgbClr val="333333"/>
              </a:solidFill>
              <a:ea typeface="Times New Roman" panose="02020603050405020304" pitchFamily="18" charset="0"/>
            </a:endParaRPr>
          </a:p>
          <a:p>
            <a:pPr>
              <a:lnSpc>
                <a:spcPct val="110000"/>
              </a:lnSpc>
              <a:spcAft>
                <a:spcPts val="600"/>
              </a:spcAft>
            </a:pPr>
            <a:r>
              <a:rPr lang="en-US" dirty="0" smtClean="0">
                <a:solidFill>
                  <a:srgbClr val="333333"/>
                </a:solidFill>
                <a:ea typeface="Times New Roman" panose="02020603050405020304" pitchFamily="18" charset="0"/>
              </a:rPr>
              <a:t>What are the guiding principles for U.S. judges for a jurisdictional deference? -&gt; </a:t>
            </a:r>
            <a:r>
              <a:rPr lang="en-US" b="1" i="1" dirty="0" smtClean="0">
                <a:solidFill>
                  <a:srgbClr val="333333"/>
                </a:solidFill>
                <a:ea typeface="Times New Roman" panose="02020603050405020304" pitchFamily="18" charset="0"/>
              </a:rPr>
              <a:t>Gulf Oil</a:t>
            </a:r>
            <a:r>
              <a:rPr lang="en-US" b="1" dirty="0" smtClean="0">
                <a:solidFill>
                  <a:srgbClr val="333333"/>
                </a:solidFill>
                <a:ea typeface="Times New Roman" panose="02020603050405020304" pitchFamily="18" charset="0"/>
              </a:rPr>
              <a:t> </a:t>
            </a:r>
            <a:r>
              <a:rPr lang="en-US" dirty="0" smtClean="0">
                <a:solidFill>
                  <a:srgbClr val="333333"/>
                </a:solidFill>
                <a:ea typeface="Times New Roman" panose="02020603050405020304" pitchFamily="18" charset="0"/>
              </a:rPr>
              <a:t>+ </a:t>
            </a:r>
            <a:r>
              <a:rPr lang="en-US" b="1" i="1" dirty="0" smtClean="0">
                <a:solidFill>
                  <a:srgbClr val="333333"/>
                </a:solidFill>
                <a:ea typeface="Times New Roman" panose="02020603050405020304" pitchFamily="18" charset="0"/>
              </a:rPr>
              <a:t>Bhopal</a:t>
            </a:r>
            <a:r>
              <a:rPr lang="en-US" b="1" dirty="0" smtClean="0">
                <a:solidFill>
                  <a:srgbClr val="333333"/>
                </a:solidFill>
                <a:ea typeface="Times New Roman" panose="02020603050405020304" pitchFamily="18" charset="0"/>
              </a:rPr>
              <a:t> cases</a:t>
            </a:r>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43</a:t>
            </a:fld>
            <a:endParaRPr lang="de-DE">
              <a:solidFill>
                <a:prstClr val="black">
                  <a:tint val="75000"/>
                </a:prstClr>
              </a:solidFill>
            </a:endParaRPr>
          </a:p>
        </p:txBody>
      </p:sp>
    </p:spTree>
    <p:extLst>
      <p:ext uri="{BB962C8B-B14F-4D97-AF65-F5344CB8AC3E}">
        <p14:creationId xmlns:p14="http://schemas.microsoft.com/office/powerpoint/2010/main" val="261955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General </a:t>
            </a:r>
            <a:r>
              <a:rPr lang="de-DE" dirty="0" err="1" smtClean="0"/>
              <a:t>principles</a:t>
            </a:r>
            <a:endParaRPr lang="de-DE" dirty="0"/>
          </a:p>
        </p:txBody>
      </p:sp>
      <p:sp>
        <p:nvSpPr>
          <p:cNvPr id="3" name="Inhaltsplatzhalter 2"/>
          <p:cNvSpPr>
            <a:spLocks noGrp="1"/>
          </p:cNvSpPr>
          <p:nvPr>
            <p:ph idx="1"/>
          </p:nvPr>
        </p:nvSpPr>
        <p:spPr/>
        <p:txBody>
          <a:bodyPr>
            <a:normAutofit/>
          </a:bodyPr>
          <a:lstStyle/>
          <a:p>
            <a:pPr marL="0" indent="0" algn="ctr">
              <a:buNone/>
            </a:pPr>
            <a:r>
              <a:rPr lang="en-GB" i="1" dirty="0" smtClean="0"/>
              <a:t>Gulf Oil Corp. v. Gilbert, </a:t>
            </a:r>
            <a:r>
              <a:rPr lang="en-GB" dirty="0" smtClean="0"/>
              <a:t>330 U.S. 501, 504 (1947)</a:t>
            </a:r>
            <a:endParaRPr lang="en-US" b="1" dirty="0" smtClean="0"/>
          </a:p>
          <a:p>
            <a:pPr marL="0" indent="0">
              <a:spcBef>
                <a:spcPts val="1200"/>
              </a:spcBef>
              <a:spcAft>
                <a:spcPts val="1200"/>
              </a:spcAft>
              <a:buNone/>
            </a:pPr>
            <a:r>
              <a:rPr lang="en-US" b="1" dirty="0" smtClean="0"/>
              <a:t>US Supreme Court</a:t>
            </a:r>
            <a:endParaRPr lang="en-US" dirty="0" smtClean="0">
              <a:solidFill>
                <a:srgbClr val="FF0000"/>
              </a:solidFill>
            </a:endParaRPr>
          </a:p>
          <a:p>
            <a:pPr marL="0" indent="0">
              <a:lnSpc>
                <a:spcPct val="120000"/>
              </a:lnSpc>
              <a:spcBef>
                <a:spcPts val="600"/>
              </a:spcBef>
              <a:spcAft>
                <a:spcPts val="600"/>
              </a:spcAft>
              <a:buNone/>
            </a:pPr>
            <a:r>
              <a:rPr lang="en-US" dirty="0" smtClean="0"/>
              <a:t>“This </a:t>
            </a:r>
            <a:r>
              <a:rPr lang="en-US" dirty="0"/>
              <a:t>Court, in one form of words or another, has repeatedly recognized the existence of the power to decline jurisdiction in </a:t>
            </a:r>
            <a:r>
              <a:rPr lang="en-US" b="1" dirty="0"/>
              <a:t>exceptional circumstances</a:t>
            </a:r>
            <a:r>
              <a:rPr lang="en-US" dirty="0" smtClean="0"/>
              <a:t>. As </a:t>
            </a:r>
            <a:r>
              <a:rPr lang="en-US" dirty="0"/>
              <a:t>formulated by Mr. Justice Brandeis the rule is: </a:t>
            </a:r>
            <a:endParaRPr lang="en-US" dirty="0" smtClean="0"/>
          </a:p>
          <a:p>
            <a:pPr marL="0" indent="0">
              <a:lnSpc>
                <a:spcPct val="120000"/>
              </a:lnSpc>
              <a:spcBef>
                <a:spcPts val="600"/>
              </a:spcBef>
              <a:spcAft>
                <a:spcPts val="600"/>
              </a:spcAft>
              <a:buNone/>
            </a:pPr>
            <a:r>
              <a:rPr lang="en-US" dirty="0" smtClean="0"/>
              <a:t>'Obviously</a:t>
            </a:r>
            <a:r>
              <a:rPr lang="en-US" dirty="0"/>
              <a:t>, the proposition that a court having jurisdiction must exercise it, is not universally true</a:t>
            </a:r>
            <a:r>
              <a:rPr lang="en-US" dirty="0" smtClean="0"/>
              <a:t>; </a:t>
            </a:r>
            <a:r>
              <a:rPr lang="en-US" dirty="0"/>
              <a:t>else the admiralty court could never decline jurisdiction on the ground that the </a:t>
            </a:r>
            <a:r>
              <a:rPr lang="en-US" b="1" dirty="0"/>
              <a:t>litigation is between foreigners</a:t>
            </a:r>
            <a:r>
              <a:rPr lang="en-US" dirty="0"/>
              <a:t>. Nor is it true of courts administering other systems of our law. Courts of equity and of law also occasionally decline, in the interest of justice, to exercise jurisdiction, where the suit is </a:t>
            </a:r>
            <a:r>
              <a:rPr lang="en-US" b="1" dirty="0"/>
              <a:t>between aliens or nonresidents</a:t>
            </a:r>
            <a:r>
              <a:rPr lang="en-US" dirty="0"/>
              <a:t>, or where for kindred reasons the litigation </a:t>
            </a:r>
            <a:r>
              <a:rPr lang="en-US" b="1" dirty="0"/>
              <a:t>can more appropriately be conducted in a foreign tribunal</a:t>
            </a:r>
            <a:r>
              <a:rPr lang="en-US" dirty="0" smtClean="0"/>
              <a:t>.‘”</a:t>
            </a:r>
            <a:endParaRPr lang="de-DE" dirty="0"/>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44</a:t>
            </a:fld>
            <a:endParaRPr lang="de-DE">
              <a:solidFill>
                <a:prstClr val="black">
                  <a:tint val="75000"/>
                </a:prstClr>
              </a:solidFill>
            </a:endParaRPr>
          </a:p>
        </p:txBody>
      </p:sp>
    </p:spTree>
    <p:extLst>
      <p:ext uri="{BB962C8B-B14F-4D97-AF65-F5344CB8AC3E}">
        <p14:creationId xmlns:p14="http://schemas.microsoft.com/office/powerpoint/2010/main" val="212287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The Bhopal gas plant disaster</a:t>
            </a:r>
            <a:endParaRPr lang="de-DE" dirty="0"/>
          </a:p>
        </p:txBody>
      </p:sp>
      <p:sp>
        <p:nvSpPr>
          <p:cNvPr id="3" name="Inhaltsplatzhalter 2"/>
          <p:cNvSpPr>
            <a:spLocks noGrp="1"/>
          </p:cNvSpPr>
          <p:nvPr>
            <p:ph idx="1"/>
          </p:nvPr>
        </p:nvSpPr>
        <p:spPr/>
        <p:txBody>
          <a:bodyPr>
            <a:noAutofit/>
          </a:bodyPr>
          <a:lstStyle/>
          <a:p>
            <a:pPr marL="0" indent="0" algn="ctr">
              <a:buNone/>
            </a:pPr>
            <a:r>
              <a:rPr lang="en-GB" i="1" dirty="0"/>
              <a:t>In re Union Carbide Gas Plant Disaster at Bhopal</a:t>
            </a:r>
            <a:r>
              <a:rPr lang="en-GB" dirty="0" smtClean="0"/>
              <a:t>, </a:t>
            </a:r>
            <a:br>
              <a:rPr lang="en-GB" dirty="0" smtClean="0"/>
            </a:br>
            <a:r>
              <a:rPr lang="en-GB" dirty="0" smtClean="0"/>
              <a:t>634 </a:t>
            </a:r>
            <a:r>
              <a:rPr lang="en-GB" dirty="0"/>
              <a:t>F. Supp. 842 </a:t>
            </a:r>
            <a:r>
              <a:rPr lang="en-GB" dirty="0" smtClean="0"/>
              <a:t>(S.D.N.Y, 1986</a:t>
            </a:r>
            <a:r>
              <a:rPr lang="en-GB" dirty="0"/>
              <a:t>)</a:t>
            </a:r>
            <a:endParaRPr lang="en-US" dirty="0" smtClean="0">
              <a:solidFill>
                <a:srgbClr val="FF0000"/>
              </a:solidFill>
            </a:endParaRPr>
          </a:p>
          <a:p>
            <a:pPr marL="0" indent="0">
              <a:lnSpc>
                <a:spcPct val="120000"/>
              </a:lnSpc>
              <a:spcBef>
                <a:spcPts val="600"/>
              </a:spcBef>
              <a:spcAft>
                <a:spcPts val="600"/>
              </a:spcAft>
              <a:buNone/>
              <a:defRPr/>
            </a:pPr>
            <a:r>
              <a:rPr lang="en-US" b="1" dirty="0" smtClean="0"/>
              <a:t>Issue</a:t>
            </a:r>
          </a:p>
          <a:p>
            <a:pPr marL="0" indent="0">
              <a:lnSpc>
                <a:spcPct val="120000"/>
              </a:lnSpc>
              <a:spcBef>
                <a:spcPts val="600"/>
              </a:spcBef>
              <a:spcAft>
                <a:spcPts val="600"/>
              </a:spcAft>
              <a:buNone/>
              <a:defRPr/>
            </a:pPr>
            <a:r>
              <a:rPr lang="en-US" dirty="0" smtClean="0"/>
              <a:t>Application of forum non convenience doctrine</a:t>
            </a:r>
          </a:p>
          <a:p>
            <a:pPr marL="0" indent="0">
              <a:lnSpc>
                <a:spcPct val="120000"/>
              </a:lnSpc>
              <a:spcBef>
                <a:spcPts val="600"/>
              </a:spcBef>
              <a:spcAft>
                <a:spcPts val="600"/>
              </a:spcAft>
              <a:buNone/>
              <a:defRPr/>
            </a:pPr>
            <a:r>
              <a:rPr lang="en-US" b="1" dirty="0" smtClean="0"/>
              <a:t>Facts</a:t>
            </a:r>
          </a:p>
          <a:p>
            <a:pPr marL="0" indent="0">
              <a:lnSpc>
                <a:spcPct val="120000"/>
              </a:lnSpc>
              <a:spcBef>
                <a:spcPts val="600"/>
              </a:spcBef>
              <a:spcAft>
                <a:spcPts val="600"/>
              </a:spcAft>
              <a:buNone/>
            </a:pPr>
            <a:r>
              <a:rPr lang="en-US" dirty="0" smtClean="0"/>
              <a:t>In 1984 a major industrial disaster occurred at the town of Bhopal in India caused by a leak in a chemical plant operated by Union Carbide India Ltd (UCIL). More 2,000 people died and over 200,000 people were injured. UCIL was </a:t>
            </a:r>
            <a:r>
              <a:rPr lang="hr-HR" dirty="0" smtClean="0"/>
              <a:t>incorporated </a:t>
            </a:r>
            <a:r>
              <a:rPr lang="hr-HR" dirty="0"/>
              <a:t>under Indian </a:t>
            </a:r>
            <a:r>
              <a:rPr lang="hr-HR" dirty="0" smtClean="0"/>
              <a:t>law. </a:t>
            </a:r>
            <a:r>
              <a:rPr lang="hr-HR" dirty="0"/>
              <a:t>50.9% of its stock </a:t>
            </a:r>
            <a:r>
              <a:rPr lang="de-DE" dirty="0" smtClean="0"/>
              <a:t>was </a:t>
            </a:r>
            <a:r>
              <a:rPr lang="hr-HR" dirty="0" smtClean="0"/>
              <a:t>owned </a:t>
            </a:r>
            <a:r>
              <a:rPr lang="hr-HR" dirty="0"/>
              <a:t>by </a:t>
            </a:r>
            <a:r>
              <a:rPr lang="hr-HR" dirty="0" smtClean="0"/>
              <a:t>Union </a:t>
            </a:r>
            <a:r>
              <a:rPr lang="hr-HR" dirty="0"/>
              <a:t>Carbide </a:t>
            </a:r>
            <a:r>
              <a:rPr lang="hr-HR" dirty="0" smtClean="0"/>
              <a:t>Corporation</a:t>
            </a:r>
            <a:r>
              <a:rPr lang="de-DE" dirty="0" smtClean="0"/>
              <a:t> (UCC)</a:t>
            </a:r>
            <a:r>
              <a:rPr lang="hr-HR" dirty="0" smtClean="0"/>
              <a:t>, </a:t>
            </a:r>
            <a:r>
              <a:rPr lang="hr-HR" dirty="0"/>
              <a:t>a New York </a:t>
            </a:r>
            <a:r>
              <a:rPr lang="hr-HR" dirty="0" smtClean="0"/>
              <a:t>corporation</a:t>
            </a:r>
            <a:r>
              <a:rPr lang="en-US" dirty="0" smtClean="0"/>
              <a:t>. With the help of US lawyers thousands of Indians filed a lawsuit in New York. The actions were joined and assigned to the Southern District of New York. Jurisdiction? </a:t>
            </a:r>
            <a:endParaRPr lang="en-US" b="1" dirty="0" smtClean="0"/>
          </a:p>
          <a:p>
            <a:pPr marL="0" indent="0" algn="ctr">
              <a:buNone/>
            </a:pPr>
            <a:endParaRPr lang="en-US" dirty="0" smtClean="0">
              <a:solidFill>
                <a:srgbClr val="FF0000"/>
              </a:solidFill>
            </a:endParaRPr>
          </a:p>
          <a:p>
            <a:pPr marL="0" indent="0">
              <a:buNone/>
            </a:pPr>
            <a:endParaRPr lang="de-DE" dirty="0">
              <a:solidFill>
                <a:srgbClr val="FF0000"/>
              </a:solidFill>
            </a:endParaRPr>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45</a:t>
            </a:fld>
            <a:endParaRPr lang="de-DE">
              <a:solidFill>
                <a:prstClr val="black">
                  <a:tint val="75000"/>
                </a:prstClr>
              </a:solidFill>
            </a:endParaRPr>
          </a:p>
        </p:txBody>
      </p:sp>
    </p:spTree>
    <p:extLst>
      <p:ext uri="{BB962C8B-B14F-4D97-AF65-F5344CB8AC3E}">
        <p14:creationId xmlns:p14="http://schemas.microsoft.com/office/powerpoint/2010/main" val="427580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The Bhopal gas plant </a:t>
            </a:r>
            <a:r>
              <a:rPr lang="en-US" dirty="0" smtClean="0"/>
              <a:t>disaster (2)</a:t>
            </a:r>
            <a:endParaRPr lang="de-DE" dirty="0"/>
          </a:p>
        </p:txBody>
      </p:sp>
      <p:sp>
        <p:nvSpPr>
          <p:cNvPr id="3" name="Inhaltsplatzhalter 2"/>
          <p:cNvSpPr>
            <a:spLocks noGrp="1"/>
          </p:cNvSpPr>
          <p:nvPr>
            <p:ph idx="1"/>
          </p:nvPr>
        </p:nvSpPr>
        <p:spPr/>
        <p:txBody>
          <a:bodyPr>
            <a:normAutofit fontScale="92500"/>
          </a:bodyPr>
          <a:lstStyle/>
          <a:p>
            <a:pPr marL="0" indent="0">
              <a:lnSpc>
                <a:spcPct val="120000"/>
              </a:lnSpc>
              <a:spcBef>
                <a:spcPts val="600"/>
              </a:spcBef>
              <a:spcAft>
                <a:spcPts val="600"/>
              </a:spcAft>
              <a:buNone/>
              <a:defRPr/>
            </a:pPr>
            <a:r>
              <a:rPr lang="en-US" dirty="0" smtClean="0"/>
              <a:t>Why did the plaintiffs from India sue in the U.S.?</a:t>
            </a:r>
          </a:p>
          <a:p>
            <a:pPr marL="0" indent="0">
              <a:lnSpc>
                <a:spcPct val="120000"/>
              </a:lnSpc>
              <a:spcBef>
                <a:spcPts val="600"/>
              </a:spcBef>
              <a:spcAft>
                <a:spcPts val="600"/>
              </a:spcAft>
              <a:buNone/>
              <a:defRPr/>
            </a:pPr>
            <a:r>
              <a:rPr lang="en-US" dirty="0" smtClean="0"/>
              <a:t>How could U.S. lawyers support the victims? </a:t>
            </a:r>
          </a:p>
          <a:p>
            <a:pPr marL="0" indent="0">
              <a:lnSpc>
                <a:spcPct val="120000"/>
              </a:lnSpc>
              <a:spcBef>
                <a:spcPts val="600"/>
              </a:spcBef>
              <a:spcAft>
                <a:spcPts val="600"/>
              </a:spcAft>
              <a:buNone/>
              <a:defRPr/>
            </a:pPr>
            <a:r>
              <a:rPr lang="en-US" dirty="0"/>
              <a:t>Why did </a:t>
            </a:r>
            <a:r>
              <a:rPr lang="en-US" dirty="0" smtClean="0"/>
              <a:t>the defendant object </a:t>
            </a:r>
            <a:r>
              <a:rPr lang="en-US" dirty="0"/>
              <a:t>to litigation in </a:t>
            </a:r>
            <a:r>
              <a:rPr lang="en-US" dirty="0" smtClean="0"/>
              <a:t>NY even though the company’s headquarters was located in NY? </a:t>
            </a:r>
          </a:p>
          <a:p>
            <a:pPr marL="0" indent="0">
              <a:lnSpc>
                <a:spcPct val="120000"/>
              </a:lnSpc>
              <a:spcBef>
                <a:spcPts val="600"/>
              </a:spcBef>
              <a:spcAft>
                <a:spcPts val="600"/>
              </a:spcAft>
              <a:buNone/>
              <a:defRPr/>
            </a:pPr>
            <a:r>
              <a:rPr lang="en-US" dirty="0" smtClean="0"/>
              <a:t>Which factors were considered when deciding the motion to dismiss?</a:t>
            </a:r>
          </a:p>
          <a:p>
            <a:pPr marL="0" indent="0">
              <a:lnSpc>
                <a:spcPct val="120000"/>
              </a:lnSpc>
              <a:spcBef>
                <a:spcPts val="600"/>
              </a:spcBef>
              <a:spcAft>
                <a:spcPts val="600"/>
              </a:spcAft>
              <a:buNone/>
              <a:defRPr/>
            </a:pPr>
            <a:r>
              <a:rPr lang="en-US" dirty="0" smtClean="0"/>
              <a:t>Whose inconvenience did the court consider? Was it inconvenient for the defendant? </a:t>
            </a:r>
            <a:r>
              <a:rPr lang="en-US" dirty="0"/>
              <a:t>Or </a:t>
            </a:r>
            <a:r>
              <a:rPr lang="en-US" dirty="0" smtClean="0"/>
              <a:t>for the plaintiffs</a:t>
            </a:r>
            <a:r>
              <a:rPr lang="en-US" dirty="0"/>
              <a:t>? B</a:t>
            </a:r>
            <a:r>
              <a:rPr lang="en-US" dirty="0" smtClean="0"/>
              <a:t>ut wouldn’t the latter be the plaintiffs’ problem</a:t>
            </a:r>
            <a:r>
              <a:rPr lang="en-US" dirty="0"/>
              <a:t>? </a:t>
            </a:r>
          </a:p>
          <a:p>
            <a:pPr marL="0" indent="0">
              <a:lnSpc>
                <a:spcPct val="120000"/>
              </a:lnSpc>
              <a:spcBef>
                <a:spcPts val="600"/>
              </a:spcBef>
              <a:spcAft>
                <a:spcPts val="600"/>
              </a:spcAft>
              <a:buNone/>
              <a:defRPr/>
            </a:pPr>
            <a:r>
              <a:rPr lang="en-US" dirty="0" smtClean="0"/>
              <a:t>Why are public interests of importance?</a:t>
            </a:r>
          </a:p>
          <a:p>
            <a:pPr marL="0" indent="0">
              <a:lnSpc>
                <a:spcPct val="120000"/>
              </a:lnSpc>
              <a:spcBef>
                <a:spcPts val="600"/>
              </a:spcBef>
              <a:spcAft>
                <a:spcPts val="600"/>
              </a:spcAft>
              <a:buNone/>
              <a:defRPr/>
            </a:pPr>
            <a:r>
              <a:rPr lang="en-US" dirty="0" smtClean="0"/>
              <a:t>Would a court in Europe have had jurisdiction if the defendant was domiciled there?</a:t>
            </a:r>
          </a:p>
          <a:p>
            <a:pPr marL="0" indent="0">
              <a:lnSpc>
                <a:spcPct val="120000"/>
              </a:lnSpc>
              <a:spcBef>
                <a:spcPts val="600"/>
              </a:spcBef>
              <a:spcAft>
                <a:spcPts val="600"/>
              </a:spcAft>
              <a:buNone/>
              <a:defRPr/>
            </a:pPr>
            <a:r>
              <a:rPr lang="en-US" dirty="0" smtClean="0"/>
              <a:t>Do you agree with the reasoning of Judge Keenan? Do you consider the outcome of the proceeding as just and fair?</a:t>
            </a:r>
          </a:p>
          <a:p>
            <a:pPr marL="0" indent="0">
              <a:lnSpc>
                <a:spcPct val="120000"/>
              </a:lnSpc>
              <a:spcBef>
                <a:spcPts val="600"/>
              </a:spcBef>
              <a:spcAft>
                <a:spcPts val="600"/>
              </a:spcAft>
              <a:buNone/>
              <a:defRPr/>
            </a:pPr>
            <a:endParaRPr lang="en-US" dirty="0"/>
          </a:p>
          <a:p>
            <a:pPr marL="0" indent="0">
              <a:lnSpc>
                <a:spcPct val="120000"/>
              </a:lnSpc>
              <a:spcBef>
                <a:spcPts val="600"/>
              </a:spcBef>
              <a:spcAft>
                <a:spcPts val="600"/>
              </a:spcAft>
              <a:buNone/>
              <a:defRPr/>
            </a:pPr>
            <a:endParaRPr lang="en-US" dirty="0" smtClean="0"/>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46</a:t>
            </a:fld>
            <a:endParaRPr lang="de-DE">
              <a:solidFill>
                <a:prstClr val="black">
                  <a:tint val="75000"/>
                </a:prstClr>
              </a:solidFill>
            </a:endParaRPr>
          </a:p>
        </p:txBody>
      </p:sp>
    </p:spTree>
    <p:extLst>
      <p:ext uri="{BB962C8B-B14F-4D97-AF65-F5344CB8AC3E}">
        <p14:creationId xmlns:p14="http://schemas.microsoft.com/office/powerpoint/2010/main" val="99081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Appeal (2nd </a:t>
            </a:r>
            <a:r>
              <a:rPr lang="de-DE" dirty="0" err="1" smtClean="0"/>
              <a:t>Cir</a:t>
            </a:r>
            <a:r>
              <a:rPr lang="de-DE" dirty="0" smtClean="0"/>
              <a:t>.), </a:t>
            </a:r>
            <a:r>
              <a:rPr lang="en-US" dirty="0"/>
              <a:t>809 F.2d 195</a:t>
            </a:r>
            <a:endParaRPr lang="de-DE" dirty="0"/>
          </a:p>
        </p:txBody>
      </p:sp>
      <p:sp>
        <p:nvSpPr>
          <p:cNvPr id="3" name="Inhaltsplatzhalter 2"/>
          <p:cNvSpPr>
            <a:spLocks noGrp="1"/>
          </p:cNvSpPr>
          <p:nvPr>
            <p:ph idx="1"/>
          </p:nvPr>
        </p:nvSpPr>
        <p:spPr/>
        <p:txBody>
          <a:bodyPr>
            <a:normAutofit/>
          </a:bodyPr>
          <a:lstStyle/>
          <a:p>
            <a:pPr marL="0" indent="0">
              <a:lnSpc>
                <a:spcPct val="120000"/>
              </a:lnSpc>
              <a:spcAft>
                <a:spcPts val="600"/>
              </a:spcAft>
              <a:buNone/>
            </a:pPr>
            <a:r>
              <a:rPr lang="de-DE" dirty="0" smtClean="0"/>
              <a:t>Court of Appeals (2nd </a:t>
            </a:r>
            <a:r>
              <a:rPr lang="de-DE" dirty="0" err="1" smtClean="0"/>
              <a:t>Cir</a:t>
            </a:r>
            <a:r>
              <a:rPr lang="de-DE" dirty="0" smtClean="0"/>
              <a:t>.) </a:t>
            </a:r>
            <a:r>
              <a:rPr lang="de-DE" dirty="0" err="1" smtClean="0"/>
              <a:t>affirmed</a:t>
            </a:r>
            <a:r>
              <a:rPr lang="de-DE" dirty="0" smtClean="0"/>
              <a:t> forum non </a:t>
            </a:r>
            <a:r>
              <a:rPr lang="de-DE" dirty="0" err="1" smtClean="0"/>
              <a:t>conveniens</a:t>
            </a:r>
            <a:r>
              <a:rPr lang="de-DE" dirty="0" smtClean="0"/>
              <a:t> + limited the </a:t>
            </a:r>
            <a:r>
              <a:rPr lang="de-DE" dirty="0" err="1" smtClean="0"/>
              <a:t>lower</a:t>
            </a:r>
            <a:r>
              <a:rPr lang="de-DE" dirty="0" smtClean="0"/>
              <a:t> </a:t>
            </a:r>
            <a:r>
              <a:rPr lang="de-DE" dirty="0" err="1" smtClean="0"/>
              <a:t>court‘s</a:t>
            </a:r>
            <a:r>
              <a:rPr lang="de-DE" dirty="0" smtClean="0"/>
              <a:t> </a:t>
            </a:r>
            <a:r>
              <a:rPr lang="de-DE" dirty="0" err="1" smtClean="0"/>
              <a:t>judgment</a:t>
            </a:r>
            <a:r>
              <a:rPr lang="de-DE" dirty="0" smtClean="0"/>
              <a:t>:</a:t>
            </a:r>
          </a:p>
          <a:p>
            <a:pPr>
              <a:lnSpc>
                <a:spcPct val="120000"/>
              </a:lnSpc>
              <a:spcAft>
                <a:spcPts val="600"/>
              </a:spcAft>
              <a:buAutoNum type="arabicPeriod"/>
            </a:pPr>
            <a:r>
              <a:rPr lang="de-DE" b="1" dirty="0" err="1" smtClean="0"/>
              <a:t>District</a:t>
            </a:r>
            <a:r>
              <a:rPr lang="de-DE" b="1" dirty="0" smtClean="0"/>
              <a:t> </a:t>
            </a:r>
            <a:r>
              <a:rPr lang="de-DE" b="1" dirty="0"/>
              <a:t>C</a:t>
            </a:r>
            <a:r>
              <a:rPr lang="de-DE" b="1" dirty="0" smtClean="0"/>
              <a:t>ourt</a:t>
            </a:r>
            <a:r>
              <a:rPr lang="de-DE" dirty="0" smtClean="0"/>
              <a:t> </a:t>
            </a:r>
            <a:r>
              <a:rPr lang="de-DE" dirty="0" err="1" smtClean="0"/>
              <a:t>ordered</a:t>
            </a:r>
            <a:r>
              <a:rPr lang="de-DE" dirty="0" smtClean="0"/>
              <a:t> UCC </a:t>
            </a:r>
            <a:r>
              <a:rPr lang="de-DE" dirty="0" err="1" smtClean="0"/>
              <a:t>to</a:t>
            </a:r>
            <a:r>
              <a:rPr lang="de-DE" dirty="0" smtClean="0"/>
              <a:t> </a:t>
            </a:r>
            <a:r>
              <a:rPr lang="de-DE" dirty="0" err="1" smtClean="0"/>
              <a:t>consent</a:t>
            </a:r>
            <a:r>
              <a:rPr lang="de-DE" dirty="0" smtClean="0"/>
              <a:t> </a:t>
            </a:r>
            <a:r>
              <a:rPr lang="de-DE" dirty="0" err="1" smtClean="0"/>
              <a:t>to</a:t>
            </a:r>
            <a:r>
              <a:rPr lang="de-DE" dirty="0" smtClean="0"/>
              <a:t> </a:t>
            </a:r>
            <a:r>
              <a:rPr lang="de-DE" dirty="0" err="1" smtClean="0"/>
              <a:t>enforcement</a:t>
            </a:r>
            <a:r>
              <a:rPr lang="de-DE" dirty="0" smtClean="0"/>
              <a:t> of Indian </a:t>
            </a:r>
            <a:r>
              <a:rPr lang="de-DE" dirty="0" err="1" smtClean="0"/>
              <a:t>judgment</a:t>
            </a:r>
            <a:r>
              <a:rPr lang="de-DE" dirty="0" smtClean="0"/>
              <a:t>.</a:t>
            </a:r>
          </a:p>
          <a:p>
            <a:pPr marL="0" indent="0">
              <a:lnSpc>
                <a:spcPct val="120000"/>
              </a:lnSpc>
              <a:spcAft>
                <a:spcPts val="600"/>
              </a:spcAft>
              <a:buNone/>
            </a:pPr>
            <a:r>
              <a:rPr lang="de-DE" b="1" dirty="0"/>
              <a:t>	</a:t>
            </a:r>
            <a:r>
              <a:rPr lang="de-DE" b="1" dirty="0" smtClean="0"/>
              <a:t>Court of Appeals:</a:t>
            </a:r>
            <a:r>
              <a:rPr lang="de-DE" dirty="0" smtClean="0"/>
              <a:t> the </a:t>
            </a:r>
            <a:r>
              <a:rPr lang="de-DE" dirty="0" err="1" smtClean="0"/>
              <a:t>general</a:t>
            </a:r>
            <a:r>
              <a:rPr lang="de-DE" dirty="0" smtClean="0"/>
              <a:t> </a:t>
            </a:r>
            <a:r>
              <a:rPr lang="de-DE" dirty="0" err="1" smtClean="0"/>
              <a:t>rules</a:t>
            </a:r>
            <a:r>
              <a:rPr lang="de-DE" dirty="0" smtClean="0"/>
              <a:t> must </a:t>
            </a:r>
            <a:r>
              <a:rPr lang="de-DE" dirty="0" err="1" smtClean="0"/>
              <a:t>apply</a:t>
            </a:r>
            <a:r>
              <a:rPr lang="de-DE" dirty="0" smtClean="0"/>
              <a:t> </a:t>
            </a:r>
            <a:r>
              <a:rPr lang="de-DE" dirty="0" err="1" smtClean="0"/>
              <a:t>to</a:t>
            </a:r>
            <a:r>
              <a:rPr lang="de-DE" dirty="0" smtClean="0"/>
              <a:t> </a:t>
            </a:r>
            <a:r>
              <a:rPr lang="de-DE" dirty="0" err="1" smtClean="0"/>
              <a:t>enforcement</a:t>
            </a:r>
            <a:r>
              <a:rPr lang="de-DE" dirty="0" smtClean="0"/>
              <a:t>, so 	</a:t>
            </a:r>
            <a:r>
              <a:rPr lang="de-DE" dirty="0" err="1" smtClean="0"/>
              <a:t>that</a:t>
            </a:r>
            <a:r>
              <a:rPr lang="de-DE" dirty="0" smtClean="0"/>
              <a:t> UCIL </a:t>
            </a:r>
            <a:r>
              <a:rPr lang="de-DE" dirty="0" err="1" smtClean="0"/>
              <a:t>has</a:t>
            </a:r>
            <a:r>
              <a:rPr lang="de-DE" dirty="0" smtClean="0"/>
              <a:t> the same </a:t>
            </a:r>
            <a:r>
              <a:rPr lang="de-DE" dirty="0" err="1" smtClean="0"/>
              <a:t>rights</a:t>
            </a:r>
            <a:r>
              <a:rPr lang="de-DE" dirty="0" smtClean="0"/>
              <a:t> </a:t>
            </a:r>
            <a:r>
              <a:rPr lang="de-DE" dirty="0" err="1" smtClean="0"/>
              <a:t>as</a:t>
            </a:r>
            <a:r>
              <a:rPr lang="de-DE" dirty="0" smtClean="0"/>
              <a:t> </a:t>
            </a:r>
            <a:r>
              <a:rPr lang="de-DE" dirty="0" err="1" smtClean="0"/>
              <a:t>any</a:t>
            </a:r>
            <a:r>
              <a:rPr lang="de-DE" dirty="0" smtClean="0"/>
              <a:t> </a:t>
            </a:r>
            <a:r>
              <a:rPr lang="de-DE" dirty="0" err="1" smtClean="0"/>
              <a:t>other</a:t>
            </a:r>
            <a:r>
              <a:rPr lang="de-DE" dirty="0" smtClean="0"/>
              <a:t> </a:t>
            </a:r>
            <a:r>
              <a:rPr lang="de-DE" dirty="0" err="1" smtClean="0"/>
              <a:t>party</a:t>
            </a:r>
            <a:r>
              <a:rPr lang="de-DE" dirty="0" smtClean="0"/>
              <a:t>. </a:t>
            </a:r>
          </a:p>
          <a:p>
            <a:pPr marL="357188" indent="-357188">
              <a:lnSpc>
                <a:spcPct val="120000"/>
              </a:lnSpc>
              <a:spcAft>
                <a:spcPts val="600"/>
              </a:spcAft>
              <a:buAutoNum type="arabicPeriod" startAt="2"/>
            </a:pPr>
            <a:r>
              <a:rPr lang="de-DE" b="1" dirty="0" err="1" smtClean="0"/>
              <a:t>District</a:t>
            </a:r>
            <a:r>
              <a:rPr lang="de-DE" b="1" dirty="0" smtClean="0"/>
              <a:t> </a:t>
            </a:r>
            <a:r>
              <a:rPr lang="de-DE" b="1" dirty="0"/>
              <a:t>C</a:t>
            </a:r>
            <a:r>
              <a:rPr lang="de-DE" b="1" dirty="0" smtClean="0"/>
              <a:t>ourt</a:t>
            </a:r>
            <a:r>
              <a:rPr lang="de-DE" dirty="0" smtClean="0"/>
              <a:t>: </a:t>
            </a:r>
            <a:r>
              <a:rPr lang="de-DE" dirty="0" err="1" smtClean="0"/>
              <a:t>ordered</a:t>
            </a:r>
            <a:r>
              <a:rPr lang="de-DE" dirty="0" smtClean="0"/>
              <a:t> UCC </a:t>
            </a:r>
            <a:r>
              <a:rPr lang="de-DE" dirty="0" err="1" smtClean="0"/>
              <a:t>to</a:t>
            </a:r>
            <a:r>
              <a:rPr lang="de-DE" dirty="0" smtClean="0"/>
              <a:t> </a:t>
            </a:r>
            <a:r>
              <a:rPr lang="de-DE" dirty="0" err="1" smtClean="0"/>
              <a:t>consent</a:t>
            </a:r>
            <a:r>
              <a:rPr lang="de-DE" dirty="0" smtClean="0"/>
              <a:t> </a:t>
            </a:r>
            <a:r>
              <a:rPr lang="de-DE" dirty="0" err="1" smtClean="0"/>
              <a:t>to</a:t>
            </a:r>
            <a:r>
              <a:rPr lang="de-DE" dirty="0" smtClean="0"/>
              <a:t> </a:t>
            </a:r>
            <a:r>
              <a:rPr lang="en-US" dirty="0" smtClean="0"/>
              <a:t>broad discovery </a:t>
            </a:r>
            <a:r>
              <a:rPr lang="en-US" dirty="0"/>
              <a:t>by the </a:t>
            </a:r>
            <a:r>
              <a:rPr lang="en-US" dirty="0" smtClean="0"/>
              <a:t>plaintiffs </a:t>
            </a:r>
            <a:r>
              <a:rPr lang="en-US" dirty="0"/>
              <a:t>under the Federal Rules of Civil Procedure </a:t>
            </a:r>
            <a:r>
              <a:rPr lang="en-US" dirty="0" smtClean="0"/>
              <a:t>as discovery under </a:t>
            </a:r>
            <a:r>
              <a:rPr lang="en-US" dirty="0"/>
              <a:t>Indian </a:t>
            </a:r>
            <a:r>
              <a:rPr lang="en-US" dirty="0" smtClean="0"/>
              <a:t>law was more limited.</a:t>
            </a:r>
          </a:p>
          <a:p>
            <a:pPr marL="0" indent="0">
              <a:lnSpc>
                <a:spcPct val="120000"/>
              </a:lnSpc>
              <a:spcAft>
                <a:spcPts val="600"/>
              </a:spcAft>
              <a:buNone/>
            </a:pPr>
            <a:r>
              <a:rPr lang="en-US" b="1" dirty="0"/>
              <a:t>	</a:t>
            </a:r>
            <a:r>
              <a:rPr lang="de-DE" b="1" dirty="0" smtClean="0"/>
              <a:t>Court of Appeals</a:t>
            </a:r>
            <a:r>
              <a:rPr lang="de-DE" dirty="0" smtClean="0"/>
              <a:t>: </a:t>
            </a:r>
            <a:r>
              <a:rPr lang="de-DE" dirty="0" err="1" smtClean="0"/>
              <a:t>Both</a:t>
            </a:r>
            <a:r>
              <a:rPr lang="de-DE" dirty="0" smtClean="0"/>
              <a:t> </a:t>
            </a:r>
            <a:r>
              <a:rPr lang="de-DE" dirty="0" err="1" smtClean="0"/>
              <a:t>parties</a:t>
            </a:r>
            <a:r>
              <a:rPr lang="de-DE" dirty="0" smtClean="0"/>
              <a:t> do </a:t>
            </a:r>
            <a:r>
              <a:rPr lang="de-DE" dirty="0" err="1" smtClean="0"/>
              <a:t>need</a:t>
            </a:r>
            <a:r>
              <a:rPr lang="de-DE" dirty="0" smtClean="0"/>
              <a:t> </a:t>
            </a:r>
            <a:r>
              <a:rPr lang="de-DE" dirty="0" err="1" smtClean="0"/>
              <a:t>to</a:t>
            </a:r>
            <a:r>
              <a:rPr lang="de-DE" dirty="0" smtClean="0"/>
              <a:t> </a:t>
            </a:r>
            <a:r>
              <a:rPr lang="de-DE" dirty="0" err="1" smtClean="0"/>
              <a:t>have</a:t>
            </a:r>
            <a:r>
              <a:rPr lang="de-DE" dirty="0" smtClean="0"/>
              <a:t> the same </a:t>
            </a:r>
            <a:r>
              <a:rPr lang="de-DE" dirty="0" err="1" smtClean="0"/>
              <a:t>rights</a:t>
            </a:r>
            <a:r>
              <a:rPr lang="de-DE" dirty="0"/>
              <a:t> </a:t>
            </a:r>
            <a:r>
              <a:rPr lang="de-DE" dirty="0" err="1" smtClean="0"/>
              <a:t>to</a:t>
            </a:r>
            <a:r>
              <a:rPr lang="de-DE" dirty="0" smtClean="0"/>
              <a:t> 	</a:t>
            </a:r>
            <a:r>
              <a:rPr lang="de-DE" dirty="0" err="1" smtClean="0"/>
              <a:t>ensure</a:t>
            </a:r>
            <a:r>
              <a:rPr lang="de-DE" dirty="0" smtClean="0"/>
              <a:t> fair </a:t>
            </a:r>
            <a:r>
              <a:rPr lang="de-DE" dirty="0" err="1" smtClean="0"/>
              <a:t>trial</a:t>
            </a:r>
            <a:r>
              <a:rPr lang="de-DE" dirty="0" smtClean="0"/>
              <a:t>. </a:t>
            </a:r>
            <a:r>
              <a:rPr lang="de-DE" dirty="0" err="1" smtClean="0"/>
              <a:t>Therefore</a:t>
            </a:r>
            <a:r>
              <a:rPr lang="de-DE" dirty="0" smtClean="0"/>
              <a:t>, </a:t>
            </a:r>
            <a:r>
              <a:rPr lang="de-DE" dirty="0" err="1" smtClean="0"/>
              <a:t>discovery</a:t>
            </a:r>
            <a:r>
              <a:rPr lang="de-DE" dirty="0" smtClean="0"/>
              <a:t> </a:t>
            </a:r>
            <a:r>
              <a:rPr lang="de-DE" dirty="0" err="1" smtClean="0"/>
              <a:t>under</a:t>
            </a:r>
            <a:r>
              <a:rPr lang="de-DE" dirty="0" smtClean="0"/>
              <a:t> FRCP </a:t>
            </a:r>
            <a:r>
              <a:rPr lang="de-DE" dirty="0" err="1" smtClean="0"/>
              <a:t>only</a:t>
            </a:r>
            <a:r>
              <a:rPr lang="de-DE" dirty="0" smtClean="0"/>
              <a:t> </a:t>
            </a:r>
            <a:r>
              <a:rPr lang="de-DE" dirty="0" err="1" smtClean="0"/>
              <a:t>if</a:t>
            </a:r>
            <a:r>
              <a:rPr lang="de-DE" dirty="0" smtClean="0"/>
              <a:t> </a:t>
            </a:r>
            <a:r>
              <a:rPr lang="de-DE" dirty="0" err="1" smtClean="0"/>
              <a:t>both</a:t>
            </a:r>
            <a:r>
              <a:rPr lang="de-DE" dirty="0" smtClean="0"/>
              <a:t> </a:t>
            </a:r>
            <a:r>
              <a:rPr lang="de-DE" dirty="0" err="1" smtClean="0"/>
              <a:t>sides</a:t>
            </a:r>
            <a:r>
              <a:rPr lang="de-DE" dirty="0" smtClean="0"/>
              <a:t> 	</a:t>
            </a:r>
            <a:r>
              <a:rPr lang="de-DE" dirty="0" err="1" smtClean="0"/>
              <a:t>argree</a:t>
            </a:r>
            <a:r>
              <a:rPr lang="de-DE" dirty="0" smtClean="0"/>
              <a:t> </a:t>
            </a:r>
            <a:r>
              <a:rPr lang="de-DE" dirty="0" err="1" smtClean="0"/>
              <a:t>to</a:t>
            </a:r>
            <a:r>
              <a:rPr lang="de-DE" dirty="0" smtClean="0"/>
              <a:t> mutual </a:t>
            </a:r>
            <a:r>
              <a:rPr lang="de-DE" dirty="0" err="1" smtClean="0"/>
              <a:t>discovery</a:t>
            </a:r>
            <a:r>
              <a:rPr lang="de-DE" dirty="0" smtClean="0"/>
              <a:t>. </a:t>
            </a:r>
          </a:p>
          <a:p>
            <a:pPr>
              <a:lnSpc>
                <a:spcPct val="120000"/>
              </a:lnSpc>
              <a:spcAft>
                <a:spcPts val="600"/>
              </a:spcAft>
              <a:buFontTx/>
              <a:buChar char="-"/>
            </a:pPr>
            <a:endParaRPr lang="de-DE" dirty="0" smtClean="0"/>
          </a:p>
          <a:p>
            <a:pPr>
              <a:buFontTx/>
              <a:buChar char="-"/>
            </a:pPr>
            <a:endParaRPr lang="de-DE" dirty="0" smtClean="0"/>
          </a:p>
          <a:p>
            <a:endParaRPr lang="de-DE" dirty="0"/>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47</a:t>
            </a:fld>
            <a:endParaRPr lang="de-DE">
              <a:solidFill>
                <a:prstClr val="black">
                  <a:tint val="75000"/>
                </a:prstClr>
              </a:solidFill>
            </a:endParaRPr>
          </a:p>
        </p:txBody>
      </p:sp>
    </p:spTree>
    <p:extLst>
      <p:ext uri="{BB962C8B-B14F-4D97-AF65-F5344CB8AC3E}">
        <p14:creationId xmlns:p14="http://schemas.microsoft.com/office/powerpoint/2010/main" val="40315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Forum non </a:t>
            </a:r>
            <a:r>
              <a:rPr lang="de-DE" dirty="0" err="1" smtClean="0"/>
              <a:t>conveniens</a:t>
            </a:r>
            <a:r>
              <a:rPr lang="de-DE" dirty="0" smtClean="0"/>
              <a:t> in Europe</a:t>
            </a:r>
            <a:endParaRPr lang="de-DE" dirty="0"/>
          </a:p>
        </p:txBody>
      </p:sp>
      <p:sp>
        <p:nvSpPr>
          <p:cNvPr id="3" name="Inhaltsplatzhalter 2"/>
          <p:cNvSpPr>
            <a:spLocks noGrp="1"/>
          </p:cNvSpPr>
          <p:nvPr>
            <p:ph idx="1"/>
          </p:nvPr>
        </p:nvSpPr>
        <p:spPr/>
        <p:txBody>
          <a:bodyPr>
            <a:normAutofit/>
          </a:bodyPr>
          <a:lstStyle/>
          <a:p>
            <a:pPr marL="0" indent="0">
              <a:lnSpc>
                <a:spcPct val="120000"/>
              </a:lnSpc>
              <a:spcBef>
                <a:spcPts val="600"/>
              </a:spcBef>
              <a:spcAft>
                <a:spcPts val="600"/>
              </a:spcAft>
              <a:buNone/>
            </a:pPr>
            <a:r>
              <a:rPr lang="en-US" sz="1900" b="1" dirty="0" smtClean="0"/>
              <a:t>Forum shopping (England)</a:t>
            </a:r>
            <a:endParaRPr lang="en-US" sz="1900" b="1" dirty="0" smtClean="0">
              <a:solidFill>
                <a:srgbClr val="FF0000"/>
              </a:solidFill>
            </a:endParaRPr>
          </a:p>
          <a:p>
            <a:pPr marL="0" indent="0" algn="ctr">
              <a:lnSpc>
                <a:spcPct val="120000"/>
              </a:lnSpc>
              <a:spcBef>
                <a:spcPts val="600"/>
              </a:spcBef>
              <a:spcAft>
                <a:spcPts val="600"/>
              </a:spcAft>
              <a:buNone/>
            </a:pPr>
            <a:r>
              <a:rPr lang="en-US" sz="1900" i="1" dirty="0" smtClean="0"/>
              <a:t>The Atlantic Star </a:t>
            </a:r>
            <a:r>
              <a:rPr lang="en-US" sz="1900" dirty="0" smtClean="0">
                <a:sym typeface="Symbol" panose="05050102010706020507" pitchFamily="18" charset="2"/>
              </a:rPr>
              <a:t></a:t>
            </a:r>
            <a:r>
              <a:rPr lang="en-US" sz="1900" dirty="0" smtClean="0"/>
              <a:t>1972</a:t>
            </a:r>
            <a:r>
              <a:rPr lang="en-US" sz="1900" dirty="0" smtClean="0">
                <a:sym typeface="Symbol" panose="05050102010706020507" pitchFamily="18" charset="2"/>
              </a:rPr>
              <a:t></a:t>
            </a:r>
            <a:r>
              <a:rPr lang="en-US" sz="1900" dirty="0" smtClean="0"/>
              <a:t> 3 All ER 705, 709 (CA) per Lord Denning</a:t>
            </a:r>
          </a:p>
          <a:p>
            <a:pPr marL="0" indent="0">
              <a:lnSpc>
                <a:spcPct val="120000"/>
              </a:lnSpc>
              <a:spcBef>
                <a:spcPts val="600"/>
              </a:spcBef>
              <a:spcAft>
                <a:spcPts val="600"/>
              </a:spcAft>
              <a:buNone/>
            </a:pPr>
            <a:r>
              <a:rPr lang="en-US" sz="1900" dirty="0" smtClean="0"/>
              <a:t>“</a:t>
            </a:r>
            <a:r>
              <a:rPr lang="en-US" sz="1900" dirty="0"/>
              <a:t>No one who comes to these courts asking for justice should come in vain. He must, of course, come in good faith.  ... This right to come here is not confined to Englishmen. It extends to any friendly foreigner. He can seek the aid of our courts if he desires to do so. </a:t>
            </a:r>
            <a:r>
              <a:rPr lang="en-US" sz="1900" u="sng" dirty="0"/>
              <a:t>You may call this ‘forum shopping’ if you please, but if the forum is England, it is a good place to shop in, both for the quality of the goods and the speed of service.”</a:t>
            </a:r>
            <a:endParaRPr lang="de-DE" sz="1900" u="sng" dirty="0"/>
          </a:p>
          <a:p>
            <a:pPr marL="0" indent="0">
              <a:buNone/>
            </a:pPr>
            <a:endParaRPr lang="de-DE" dirty="0" smtClean="0"/>
          </a:p>
          <a:p>
            <a:pPr marL="0" indent="0">
              <a:buNone/>
            </a:pPr>
            <a:endParaRPr lang="de-DE" dirty="0"/>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48</a:t>
            </a:fld>
            <a:endParaRPr lang="de-DE">
              <a:solidFill>
                <a:prstClr val="black">
                  <a:tint val="75000"/>
                </a:prstClr>
              </a:solidFill>
            </a:endParaRPr>
          </a:p>
        </p:txBody>
      </p:sp>
    </p:spTree>
    <p:extLst>
      <p:ext uri="{BB962C8B-B14F-4D97-AF65-F5344CB8AC3E}">
        <p14:creationId xmlns:p14="http://schemas.microsoft.com/office/powerpoint/2010/main" val="340552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Forum </a:t>
            </a:r>
            <a:r>
              <a:rPr lang="de-DE" dirty="0" err="1" smtClean="0"/>
              <a:t>shopping</a:t>
            </a:r>
            <a:r>
              <a:rPr lang="de-DE" dirty="0" smtClean="0"/>
              <a:t>/forum non </a:t>
            </a:r>
            <a:r>
              <a:rPr lang="de-DE" dirty="0" err="1" smtClean="0"/>
              <a:t>conveniens</a:t>
            </a:r>
            <a:r>
              <a:rPr lang="de-DE" dirty="0" smtClean="0"/>
              <a:t> in Europe</a:t>
            </a:r>
            <a:endParaRPr lang="de-DE" dirty="0"/>
          </a:p>
        </p:txBody>
      </p:sp>
      <p:sp>
        <p:nvSpPr>
          <p:cNvPr id="3" name="Inhaltsplatzhalter 2"/>
          <p:cNvSpPr>
            <a:spLocks noGrp="1"/>
          </p:cNvSpPr>
          <p:nvPr>
            <p:ph idx="1"/>
          </p:nvPr>
        </p:nvSpPr>
        <p:spPr/>
        <p:txBody>
          <a:bodyPr>
            <a:normAutofit/>
          </a:bodyPr>
          <a:lstStyle/>
          <a:p>
            <a:pPr marL="0" indent="0">
              <a:lnSpc>
                <a:spcPct val="140000"/>
              </a:lnSpc>
              <a:spcBef>
                <a:spcPts val="600"/>
              </a:spcBef>
              <a:buNone/>
            </a:pPr>
            <a:r>
              <a:rPr lang="en-US" b="1" dirty="0" smtClean="0"/>
              <a:t>Forum non </a:t>
            </a:r>
            <a:r>
              <a:rPr lang="en-US" b="1" dirty="0" err="1" smtClean="0"/>
              <a:t>conveniens</a:t>
            </a:r>
            <a:r>
              <a:rPr lang="en-US" b="1" dirty="0" smtClean="0"/>
              <a:t> in England </a:t>
            </a:r>
          </a:p>
          <a:p>
            <a:pPr>
              <a:lnSpc>
                <a:spcPct val="140000"/>
              </a:lnSpc>
              <a:spcBef>
                <a:spcPts val="600"/>
              </a:spcBef>
            </a:pPr>
            <a:r>
              <a:rPr lang="en-US" dirty="0" smtClean="0"/>
              <a:t>Doctrine of forum non </a:t>
            </a:r>
            <a:r>
              <a:rPr lang="en-US" dirty="0" err="1" smtClean="0"/>
              <a:t>conveniens</a:t>
            </a:r>
            <a:r>
              <a:rPr lang="en-US" dirty="0" smtClean="0"/>
              <a:t> accepted </a:t>
            </a:r>
          </a:p>
          <a:p>
            <a:pPr>
              <a:lnSpc>
                <a:spcPct val="140000"/>
              </a:lnSpc>
              <a:spcBef>
                <a:spcPts val="600"/>
              </a:spcBef>
            </a:pPr>
            <a:r>
              <a:rPr lang="en-US" dirty="0" smtClean="0"/>
              <a:t>Early case law</a:t>
            </a:r>
          </a:p>
          <a:p>
            <a:pPr lvl="1">
              <a:lnSpc>
                <a:spcPct val="140000"/>
              </a:lnSpc>
              <a:spcBef>
                <a:spcPts val="600"/>
              </a:spcBef>
            </a:pPr>
            <a:r>
              <a:rPr lang="en-US" dirty="0" smtClean="0"/>
              <a:t>A stay of proceedings could only be granted under very narrow circumstances</a:t>
            </a:r>
          </a:p>
          <a:p>
            <a:pPr lvl="1">
              <a:lnSpc>
                <a:spcPct val="140000"/>
              </a:lnSpc>
              <a:spcBef>
                <a:spcPts val="600"/>
              </a:spcBef>
            </a:pPr>
            <a:r>
              <a:rPr lang="en-US" dirty="0" smtClean="0"/>
              <a:t>The suit must have been "</a:t>
            </a:r>
            <a:r>
              <a:rPr lang="en-US" dirty="0"/>
              <a:t>oppressive, vexatious or an abuse of process" and </a:t>
            </a:r>
            <a:r>
              <a:rPr lang="en-US" dirty="0" smtClean="0"/>
              <a:t>"</a:t>
            </a:r>
            <a:r>
              <a:rPr lang="en-US" dirty="0"/>
              <a:t>the stay would not cause an injustice to the </a:t>
            </a:r>
            <a:r>
              <a:rPr lang="en-US" dirty="0" smtClean="0"/>
              <a:t>plaintiff“ </a:t>
            </a:r>
            <a:r>
              <a:rPr lang="de-DE" i="1" dirty="0" err="1" smtClean="0"/>
              <a:t>Maharanee</a:t>
            </a:r>
            <a:r>
              <a:rPr lang="de-DE" i="1" dirty="0" smtClean="0"/>
              <a:t> </a:t>
            </a:r>
            <a:r>
              <a:rPr lang="de-DE" i="1" dirty="0"/>
              <a:t>of </a:t>
            </a:r>
            <a:r>
              <a:rPr lang="en-US" i="1" dirty="0" smtClean="0"/>
              <a:t>Baroda </a:t>
            </a:r>
            <a:r>
              <a:rPr lang="en-US" i="1" dirty="0"/>
              <a:t>v Wildenstein</a:t>
            </a:r>
            <a:r>
              <a:rPr lang="en-US" dirty="0"/>
              <a:t> [1972] 2 All ER </a:t>
            </a:r>
            <a:r>
              <a:rPr lang="en-US" dirty="0" smtClean="0"/>
              <a:t>689 (CA).</a:t>
            </a:r>
            <a:endParaRPr lang="en-US" dirty="0" smtClean="0">
              <a:solidFill>
                <a:srgbClr val="FF0000"/>
              </a:solidFill>
            </a:endParaRPr>
          </a:p>
          <a:p>
            <a:pPr>
              <a:lnSpc>
                <a:spcPct val="140000"/>
              </a:lnSpc>
              <a:spcBef>
                <a:spcPts val="600"/>
              </a:spcBef>
            </a:pPr>
            <a:r>
              <a:rPr lang="en-US" dirty="0" smtClean="0"/>
              <a:t>Doctrine was later widened considerably by decisions of the House of Lords (now: Supreme Court). </a:t>
            </a:r>
            <a:endParaRPr lang="en-US" b="1" dirty="0" smtClean="0"/>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49</a:t>
            </a:fld>
            <a:endParaRPr lang="de-DE">
              <a:solidFill>
                <a:prstClr val="black">
                  <a:tint val="75000"/>
                </a:prstClr>
              </a:solidFill>
            </a:endParaRPr>
          </a:p>
        </p:txBody>
      </p:sp>
    </p:spTree>
    <p:extLst>
      <p:ext uri="{BB962C8B-B14F-4D97-AF65-F5344CB8AC3E}">
        <p14:creationId xmlns:p14="http://schemas.microsoft.com/office/powerpoint/2010/main" val="283439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Circuit map – 9</a:t>
            </a:r>
            <a:r>
              <a:rPr lang="en-US" baseline="30000" dirty="0" smtClean="0"/>
              <a:t>th</a:t>
            </a:r>
            <a:r>
              <a:rPr lang="en-US" dirty="0" smtClean="0"/>
              <a:t> Circuit</a:t>
            </a:r>
            <a:endParaRPr lang="de-DE" dirty="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5</a:t>
            </a:fld>
            <a:endParaRPr lang="de-D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980728"/>
            <a:ext cx="5176044" cy="527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feld 5"/>
          <p:cNvSpPr txBox="1"/>
          <p:nvPr/>
        </p:nvSpPr>
        <p:spPr>
          <a:xfrm>
            <a:off x="6723708" y="5877272"/>
            <a:ext cx="2304256" cy="507831"/>
          </a:xfrm>
          <a:prstGeom prst="rect">
            <a:avLst/>
          </a:prstGeom>
          <a:noFill/>
        </p:spPr>
        <p:txBody>
          <a:bodyPr wrap="square" rtlCol="0">
            <a:spAutoFit/>
          </a:bodyPr>
          <a:lstStyle/>
          <a:p>
            <a:r>
              <a:rPr lang="de-DE" sz="900" dirty="0"/>
              <a:t>Quelle: http://www.ca9.uscourts.gov/content/view.php?pk_id=0000000135</a:t>
            </a:r>
          </a:p>
        </p:txBody>
      </p:sp>
    </p:spTree>
    <p:extLst>
      <p:ext uri="{BB962C8B-B14F-4D97-AF65-F5344CB8AC3E}">
        <p14:creationId xmlns:p14="http://schemas.microsoft.com/office/powerpoint/2010/main" val="11369955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Lubbe</a:t>
            </a:r>
            <a:r>
              <a:rPr lang="en-US" dirty="0"/>
              <a:t> v. Cape PLC, [2000] 1 W.L.R.1545 (H.L</a:t>
            </a:r>
            <a:r>
              <a:rPr lang="en-US" dirty="0" smtClean="0"/>
              <a:t>.)</a:t>
            </a:r>
            <a:endParaRPr lang="de-DE" dirty="0"/>
          </a:p>
        </p:txBody>
      </p:sp>
      <p:sp>
        <p:nvSpPr>
          <p:cNvPr id="3" name="Inhaltsplatzhalter 2"/>
          <p:cNvSpPr>
            <a:spLocks noGrp="1"/>
          </p:cNvSpPr>
          <p:nvPr>
            <p:ph idx="1"/>
          </p:nvPr>
        </p:nvSpPr>
        <p:spPr/>
        <p:txBody>
          <a:bodyPr/>
          <a:lstStyle/>
          <a:p>
            <a:pPr>
              <a:lnSpc>
                <a:spcPct val="120000"/>
              </a:lnSpc>
              <a:spcAft>
                <a:spcPts val="600"/>
              </a:spcAft>
            </a:pPr>
            <a:r>
              <a:rPr lang="en-US" dirty="0"/>
              <a:t>In </a:t>
            </a:r>
            <a:r>
              <a:rPr lang="en-US" dirty="0" err="1"/>
              <a:t>Lubbe</a:t>
            </a:r>
            <a:r>
              <a:rPr lang="en-US" dirty="0"/>
              <a:t> v. Cape </a:t>
            </a:r>
            <a:r>
              <a:rPr lang="en-US" dirty="0" smtClean="0"/>
              <a:t>PLC, </a:t>
            </a:r>
            <a:r>
              <a:rPr lang="en-US" dirty="0"/>
              <a:t>the British House of </a:t>
            </a:r>
            <a:r>
              <a:rPr lang="en-US" dirty="0" smtClean="0"/>
              <a:t>Lords (now: Supreme Court)  </a:t>
            </a:r>
            <a:r>
              <a:rPr lang="en-US" dirty="0"/>
              <a:t>denied a forum non </a:t>
            </a:r>
            <a:r>
              <a:rPr lang="en-US" dirty="0" err="1"/>
              <a:t>conveniens</a:t>
            </a:r>
            <a:r>
              <a:rPr lang="en-US" dirty="0"/>
              <a:t> motion (in favor of litigating in South Africa). </a:t>
            </a:r>
            <a:endParaRPr lang="en-US" dirty="0" smtClean="0"/>
          </a:p>
          <a:p>
            <a:pPr>
              <a:lnSpc>
                <a:spcPct val="120000"/>
              </a:lnSpc>
              <a:spcAft>
                <a:spcPts val="600"/>
              </a:spcAft>
            </a:pPr>
            <a:r>
              <a:rPr lang="en-US" dirty="0" smtClean="0"/>
              <a:t>It </a:t>
            </a:r>
            <a:r>
              <a:rPr lang="en-US" dirty="0"/>
              <a:t>rejected the American approach (in part) and held that </a:t>
            </a:r>
            <a:endParaRPr lang="en-US" dirty="0" smtClean="0"/>
          </a:p>
          <a:p>
            <a:pPr marL="0" indent="0">
              <a:lnSpc>
                <a:spcPct val="120000"/>
              </a:lnSpc>
              <a:spcAft>
                <a:spcPts val="600"/>
              </a:spcAft>
              <a:buNone/>
            </a:pPr>
            <a:r>
              <a:rPr lang="en-US" dirty="0"/>
              <a:t>	</a:t>
            </a:r>
            <a:r>
              <a:rPr lang="en-US" dirty="0" smtClean="0"/>
              <a:t>"</a:t>
            </a:r>
            <a:r>
              <a:rPr lang="en-US" dirty="0"/>
              <a:t>the principles on which the doctrine of forum non </a:t>
            </a:r>
            <a:r>
              <a:rPr lang="en-US" dirty="0" err="1"/>
              <a:t>conveniens</a:t>
            </a:r>
            <a:r>
              <a:rPr lang="en-US" dirty="0"/>
              <a:t> rests </a:t>
            </a:r>
            <a:r>
              <a:rPr lang="en-US" dirty="0" smtClean="0"/>
              <a:t>	leave </a:t>
            </a:r>
            <a:r>
              <a:rPr lang="en-US" dirty="0"/>
              <a:t>no room for consideration of public interest or public policy </a:t>
            </a:r>
            <a:r>
              <a:rPr lang="en-US" dirty="0" smtClean="0"/>
              <a:t>	which </a:t>
            </a:r>
            <a:r>
              <a:rPr lang="en-US" dirty="0"/>
              <a:t>cannot be related to the private interests of any of the parties or </a:t>
            </a:r>
            <a:r>
              <a:rPr lang="en-US" dirty="0" smtClean="0"/>
              <a:t>	the </a:t>
            </a:r>
            <a:r>
              <a:rPr lang="en-US" dirty="0"/>
              <a:t>ends of justice in the case which is before the court.”</a:t>
            </a:r>
          </a:p>
          <a:p>
            <a:pPr>
              <a:lnSpc>
                <a:spcPct val="120000"/>
              </a:lnSpc>
              <a:spcAft>
                <a:spcPts val="600"/>
              </a:spcAft>
            </a:pPr>
            <a:r>
              <a:rPr lang="en-US" dirty="0"/>
              <a:t>Under this standard, should the Bhopal case </a:t>
            </a:r>
            <a:r>
              <a:rPr lang="en-US" dirty="0" smtClean="0"/>
              <a:t>have been dismissed</a:t>
            </a:r>
            <a:r>
              <a:rPr lang="en-US" dirty="0"/>
              <a:t>?</a:t>
            </a:r>
          </a:p>
          <a:p>
            <a:pPr>
              <a:lnSpc>
                <a:spcPct val="120000"/>
              </a:lnSpc>
            </a:pPr>
            <a:endParaRPr lang="de-DE" dirty="0"/>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50</a:t>
            </a:fld>
            <a:endParaRPr lang="de-DE">
              <a:solidFill>
                <a:prstClr val="black">
                  <a:tint val="75000"/>
                </a:prstClr>
              </a:solidFill>
            </a:endParaRPr>
          </a:p>
        </p:txBody>
      </p:sp>
    </p:spTree>
    <p:extLst>
      <p:ext uri="{BB962C8B-B14F-4D97-AF65-F5344CB8AC3E}">
        <p14:creationId xmlns:p14="http://schemas.microsoft.com/office/powerpoint/2010/main" val="363113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solidFill>
                  <a:srgbClr val="333333"/>
                </a:solidFill>
              </a:rPr>
              <a:t>EU </a:t>
            </a:r>
            <a:r>
              <a:rPr lang="en-US" dirty="0" smtClean="0">
                <a:solidFill>
                  <a:srgbClr val="333333"/>
                </a:solidFill>
              </a:rPr>
              <a:t>law</a:t>
            </a:r>
            <a:endParaRPr lang="de-DE" dirty="0"/>
          </a:p>
        </p:txBody>
      </p:sp>
      <p:sp>
        <p:nvSpPr>
          <p:cNvPr id="3" name="Inhaltsplatzhalter 2"/>
          <p:cNvSpPr>
            <a:spLocks noGrp="1"/>
          </p:cNvSpPr>
          <p:nvPr>
            <p:ph idx="1"/>
          </p:nvPr>
        </p:nvSpPr>
        <p:spPr/>
        <p:txBody>
          <a:bodyPr>
            <a:normAutofit/>
          </a:bodyPr>
          <a:lstStyle/>
          <a:p>
            <a:pPr>
              <a:lnSpc>
                <a:spcPct val="140000"/>
              </a:lnSpc>
              <a:spcBef>
                <a:spcPts val="600"/>
              </a:spcBef>
            </a:pPr>
            <a:r>
              <a:rPr lang="en-US" dirty="0" smtClean="0">
                <a:solidFill>
                  <a:srgbClr val="333333"/>
                </a:solidFill>
              </a:rPr>
              <a:t>In European law </a:t>
            </a:r>
            <a:r>
              <a:rPr lang="en-US" b="1" dirty="0" smtClean="0">
                <a:solidFill>
                  <a:srgbClr val="333333"/>
                </a:solidFill>
              </a:rPr>
              <a:t>forum shopping </a:t>
            </a:r>
            <a:r>
              <a:rPr lang="en-US" dirty="0" smtClean="0">
                <a:solidFill>
                  <a:srgbClr val="333333"/>
                </a:solidFill>
              </a:rPr>
              <a:t>is accepted but </a:t>
            </a:r>
            <a:r>
              <a:rPr lang="en-US" b="1" dirty="0" smtClean="0">
                <a:solidFill>
                  <a:srgbClr val="333333"/>
                </a:solidFill>
              </a:rPr>
              <a:t>not </a:t>
            </a:r>
            <a:r>
              <a:rPr lang="en-US" dirty="0" smtClean="0">
                <a:solidFill>
                  <a:srgbClr val="333333"/>
                </a:solidFill>
              </a:rPr>
              <a:t>the </a:t>
            </a:r>
            <a:r>
              <a:rPr lang="en-US" b="1" dirty="0" smtClean="0">
                <a:solidFill>
                  <a:srgbClr val="333333"/>
                </a:solidFill>
              </a:rPr>
              <a:t>principle of forum non </a:t>
            </a:r>
            <a:r>
              <a:rPr lang="en-US" b="1" dirty="0" err="1" smtClean="0">
                <a:solidFill>
                  <a:srgbClr val="333333"/>
                </a:solidFill>
              </a:rPr>
              <a:t>conveniens</a:t>
            </a:r>
            <a:r>
              <a:rPr lang="en-US" dirty="0" smtClean="0"/>
              <a:t> </a:t>
            </a:r>
            <a:r>
              <a:rPr lang="en-US" dirty="0"/>
              <a:t>(ECJ, Case C-281/02 – </a:t>
            </a:r>
            <a:r>
              <a:rPr lang="en-US" dirty="0" err="1"/>
              <a:t>Owusu</a:t>
            </a:r>
            <a:r>
              <a:rPr lang="en-US" dirty="0"/>
              <a:t> v. Jackson). </a:t>
            </a:r>
            <a:endParaRPr lang="en-US" dirty="0" smtClean="0">
              <a:solidFill>
                <a:srgbClr val="333333"/>
              </a:solidFill>
            </a:endParaRPr>
          </a:p>
          <a:p>
            <a:pPr>
              <a:lnSpc>
                <a:spcPct val="140000"/>
              </a:lnSpc>
              <a:spcBef>
                <a:spcPts val="600"/>
              </a:spcBef>
            </a:pPr>
            <a:r>
              <a:rPr lang="en-US" dirty="0" smtClean="0">
                <a:solidFill>
                  <a:srgbClr val="333333"/>
                </a:solidFill>
              </a:rPr>
              <a:t>If </a:t>
            </a:r>
            <a:r>
              <a:rPr lang="en-US" dirty="0">
                <a:solidFill>
                  <a:srgbClr val="333333"/>
                </a:solidFill>
              </a:rPr>
              <a:t>courts are competent to decide a dispute, they must do so. </a:t>
            </a:r>
            <a:r>
              <a:rPr lang="en-US" dirty="0" smtClean="0">
                <a:solidFill>
                  <a:srgbClr val="333333"/>
                </a:solidFill>
              </a:rPr>
              <a:t>Background:</a:t>
            </a:r>
            <a:endParaRPr lang="en-US" dirty="0">
              <a:solidFill>
                <a:srgbClr val="333333"/>
              </a:solidFill>
            </a:endParaRPr>
          </a:p>
          <a:p>
            <a:pPr lvl="1">
              <a:lnSpc>
                <a:spcPct val="140000"/>
              </a:lnSpc>
              <a:spcBef>
                <a:spcPts val="600"/>
              </a:spcBef>
              <a:buFont typeface="Arial" panose="020B0604020202020204" pitchFamily="34" charset="0"/>
              <a:buChar char="•"/>
            </a:pPr>
            <a:r>
              <a:rPr lang="en-US" dirty="0" smtClean="0">
                <a:solidFill>
                  <a:srgbClr val="333333"/>
                </a:solidFill>
              </a:rPr>
              <a:t>Legal </a:t>
            </a:r>
            <a:r>
              <a:rPr lang="en-US" dirty="0">
                <a:solidFill>
                  <a:srgbClr val="333333"/>
                </a:solidFill>
              </a:rPr>
              <a:t>certainty </a:t>
            </a:r>
          </a:p>
          <a:p>
            <a:pPr lvl="1">
              <a:lnSpc>
                <a:spcPct val="140000"/>
              </a:lnSpc>
              <a:spcBef>
                <a:spcPts val="600"/>
              </a:spcBef>
              <a:buFont typeface="Arial" panose="020B0604020202020204" pitchFamily="34" charset="0"/>
              <a:buChar char="•"/>
            </a:pPr>
            <a:r>
              <a:rPr lang="en-US" dirty="0">
                <a:solidFill>
                  <a:srgbClr val="333333"/>
                </a:solidFill>
              </a:rPr>
              <a:t>P</a:t>
            </a:r>
            <a:r>
              <a:rPr lang="en-US" dirty="0" smtClean="0">
                <a:solidFill>
                  <a:srgbClr val="333333"/>
                </a:solidFill>
              </a:rPr>
              <a:t>laintiff </a:t>
            </a:r>
            <a:r>
              <a:rPr lang="en-US" dirty="0">
                <a:solidFill>
                  <a:srgbClr val="333333"/>
                </a:solidFill>
              </a:rPr>
              <a:t>is entitled by law to seek justice in the court </a:t>
            </a:r>
            <a:r>
              <a:rPr lang="en-US" dirty="0" smtClean="0">
                <a:solidFill>
                  <a:srgbClr val="333333"/>
                </a:solidFill>
              </a:rPr>
              <a:t>chosen.</a:t>
            </a:r>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51</a:t>
            </a:fld>
            <a:endParaRPr lang="de-DE">
              <a:solidFill>
                <a:prstClr val="black">
                  <a:tint val="75000"/>
                </a:prstClr>
              </a:solidFill>
            </a:endParaRPr>
          </a:p>
        </p:txBody>
      </p:sp>
    </p:spTree>
    <p:extLst>
      <p:ext uri="{BB962C8B-B14F-4D97-AF65-F5344CB8AC3E}">
        <p14:creationId xmlns:p14="http://schemas.microsoft.com/office/powerpoint/2010/main" val="290314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p:txBody>
          <a:bodyPr/>
          <a:lstStyle/>
          <a:p>
            <a:pPr>
              <a:defRPr/>
            </a:pPr>
            <a:endParaRPr lang="de-DE" dirty="0" smtClean="0"/>
          </a:p>
          <a:p>
            <a:pPr>
              <a:defRPr/>
            </a:pPr>
            <a:endParaRPr lang="de-DE" dirty="0"/>
          </a:p>
          <a:p>
            <a:pPr marL="0" indent="0" algn="ctr">
              <a:lnSpc>
                <a:spcPct val="150000"/>
              </a:lnSpc>
              <a:spcAft>
                <a:spcPts val="600"/>
              </a:spcAft>
              <a:buFontTx/>
              <a:buNone/>
              <a:defRPr/>
            </a:pPr>
            <a:endParaRPr lang="de-DE" sz="2000" b="1" dirty="0"/>
          </a:p>
          <a:p>
            <a:pPr marL="0" indent="0" algn="ctr">
              <a:lnSpc>
                <a:spcPct val="150000"/>
              </a:lnSpc>
              <a:spcAft>
                <a:spcPts val="600"/>
              </a:spcAft>
              <a:buFontTx/>
              <a:buNone/>
              <a:defRPr/>
            </a:pPr>
            <a:endParaRPr lang="en-US" sz="2000" b="1" dirty="0" smtClean="0"/>
          </a:p>
          <a:p>
            <a:pPr marL="0" indent="0" algn="ctr">
              <a:lnSpc>
                <a:spcPct val="150000"/>
              </a:lnSpc>
              <a:spcAft>
                <a:spcPts val="600"/>
              </a:spcAft>
              <a:buFontTx/>
              <a:buNone/>
              <a:defRPr/>
            </a:pPr>
            <a:r>
              <a:rPr lang="en-US" sz="2000" b="1" dirty="0" smtClean="0"/>
              <a:t>Forum selection clauses </a:t>
            </a:r>
          </a:p>
        </p:txBody>
      </p:sp>
      <p:sp>
        <p:nvSpPr>
          <p:cNvPr id="2" name="Fußzeilenplatzhalter 1"/>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4" name="Foliennummernplatzhalter 3"/>
          <p:cNvSpPr>
            <a:spLocks noGrp="1"/>
          </p:cNvSpPr>
          <p:nvPr>
            <p:ph type="sldNum" sz="quarter" idx="12"/>
          </p:nvPr>
        </p:nvSpPr>
        <p:spPr/>
        <p:txBody>
          <a:bodyPr/>
          <a:lstStyle/>
          <a:p>
            <a:fld id="{E5B53BF6-DEA2-458C-903B-B577D20D4B06}" type="slidenum">
              <a:rPr lang="de-DE" smtClean="0">
                <a:solidFill>
                  <a:prstClr val="black">
                    <a:tint val="75000"/>
                  </a:prstClr>
                </a:solidFill>
              </a:rPr>
              <a:pPr/>
              <a:t>52</a:t>
            </a:fld>
            <a:endParaRPr lang="de-DE">
              <a:solidFill>
                <a:prstClr val="black">
                  <a:tint val="75000"/>
                </a:prstClr>
              </a:solidFill>
            </a:endParaRPr>
          </a:p>
        </p:txBody>
      </p:sp>
    </p:spTree>
    <p:extLst>
      <p:ext uri="{BB962C8B-B14F-4D97-AF65-F5344CB8AC3E}">
        <p14:creationId xmlns:p14="http://schemas.microsoft.com/office/powerpoint/2010/main" val="15622348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de-DE" altLang="de-DE" dirty="0" err="1" smtClean="0"/>
              <a:t>Introduction</a:t>
            </a:r>
            <a:endParaRPr lang="de-DE" altLang="de-DE" b="1" dirty="0" smtClean="0"/>
          </a:p>
        </p:txBody>
      </p:sp>
      <p:sp>
        <p:nvSpPr>
          <p:cNvPr id="151555" name="Rectangle 3"/>
          <p:cNvSpPr>
            <a:spLocks noGrp="1" noChangeArrowheads="1"/>
          </p:cNvSpPr>
          <p:nvPr>
            <p:ph type="body" idx="1"/>
          </p:nvPr>
        </p:nvSpPr>
        <p:spPr>
          <a:xfrm>
            <a:off x="457200" y="1307901"/>
            <a:ext cx="8229600" cy="4785395"/>
          </a:xfrm>
        </p:spPr>
        <p:txBody>
          <a:bodyPr/>
          <a:lstStyle/>
          <a:p>
            <a:pPr>
              <a:lnSpc>
                <a:spcPct val="120000"/>
              </a:lnSpc>
              <a:spcAft>
                <a:spcPts val="600"/>
              </a:spcAft>
              <a:defRPr/>
            </a:pPr>
            <a:r>
              <a:rPr lang="en-US" sz="1800" dirty="0" smtClean="0"/>
              <a:t>For a long time, U.S. courts gave (exclusive) forum selection clauses </a:t>
            </a:r>
            <a:r>
              <a:rPr lang="en-US" dirty="0"/>
              <a:t>(jurisdiction agreements, choice-of-court </a:t>
            </a:r>
            <a:r>
              <a:rPr lang="en-US" dirty="0" smtClean="0"/>
              <a:t>agreements) in favor of foreign courts very </a:t>
            </a:r>
            <a:r>
              <a:rPr lang="en-US" sz="1800" dirty="0" smtClean="0"/>
              <a:t>little weight.</a:t>
            </a:r>
          </a:p>
          <a:p>
            <a:pPr eaLnBrk="1" hangingPunct="1">
              <a:lnSpc>
                <a:spcPct val="120000"/>
              </a:lnSpc>
              <a:spcAft>
                <a:spcPts val="600"/>
              </a:spcAft>
              <a:defRPr/>
            </a:pPr>
            <a:r>
              <a:rPr lang="en-US" dirty="0" smtClean="0"/>
              <a:t>Such agreements were analyzed from a forum non </a:t>
            </a:r>
            <a:r>
              <a:rPr lang="en-US" dirty="0" err="1" smtClean="0"/>
              <a:t>conveniens</a:t>
            </a:r>
            <a:r>
              <a:rPr lang="en-US" dirty="0" smtClean="0"/>
              <a:t> perspective and often not enforced.</a:t>
            </a:r>
          </a:p>
          <a:p>
            <a:pPr eaLnBrk="1" hangingPunct="1">
              <a:lnSpc>
                <a:spcPct val="120000"/>
              </a:lnSpc>
              <a:spcAft>
                <a:spcPts val="600"/>
              </a:spcAft>
              <a:defRPr/>
            </a:pPr>
            <a:r>
              <a:rPr lang="en-US" sz="1800" dirty="0" smtClean="0"/>
              <a:t>Consequence: Legal certainty was hampered</a:t>
            </a:r>
          </a:p>
          <a:p>
            <a:pPr>
              <a:lnSpc>
                <a:spcPct val="120000"/>
              </a:lnSpc>
              <a:spcAft>
                <a:spcPts val="600"/>
              </a:spcAft>
              <a:defRPr/>
            </a:pPr>
            <a:r>
              <a:rPr lang="en-US" dirty="0" smtClean="0"/>
              <a:t>Things changed with Supreme Court from the 1970s onwards</a:t>
            </a:r>
            <a:endParaRPr lang="en-US" dirty="0"/>
          </a:p>
          <a:p>
            <a:pPr eaLnBrk="1" hangingPunct="1">
              <a:defRPr/>
            </a:pPr>
            <a:endParaRPr lang="en-US" sz="1800" dirty="0" smtClean="0"/>
          </a:p>
        </p:txBody>
      </p:sp>
      <p:sp>
        <p:nvSpPr>
          <p:cNvPr id="2" name="Fußzeilenplatzhalter 1"/>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3" name="Foliennummernplatzhalter 2"/>
          <p:cNvSpPr>
            <a:spLocks noGrp="1"/>
          </p:cNvSpPr>
          <p:nvPr>
            <p:ph type="sldNum" sz="quarter" idx="12"/>
          </p:nvPr>
        </p:nvSpPr>
        <p:spPr/>
        <p:txBody>
          <a:bodyPr/>
          <a:lstStyle/>
          <a:p>
            <a:fld id="{E5B53BF6-DEA2-458C-903B-B577D20D4B06}" type="slidenum">
              <a:rPr lang="de-DE" smtClean="0">
                <a:solidFill>
                  <a:prstClr val="black">
                    <a:tint val="75000"/>
                  </a:prstClr>
                </a:solidFill>
              </a:rPr>
              <a:pPr/>
              <a:t>53</a:t>
            </a:fld>
            <a:endParaRPr lang="de-DE">
              <a:solidFill>
                <a:prstClr val="black">
                  <a:tint val="75000"/>
                </a:prstClr>
              </a:solidFill>
            </a:endParaRPr>
          </a:p>
        </p:txBody>
      </p:sp>
    </p:spTree>
    <p:extLst>
      <p:ext uri="{BB962C8B-B14F-4D97-AF65-F5344CB8AC3E}">
        <p14:creationId xmlns:p14="http://schemas.microsoft.com/office/powerpoint/2010/main" val="7128314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de-DE" altLang="de-DE" dirty="0" smtClean="0"/>
              <a:t>The Bremen (1972)</a:t>
            </a:r>
            <a:endParaRPr lang="de-DE" altLang="de-DE" b="1" dirty="0" smtClean="0"/>
          </a:p>
        </p:txBody>
      </p:sp>
      <p:sp>
        <p:nvSpPr>
          <p:cNvPr id="151555" name="Rectangle 3"/>
          <p:cNvSpPr>
            <a:spLocks noGrp="1" noChangeArrowheads="1"/>
          </p:cNvSpPr>
          <p:nvPr>
            <p:ph type="body" idx="1"/>
          </p:nvPr>
        </p:nvSpPr>
        <p:spPr>
          <a:xfrm>
            <a:off x="457200" y="1307901"/>
            <a:ext cx="8229600" cy="4785395"/>
          </a:xfrm>
        </p:spPr>
        <p:txBody>
          <a:bodyPr>
            <a:normAutofit/>
          </a:bodyPr>
          <a:lstStyle/>
          <a:p>
            <a:pPr marL="0" indent="0" eaLnBrk="1" hangingPunct="1">
              <a:buNone/>
              <a:defRPr/>
            </a:pPr>
            <a:r>
              <a:rPr lang="en-US" sz="1800" dirty="0" smtClean="0"/>
              <a:t>	</a:t>
            </a:r>
            <a:r>
              <a:rPr lang="en-US" sz="1800" i="1" dirty="0" smtClean="0"/>
              <a:t>M/S Bremen v. Zapata Off-Shore Company</a:t>
            </a:r>
            <a:r>
              <a:rPr lang="en-US" sz="1800" dirty="0" smtClean="0"/>
              <a:t>, </a:t>
            </a:r>
            <a:r>
              <a:rPr lang="en-US" sz="1800" i="1" dirty="0" smtClean="0"/>
              <a:t>407 U.S. 1 (1972)</a:t>
            </a:r>
          </a:p>
          <a:p>
            <a:pPr marL="0" indent="0" eaLnBrk="1" hangingPunct="1">
              <a:buNone/>
              <a:defRPr/>
            </a:pPr>
            <a:endParaRPr lang="en-US" dirty="0" smtClean="0"/>
          </a:p>
          <a:p>
            <a:pPr marL="0" indent="0" eaLnBrk="1" hangingPunct="1">
              <a:buNone/>
              <a:defRPr/>
            </a:pPr>
            <a:r>
              <a:rPr lang="en-US" b="1" dirty="0" smtClean="0"/>
              <a:t>Facts</a:t>
            </a:r>
            <a:endParaRPr lang="en-US" b="1" dirty="0"/>
          </a:p>
          <a:p>
            <a:pPr marL="0" indent="0" eaLnBrk="1" hangingPunct="1">
              <a:buNone/>
              <a:defRPr/>
            </a:pPr>
            <a:r>
              <a:rPr lang="en-US" dirty="0" smtClean="0"/>
              <a:t>Towage contract between a German towage company and the U.S. firm Zapata. The contract obliged the German company to tow Zapata’s oil rig from the U.S. to Italy. As often in maritime matters, the contract contained a jurisdiction agreement in favor of English courts (neutral forum with high reputation in shipping law). Shortly after the tow began, a storm came up which damaged the oil rig. The tug boat was ordered to enter the nearest port (Tampa/</a:t>
            </a:r>
            <a:r>
              <a:rPr lang="en-US" dirty="0"/>
              <a:t>F</a:t>
            </a:r>
            <a:r>
              <a:rPr lang="en-US" dirty="0" smtClean="0"/>
              <a:t>lorida). Zapata seized the opportunity to bring an action for damages in a federal district court in Florida (admiralty matter) against the German towing company for negligent towage. The German company objected to jurisdiction and argued that the case should be brought before a court in England. Trial court + Court of Appeals refused to enforce the jurisdiction agreement and stay proceedings as Florida was seen as the proper forum.</a:t>
            </a:r>
            <a:endParaRPr lang="en-US" sz="1800" dirty="0" smtClean="0"/>
          </a:p>
        </p:txBody>
      </p:sp>
      <p:sp>
        <p:nvSpPr>
          <p:cNvPr id="2" name="Fußzeilenplatzhalter 1"/>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3" name="Foliennummernplatzhalter 2"/>
          <p:cNvSpPr>
            <a:spLocks noGrp="1"/>
          </p:cNvSpPr>
          <p:nvPr>
            <p:ph type="sldNum" sz="quarter" idx="12"/>
          </p:nvPr>
        </p:nvSpPr>
        <p:spPr/>
        <p:txBody>
          <a:bodyPr/>
          <a:lstStyle/>
          <a:p>
            <a:fld id="{E5B53BF6-DEA2-458C-903B-B577D20D4B06}" type="slidenum">
              <a:rPr lang="de-DE" smtClean="0">
                <a:solidFill>
                  <a:prstClr val="black">
                    <a:tint val="75000"/>
                  </a:prstClr>
                </a:solidFill>
              </a:rPr>
              <a:pPr/>
              <a:t>54</a:t>
            </a:fld>
            <a:endParaRPr lang="de-DE">
              <a:solidFill>
                <a:prstClr val="black">
                  <a:tint val="75000"/>
                </a:prstClr>
              </a:solidFill>
            </a:endParaRPr>
          </a:p>
        </p:txBody>
      </p:sp>
    </p:spTree>
    <p:extLst>
      <p:ext uri="{BB962C8B-B14F-4D97-AF65-F5344CB8AC3E}">
        <p14:creationId xmlns:p14="http://schemas.microsoft.com/office/powerpoint/2010/main" val="236159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de-DE" altLang="de-DE" dirty="0" smtClean="0"/>
              <a:t>The Bremen (2)</a:t>
            </a:r>
            <a:endParaRPr lang="de-DE" altLang="de-DE" b="1" dirty="0" smtClean="0"/>
          </a:p>
        </p:txBody>
      </p:sp>
      <p:sp>
        <p:nvSpPr>
          <p:cNvPr id="151555" name="Rectangle 3"/>
          <p:cNvSpPr>
            <a:spLocks noGrp="1" noChangeArrowheads="1"/>
          </p:cNvSpPr>
          <p:nvPr>
            <p:ph type="body" idx="1"/>
          </p:nvPr>
        </p:nvSpPr>
        <p:spPr>
          <a:xfrm>
            <a:off x="457200" y="1307901"/>
            <a:ext cx="8229600" cy="4785395"/>
          </a:xfrm>
        </p:spPr>
        <p:txBody>
          <a:bodyPr>
            <a:normAutofit lnSpcReduction="10000"/>
          </a:bodyPr>
          <a:lstStyle/>
          <a:p>
            <a:pPr marL="0" indent="0" eaLnBrk="1" hangingPunct="1">
              <a:lnSpc>
                <a:spcPct val="120000"/>
              </a:lnSpc>
              <a:spcBef>
                <a:spcPts val="600"/>
              </a:spcBef>
              <a:spcAft>
                <a:spcPts val="600"/>
              </a:spcAft>
              <a:buNone/>
              <a:defRPr/>
            </a:pPr>
            <a:r>
              <a:rPr lang="en-US" b="1" dirty="0" smtClean="0"/>
              <a:t>Supreme Court</a:t>
            </a:r>
            <a:endParaRPr lang="en-US" b="1" dirty="0"/>
          </a:p>
          <a:p>
            <a:pPr eaLnBrk="1" hangingPunct="1">
              <a:lnSpc>
                <a:spcPct val="120000"/>
              </a:lnSpc>
              <a:spcBef>
                <a:spcPts val="600"/>
              </a:spcBef>
              <a:spcAft>
                <a:spcPts val="600"/>
              </a:spcAft>
              <a:defRPr/>
            </a:pPr>
            <a:r>
              <a:rPr lang="en-US" dirty="0" smtClean="0"/>
              <a:t>Reversed and remanded. The Court held:</a:t>
            </a:r>
            <a:endParaRPr lang="en-US" sz="1800" dirty="0" smtClean="0"/>
          </a:p>
          <a:p>
            <a:pPr eaLnBrk="1" hangingPunct="1">
              <a:lnSpc>
                <a:spcPct val="120000"/>
              </a:lnSpc>
              <a:spcBef>
                <a:spcPts val="600"/>
              </a:spcBef>
              <a:spcAft>
                <a:spcPts val="600"/>
              </a:spcAft>
              <a:defRPr/>
            </a:pPr>
            <a:r>
              <a:rPr lang="en-US" sz="1800" dirty="0" smtClean="0"/>
              <a:t>Jurisdiction agreements concluded between </a:t>
            </a:r>
            <a:r>
              <a:rPr lang="en-US" dirty="0" smtClean="0"/>
              <a:t>commercial actors should be enforced unless it is unreasonable.</a:t>
            </a:r>
          </a:p>
          <a:p>
            <a:pPr marL="0" indent="0">
              <a:lnSpc>
                <a:spcPct val="120000"/>
              </a:lnSpc>
              <a:spcBef>
                <a:spcPts val="600"/>
              </a:spcBef>
              <a:spcAft>
                <a:spcPts val="600"/>
              </a:spcAft>
              <a:buNone/>
            </a:pPr>
            <a:r>
              <a:rPr lang="en-US" dirty="0" smtClean="0"/>
              <a:t>	“There are compelling </a:t>
            </a:r>
            <a:r>
              <a:rPr lang="en-US" dirty="0"/>
              <a:t>reasons why a </a:t>
            </a:r>
            <a:r>
              <a:rPr lang="en-US" u="sng" dirty="0"/>
              <a:t>freely negotiated</a:t>
            </a:r>
            <a:r>
              <a:rPr lang="en-US" dirty="0"/>
              <a:t> private </a:t>
            </a:r>
            <a:r>
              <a:rPr lang="en-US" dirty="0" smtClean="0"/>
              <a:t>	international </a:t>
            </a:r>
            <a:r>
              <a:rPr lang="en-US" dirty="0"/>
              <a:t>agreement</a:t>
            </a:r>
            <a:r>
              <a:rPr lang="en-US" dirty="0" smtClean="0"/>
              <a:t>,</a:t>
            </a:r>
            <a:r>
              <a:rPr lang="en-US" dirty="0"/>
              <a:t> unaffected by fraud, undue influence, or </a:t>
            </a:r>
            <a:r>
              <a:rPr lang="en-US" dirty="0" smtClean="0"/>
              <a:t>	overweening </a:t>
            </a:r>
            <a:r>
              <a:rPr lang="en-US" dirty="0"/>
              <a:t>bargaining </a:t>
            </a:r>
            <a:r>
              <a:rPr lang="en-US" dirty="0" smtClean="0"/>
              <a:t>power … should </a:t>
            </a:r>
            <a:r>
              <a:rPr lang="en-US" dirty="0"/>
              <a:t>be given </a:t>
            </a:r>
            <a:r>
              <a:rPr lang="en-US" dirty="0" smtClean="0"/>
              <a:t>full </a:t>
            </a:r>
            <a:r>
              <a:rPr lang="de-DE" dirty="0" err="1" smtClean="0"/>
              <a:t>effect</a:t>
            </a:r>
            <a:r>
              <a:rPr lang="de-DE" dirty="0" smtClean="0"/>
              <a:t>.”</a:t>
            </a:r>
            <a:endParaRPr lang="de-DE" dirty="0"/>
          </a:p>
          <a:p>
            <a:pPr>
              <a:lnSpc>
                <a:spcPct val="120000"/>
              </a:lnSpc>
              <a:spcBef>
                <a:spcPts val="600"/>
              </a:spcBef>
              <a:spcAft>
                <a:spcPts val="600"/>
              </a:spcAft>
            </a:pPr>
            <a:r>
              <a:rPr lang="en-US" dirty="0" smtClean="0"/>
              <a:t>If </a:t>
            </a:r>
            <a:r>
              <a:rPr lang="en-US" dirty="0"/>
              <a:t>litigation </a:t>
            </a:r>
            <a:r>
              <a:rPr lang="en-US" dirty="0" smtClean="0"/>
              <a:t>were allowed in </a:t>
            </a:r>
            <a:r>
              <a:rPr lang="en-US" dirty="0"/>
              <a:t>another </a:t>
            </a:r>
            <a:r>
              <a:rPr lang="en-US" dirty="0" smtClean="0"/>
              <a:t>forum, uncertainty </a:t>
            </a:r>
            <a:r>
              <a:rPr lang="en-US" dirty="0"/>
              <a:t>and possibly great inconvenience </a:t>
            </a:r>
            <a:r>
              <a:rPr lang="en-US" dirty="0" smtClean="0"/>
              <a:t>could arise to </a:t>
            </a:r>
            <a:r>
              <a:rPr lang="en-US" dirty="0"/>
              <a:t>both </a:t>
            </a:r>
            <a:r>
              <a:rPr lang="en-US" dirty="0" smtClean="0"/>
              <a:t>parties.</a:t>
            </a:r>
          </a:p>
          <a:p>
            <a:pPr marL="0" indent="0">
              <a:lnSpc>
                <a:spcPct val="120000"/>
              </a:lnSpc>
              <a:spcBef>
                <a:spcPts val="600"/>
              </a:spcBef>
              <a:spcAft>
                <a:spcPts val="600"/>
              </a:spcAft>
              <a:buNone/>
            </a:pPr>
            <a:r>
              <a:rPr lang="en-US" dirty="0" smtClean="0"/>
              <a:t>	“</a:t>
            </a:r>
            <a:r>
              <a:rPr lang="en-US" dirty="0"/>
              <a:t>The </a:t>
            </a:r>
            <a:r>
              <a:rPr lang="en-US" dirty="0" smtClean="0"/>
              <a:t>elimination of </a:t>
            </a:r>
            <a:r>
              <a:rPr lang="en-US" dirty="0"/>
              <a:t>all such uncertainties by agreeing in advance on a </a:t>
            </a:r>
            <a:r>
              <a:rPr lang="en-US" dirty="0" smtClean="0"/>
              <a:t>	forum </a:t>
            </a:r>
            <a:r>
              <a:rPr lang="en-US" dirty="0"/>
              <a:t>acceptable </a:t>
            </a:r>
            <a:r>
              <a:rPr lang="en-US" dirty="0" smtClean="0"/>
              <a:t>to both </a:t>
            </a:r>
            <a:r>
              <a:rPr lang="en-US" dirty="0"/>
              <a:t>parties is an indispensable element in </a:t>
            </a:r>
            <a:r>
              <a:rPr lang="en-US" dirty="0" smtClean="0"/>
              <a:t>	international </a:t>
            </a:r>
            <a:r>
              <a:rPr lang="en-US" dirty="0"/>
              <a:t>trade, </a:t>
            </a:r>
            <a:r>
              <a:rPr lang="en-US" dirty="0" smtClean="0"/>
              <a:t>commerce, </a:t>
            </a:r>
            <a:r>
              <a:rPr lang="de-DE" dirty="0" smtClean="0"/>
              <a:t>and </a:t>
            </a:r>
            <a:r>
              <a:rPr lang="de-DE" dirty="0" err="1"/>
              <a:t>contracting</a:t>
            </a:r>
            <a:r>
              <a:rPr lang="de-DE" dirty="0" smtClean="0"/>
              <a:t>.”</a:t>
            </a:r>
            <a:endParaRPr lang="en-US" sz="1800" dirty="0" smtClean="0"/>
          </a:p>
        </p:txBody>
      </p:sp>
      <p:sp>
        <p:nvSpPr>
          <p:cNvPr id="2" name="Fußzeilenplatzhalter 1"/>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3" name="Foliennummernplatzhalter 2"/>
          <p:cNvSpPr>
            <a:spLocks noGrp="1"/>
          </p:cNvSpPr>
          <p:nvPr>
            <p:ph type="sldNum" sz="quarter" idx="12"/>
          </p:nvPr>
        </p:nvSpPr>
        <p:spPr/>
        <p:txBody>
          <a:bodyPr/>
          <a:lstStyle/>
          <a:p>
            <a:fld id="{E5B53BF6-DEA2-458C-903B-B577D20D4B06}" type="slidenum">
              <a:rPr lang="de-DE" smtClean="0">
                <a:solidFill>
                  <a:prstClr val="black">
                    <a:tint val="75000"/>
                  </a:prstClr>
                </a:solidFill>
              </a:rPr>
              <a:pPr/>
              <a:t>55</a:t>
            </a:fld>
            <a:endParaRPr lang="de-DE">
              <a:solidFill>
                <a:prstClr val="black">
                  <a:tint val="75000"/>
                </a:prstClr>
              </a:solidFill>
            </a:endParaRPr>
          </a:p>
        </p:txBody>
      </p:sp>
    </p:spTree>
    <p:extLst>
      <p:ext uri="{BB962C8B-B14F-4D97-AF65-F5344CB8AC3E}">
        <p14:creationId xmlns:p14="http://schemas.microsoft.com/office/powerpoint/2010/main" val="378178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de-DE" altLang="de-DE" dirty="0" err="1"/>
              <a:t>Carnival</a:t>
            </a:r>
            <a:r>
              <a:rPr lang="de-DE" altLang="de-DE" dirty="0"/>
              <a:t> Cruise </a:t>
            </a:r>
            <a:r>
              <a:rPr lang="de-DE" altLang="de-DE" dirty="0" smtClean="0"/>
              <a:t>Lines (1991)</a:t>
            </a:r>
            <a:endParaRPr lang="de-DE" altLang="de-DE" b="1" dirty="0" smtClean="0"/>
          </a:p>
        </p:txBody>
      </p:sp>
      <p:sp>
        <p:nvSpPr>
          <p:cNvPr id="151555" name="Rectangle 3"/>
          <p:cNvSpPr>
            <a:spLocks noGrp="1" noChangeArrowheads="1"/>
          </p:cNvSpPr>
          <p:nvPr>
            <p:ph type="body" idx="1"/>
          </p:nvPr>
        </p:nvSpPr>
        <p:spPr>
          <a:xfrm>
            <a:off x="457200" y="1307901"/>
            <a:ext cx="8229600" cy="4785395"/>
          </a:xfrm>
        </p:spPr>
        <p:txBody>
          <a:bodyPr>
            <a:normAutofit fontScale="92500"/>
          </a:bodyPr>
          <a:lstStyle/>
          <a:p>
            <a:pPr marL="0" indent="0" eaLnBrk="1" hangingPunct="1">
              <a:buNone/>
              <a:defRPr/>
            </a:pPr>
            <a:r>
              <a:rPr lang="en-US" sz="1800" dirty="0" smtClean="0"/>
              <a:t>	</a:t>
            </a:r>
            <a:r>
              <a:rPr lang="en-US" i="1" dirty="0" smtClean="0"/>
              <a:t>Carnival Cruise Lines, Inc. v. Shute</a:t>
            </a:r>
            <a:r>
              <a:rPr lang="en-US" sz="1800" dirty="0" smtClean="0"/>
              <a:t>, 499 U.S. 585 (1991)</a:t>
            </a:r>
          </a:p>
          <a:p>
            <a:pPr marL="0" indent="0" eaLnBrk="1" hangingPunct="1">
              <a:buNone/>
              <a:defRPr/>
            </a:pPr>
            <a:r>
              <a:rPr lang="en-US" b="1" dirty="0" smtClean="0"/>
              <a:t>Issue</a:t>
            </a:r>
          </a:p>
          <a:p>
            <a:pPr marL="0" indent="0" eaLnBrk="1" hangingPunct="1">
              <a:buNone/>
              <a:defRPr/>
            </a:pPr>
            <a:r>
              <a:rPr lang="en-US" dirty="0" smtClean="0"/>
              <a:t>Jurisdiction agreements concluded with consumers</a:t>
            </a:r>
          </a:p>
          <a:p>
            <a:pPr marL="0" indent="0" eaLnBrk="1" hangingPunct="1">
              <a:spcBef>
                <a:spcPts val="1200"/>
              </a:spcBef>
              <a:buNone/>
              <a:defRPr/>
            </a:pPr>
            <a:r>
              <a:rPr lang="en-US" b="1" dirty="0" smtClean="0"/>
              <a:t>Facts</a:t>
            </a:r>
            <a:endParaRPr lang="en-US" b="1" dirty="0"/>
          </a:p>
          <a:p>
            <a:pPr marL="0" indent="0" eaLnBrk="1" hangingPunct="1">
              <a:lnSpc>
                <a:spcPct val="110000"/>
              </a:lnSpc>
              <a:buNone/>
              <a:defRPr/>
            </a:pPr>
            <a:r>
              <a:rPr lang="en-US" dirty="0" smtClean="0"/>
              <a:t>Mr. and Mrs. Shute had purchased in Washington a ticket for a passage on a ship from the Florida-based company Carnival Cruise Lines. They boarded the ship in Los Angeles and went to Mexico. Off the coast of Mexico, Mrs. Shute suffered </a:t>
            </a:r>
            <a:r>
              <a:rPr lang="en-US" dirty="0"/>
              <a:t>injuries when she slipped on a deck mat. The </a:t>
            </a:r>
            <a:r>
              <a:rPr lang="en-US" dirty="0" err="1"/>
              <a:t>Shutes</a:t>
            </a:r>
            <a:r>
              <a:rPr lang="en-US" dirty="0"/>
              <a:t> filed suit in </a:t>
            </a:r>
            <a:r>
              <a:rPr lang="en-US" dirty="0" smtClean="0"/>
              <a:t>Washington. The tickets contained a jurisdiction clause in favor of the courts of Florida. The cruise line therefore objected to jurisdiction. </a:t>
            </a:r>
          </a:p>
          <a:p>
            <a:pPr marL="0" indent="0" eaLnBrk="1" hangingPunct="1">
              <a:lnSpc>
                <a:spcPct val="110000"/>
              </a:lnSpc>
              <a:buNone/>
              <a:defRPr/>
            </a:pPr>
            <a:r>
              <a:rPr lang="en-US" dirty="0" smtClean="0"/>
              <a:t>The </a:t>
            </a:r>
            <a:r>
              <a:rPr lang="en-US" dirty="0"/>
              <a:t>Court of Appeals </a:t>
            </a:r>
            <a:r>
              <a:rPr lang="en-US" dirty="0" smtClean="0"/>
              <a:t>for the Ninth Circuit held that </a:t>
            </a:r>
            <a:r>
              <a:rPr lang="en-US" dirty="0"/>
              <a:t>the </a:t>
            </a:r>
            <a:r>
              <a:rPr lang="en-US" dirty="0" smtClean="0"/>
              <a:t>jurisdiction agreement should </a:t>
            </a:r>
            <a:r>
              <a:rPr lang="en-US" dirty="0"/>
              <a:t>not be enforced under </a:t>
            </a:r>
            <a:r>
              <a:rPr lang="en-US" dirty="0" smtClean="0"/>
              <a:t>the rule voiced in </a:t>
            </a:r>
            <a:r>
              <a:rPr lang="en-US" i="1" dirty="0" smtClean="0"/>
              <a:t>The </a:t>
            </a:r>
            <a:r>
              <a:rPr lang="en-US" i="1" dirty="0"/>
              <a:t>Bremen </a:t>
            </a:r>
            <a:r>
              <a:rPr lang="en-US" dirty="0" smtClean="0"/>
              <a:t>because </a:t>
            </a:r>
          </a:p>
          <a:p>
            <a:pPr eaLnBrk="1" hangingPunct="1">
              <a:lnSpc>
                <a:spcPct val="110000"/>
              </a:lnSpc>
              <a:defRPr/>
            </a:pPr>
            <a:r>
              <a:rPr lang="en-US" dirty="0"/>
              <a:t>I</a:t>
            </a:r>
            <a:r>
              <a:rPr lang="en-US" dirty="0" smtClean="0"/>
              <a:t>t </a:t>
            </a:r>
            <a:r>
              <a:rPr lang="en-US" dirty="0"/>
              <a:t>was not </a:t>
            </a:r>
            <a:r>
              <a:rPr lang="en-US" dirty="0" smtClean="0"/>
              <a:t>“freely </a:t>
            </a:r>
            <a:r>
              <a:rPr lang="en-US" dirty="0"/>
              <a:t>bargained for</a:t>
            </a:r>
            <a:r>
              <a:rPr lang="en-US" dirty="0" smtClean="0"/>
              <a:t>,” + </a:t>
            </a:r>
          </a:p>
          <a:p>
            <a:pPr eaLnBrk="1" hangingPunct="1">
              <a:lnSpc>
                <a:spcPct val="110000"/>
              </a:lnSpc>
              <a:defRPr/>
            </a:pPr>
            <a:r>
              <a:rPr lang="en-US" dirty="0"/>
              <a:t>S</a:t>
            </a:r>
            <a:r>
              <a:rPr lang="en-US" dirty="0" smtClean="0"/>
              <a:t>uch an agreement would bar consumers from pursuing their rights in court due to the lack of financial resources necessary to conduct litigation in Florida.</a:t>
            </a:r>
          </a:p>
        </p:txBody>
      </p:sp>
      <p:sp>
        <p:nvSpPr>
          <p:cNvPr id="2" name="Fußzeilenplatzhalter 1"/>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3" name="Foliennummernplatzhalter 2"/>
          <p:cNvSpPr>
            <a:spLocks noGrp="1"/>
          </p:cNvSpPr>
          <p:nvPr>
            <p:ph type="sldNum" sz="quarter" idx="12"/>
          </p:nvPr>
        </p:nvSpPr>
        <p:spPr/>
        <p:txBody>
          <a:bodyPr/>
          <a:lstStyle/>
          <a:p>
            <a:fld id="{E5B53BF6-DEA2-458C-903B-B577D20D4B06}" type="slidenum">
              <a:rPr lang="de-DE" smtClean="0">
                <a:solidFill>
                  <a:prstClr val="black">
                    <a:tint val="75000"/>
                  </a:prstClr>
                </a:solidFill>
              </a:rPr>
              <a:pPr/>
              <a:t>56</a:t>
            </a:fld>
            <a:endParaRPr lang="de-DE">
              <a:solidFill>
                <a:prstClr val="black">
                  <a:tint val="75000"/>
                </a:prstClr>
              </a:solidFill>
            </a:endParaRPr>
          </a:p>
        </p:txBody>
      </p:sp>
    </p:spTree>
    <p:extLst>
      <p:ext uri="{BB962C8B-B14F-4D97-AF65-F5344CB8AC3E}">
        <p14:creationId xmlns:p14="http://schemas.microsoft.com/office/powerpoint/2010/main" val="391427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15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1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de-DE" altLang="de-DE" dirty="0" err="1"/>
              <a:t>Carnival</a:t>
            </a:r>
            <a:r>
              <a:rPr lang="de-DE" altLang="de-DE" dirty="0"/>
              <a:t> Cruise Lines </a:t>
            </a:r>
            <a:r>
              <a:rPr lang="de-DE" altLang="de-DE" dirty="0" smtClean="0"/>
              <a:t>(2)</a:t>
            </a:r>
            <a:endParaRPr lang="de-DE" altLang="de-DE" b="1" dirty="0" smtClean="0"/>
          </a:p>
        </p:txBody>
      </p:sp>
      <p:sp>
        <p:nvSpPr>
          <p:cNvPr id="151555" name="Rectangle 3"/>
          <p:cNvSpPr>
            <a:spLocks noGrp="1" noChangeArrowheads="1"/>
          </p:cNvSpPr>
          <p:nvPr>
            <p:ph type="body" idx="1"/>
          </p:nvPr>
        </p:nvSpPr>
        <p:spPr>
          <a:xfrm>
            <a:off x="457200" y="1307901"/>
            <a:ext cx="8229600" cy="4785395"/>
          </a:xfrm>
        </p:spPr>
        <p:txBody>
          <a:bodyPr>
            <a:normAutofit/>
          </a:bodyPr>
          <a:lstStyle/>
          <a:p>
            <a:pPr marL="0" indent="0" eaLnBrk="1" hangingPunct="1">
              <a:lnSpc>
                <a:spcPct val="120000"/>
              </a:lnSpc>
              <a:buNone/>
              <a:defRPr/>
            </a:pPr>
            <a:r>
              <a:rPr lang="en-US" b="1" dirty="0" smtClean="0"/>
              <a:t>Supreme Court</a:t>
            </a:r>
          </a:p>
          <a:p>
            <a:pPr>
              <a:lnSpc>
                <a:spcPct val="120000"/>
              </a:lnSpc>
              <a:spcBef>
                <a:spcPts val="300"/>
              </a:spcBef>
              <a:spcAft>
                <a:spcPts val="300"/>
              </a:spcAft>
            </a:pPr>
            <a:r>
              <a:rPr lang="en-US" dirty="0" smtClean="0"/>
              <a:t>The </a:t>
            </a:r>
            <a:r>
              <a:rPr lang="en-US" dirty="0"/>
              <a:t>Court of Appeals erred in refusing to enforce the </a:t>
            </a:r>
            <a:r>
              <a:rPr lang="en-US" dirty="0" smtClean="0"/>
              <a:t>forum selection clause.</a:t>
            </a:r>
          </a:p>
          <a:p>
            <a:pPr>
              <a:lnSpc>
                <a:spcPct val="120000"/>
              </a:lnSpc>
              <a:spcBef>
                <a:spcPts val="300"/>
              </a:spcBef>
              <a:spcAft>
                <a:spcPts val="300"/>
              </a:spcAft>
            </a:pPr>
            <a:r>
              <a:rPr lang="en-US" dirty="0" smtClean="0"/>
              <a:t>Even though the clause was not “freely bargained for” (as the cruise passenger had to accept the </a:t>
            </a:r>
            <a:r>
              <a:rPr lang="en-US" dirty="0"/>
              <a:t>standard contract</a:t>
            </a:r>
            <a:r>
              <a:rPr lang="en-US" dirty="0" smtClean="0"/>
              <a:t>), the Court was convinced that it is permissible to include a </a:t>
            </a:r>
            <a:r>
              <a:rPr lang="en-US" dirty="0"/>
              <a:t>reasonable forum clause in such a form </a:t>
            </a:r>
            <a:r>
              <a:rPr lang="en-US" dirty="0" smtClean="0"/>
              <a:t>contract:</a:t>
            </a:r>
          </a:p>
          <a:p>
            <a:pPr lvl="1">
              <a:lnSpc>
                <a:spcPct val="120000"/>
              </a:lnSpc>
              <a:spcBef>
                <a:spcPts val="300"/>
              </a:spcBef>
              <a:spcAft>
                <a:spcPts val="300"/>
              </a:spcAft>
              <a:buFont typeface="Arial" panose="020B0604020202020204" pitchFamily="34" charset="0"/>
              <a:buChar char="•"/>
            </a:pPr>
            <a:r>
              <a:rPr lang="en-US" dirty="0" smtClean="0"/>
              <a:t>Cruise Co. is operating worldwide + avoids expensive litigation in different fora.</a:t>
            </a:r>
          </a:p>
          <a:p>
            <a:pPr lvl="1">
              <a:lnSpc>
                <a:spcPct val="120000"/>
              </a:lnSpc>
              <a:spcBef>
                <a:spcPts val="300"/>
              </a:spcBef>
              <a:spcAft>
                <a:spcPts val="300"/>
              </a:spcAft>
              <a:buFont typeface="Arial" panose="020B0604020202020204" pitchFamily="34" charset="0"/>
              <a:buChar char="•"/>
            </a:pPr>
            <a:r>
              <a:rPr lang="en-US" dirty="0" smtClean="0"/>
              <a:t>Spares litigants time/expense &amp; conserves </a:t>
            </a:r>
            <a:r>
              <a:rPr lang="en-US" dirty="0"/>
              <a:t>judicial resources. </a:t>
            </a:r>
          </a:p>
          <a:p>
            <a:pPr lvl="1">
              <a:lnSpc>
                <a:spcPct val="120000"/>
              </a:lnSpc>
              <a:spcBef>
                <a:spcPts val="300"/>
              </a:spcBef>
              <a:spcAft>
                <a:spcPts val="300"/>
              </a:spcAft>
              <a:buFont typeface="Arial" panose="020B0604020202020204" pitchFamily="34" charset="0"/>
              <a:buChar char="•"/>
            </a:pPr>
            <a:r>
              <a:rPr lang="en-US" dirty="0" smtClean="0"/>
              <a:t>Consumers might benefit from such a clause as the Cruise line might pass savings resulting from such a clause onto consumers in the form of lower ticket prices.</a:t>
            </a:r>
          </a:p>
        </p:txBody>
      </p:sp>
      <p:sp>
        <p:nvSpPr>
          <p:cNvPr id="2" name="Fußzeilenplatzhalter 1"/>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3" name="Foliennummernplatzhalter 2"/>
          <p:cNvSpPr>
            <a:spLocks noGrp="1"/>
          </p:cNvSpPr>
          <p:nvPr>
            <p:ph type="sldNum" sz="quarter" idx="12"/>
          </p:nvPr>
        </p:nvSpPr>
        <p:spPr/>
        <p:txBody>
          <a:bodyPr/>
          <a:lstStyle/>
          <a:p>
            <a:fld id="{E5B53BF6-DEA2-458C-903B-B577D20D4B06}" type="slidenum">
              <a:rPr lang="de-DE" smtClean="0">
                <a:solidFill>
                  <a:prstClr val="black">
                    <a:tint val="75000"/>
                  </a:prstClr>
                </a:solidFill>
              </a:rPr>
              <a:pPr/>
              <a:t>57</a:t>
            </a:fld>
            <a:endParaRPr lang="de-DE">
              <a:solidFill>
                <a:prstClr val="black">
                  <a:tint val="75000"/>
                </a:prstClr>
              </a:solidFill>
            </a:endParaRPr>
          </a:p>
        </p:txBody>
      </p:sp>
    </p:spTree>
    <p:extLst>
      <p:ext uri="{BB962C8B-B14F-4D97-AF65-F5344CB8AC3E}">
        <p14:creationId xmlns:p14="http://schemas.microsoft.com/office/powerpoint/2010/main" val="68445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de-DE" altLang="de-DE" dirty="0" err="1"/>
              <a:t>Carnival</a:t>
            </a:r>
            <a:r>
              <a:rPr lang="de-DE" altLang="de-DE" dirty="0"/>
              <a:t> Cruise Lines </a:t>
            </a:r>
            <a:r>
              <a:rPr lang="de-DE" altLang="de-DE" dirty="0" smtClean="0"/>
              <a:t>(3)</a:t>
            </a:r>
            <a:endParaRPr lang="de-DE" altLang="de-DE" b="1" dirty="0" smtClean="0"/>
          </a:p>
        </p:txBody>
      </p:sp>
      <p:sp>
        <p:nvSpPr>
          <p:cNvPr id="151555" name="Rectangle 3"/>
          <p:cNvSpPr>
            <a:spLocks noGrp="1" noChangeArrowheads="1"/>
          </p:cNvSpPr>
          <p:nvPr>
            <p:ph type="body" idx="1"/>
          </p:nvPr>
        </p:nvSpPr>
        <p:spPr>
          <a:xfrm>
            <a:off x="457200" y="1307901"/>
            <a:ext cx="8229600" cy="4785395"/>
          </a:xfrm>
        </p:spPr>
        <p:txBody>
          <a:bodyPr>
            <a:normAutofit/>
          </a:bodyPr>
          <a:lstStyle/>
          <a:p>
            <a:pPr marL="0" indent="0">
              <a:lnSpc>
                <a:spcPct val="120000"/>
              </a:lnSpc>
              <a:spcBef>
                <a:spcPts val="600"/>
              </a:spcBef>
              <a:spcAft>
                <a:spcPts val="300"/>
              </a:spcAft>
              <a:buNone/>
            </a:pPr>
            <a:r>
              <a:rPr lang="en-US" b="1" dirty="0" smtClean="0"/>
              <a:t>In addition: </a:t>
            </a:r>
          </a:p>
          <a:p>
            <a:pPr>
              <a:lnSpc>
                <a:spcPct val="120000"/>
              </a:lnSpc>
              <a:spcBef>
                <a:spcPts val="600"/>
              </a:spcBef>
              <a:spcAft>
                <a:spcPts val="300"/>
              </a:spcAft>
            </a:pPr>
            <a:r>
              <a:rPr lang="en-US" dirty="0" smtClean="0"/>
              <a:t>Cruise line did not choose alien forum.</a:t>
            </a:r>
          </a:p>
          <a:p>
            <a:pPr>
              <a:lnSpc>
                <a:spcPct val="120000"/>
              </a:lnSpc>
              <a:spcBef>
                <a:spcPts val="600"/>
              </a:spcBef>
              <a:spcAft>
                <a:spcPts val="300"/>
              </a:spcAft>
            </a:pPr>
            <a:r>
              <a:rPr lang="en-US" dirty="0" smtClean="0"/>
              <a:t>Given the venue of the accident, neither Washington nor Florida are in a better position to decide on the case.</a:t>
            </a:r>
          </a:p>
          <a:p>
            <a:pPr>
              <a:lnSpc>
                <a:spcPct val="120000"/>
              </a:lnSpc>
              <a:spcBef>
                <a:spcPts val="600"/>
              </a:spcBef>
              <a:spcAft>
                <a:spcPts val="300"/>
              </a:spcAft>
            </a:pPr>
            <a:r>
              <a:rPr lang="en-US" dirty="0" smtClean="0"/>
              <a:t>There are no indications that petitioner selected Florida to discourage cruise passengers from pursuing legitimate claims or that it obtained the </a:t>
            </a:r>
            <a:r>
              <a:rPr lang="en-US" dirty="0" err="1" smtClean="0"/>
              <a:t>Shutes</a:t>
            </a:r>
            <a:r>
              <a:rPr lang="en-US" dirty="0" smtClean="0"/>
              <a:t>’ accession to the forum clause by fraud or overreaching.</a:t>
            </a:r>
          </a:p>
        </p:txBody>
      </p:sp>
      <p:sp>
        <p:nvSpPr>
          <p:cNvPr id="2" name="Fußzeilenplatzhalter 1"/>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3" name="Foliennummernplatzhalter 2"/>
          <p:cNvSpPr>
            <a:spLocks noGrp="1"/>
          </p:cNvSpPr>
          <p:nvPr>
            <p:ph type="sldNum" sz="quarter" idx="12"/>
          </p:nvPr>
        </p:nvSpPr>
        <p:spPr/>
        <p:txBody>
          <a:bodyPr/>
          <a:lstStyle/>
          <a:p>
            <a:fld id="{E5B53BF6-DEA2-458C-903B-B577D20D4B06}" type="slidenum">
              <a:rPr lang="de-DE" smtClean="0">
                <a:solidFill>
                  <a:prstClr val="black">
                    <a:tint val="75000"/>
                  </a:prstClr>
                </a:solidFill>
              </a:rPr>
              <a:pPr/>
              <a:t>58</a:t>
            </a:fld>
            <a:endParaRPr lang="de-DE">
              <a:solidFill>
                <a:prstClr val="black">
                  <a:tint val="75000"/>
                </a:prstClr>
              </a:solidFill>
            </a:endParaRPr>
          </a:p>
        </p:txBody>
      </p:sp>
    </p:spTree>
    <p:extLst>
      <p:ext uri="{BB962C8B-B14F-4D97-AF65-F5344CB8AC3E}">
        <p14:creationId xmlns:p14="http://schemas.microsoft.com/office/powerpoint/2010/main" val="94916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p:txBody>
          <a:bodyPr/>
          <a:lstStyle/>
          <a:p>
            <a:pPr>
              <a:defRPr/>
            </a:pPr>
            <a:endParaRPr lang="de-DE" dirty="0" smtClean="0"/>
          </a:p>
          <a:p>
            <a:pPr>
              <a:defRPr/>
            </a:pPr>
            <a:endParaRPr lang="de-DE" dirty="0"/>
          </a:p>
          <a:p>
            <a:pPr marL="0" indent="0" algn="ctr">
              <a:lnSpc>
                <a:spcPct val="150000"/>
              </a:lnSpc>
              <a:spcAft>
                <a:spcPts val="600"/>
              </a:spcAft>
              <a:buFontTx/>
              <a:buNone/>
              <a:defRPr/>
            </a:pPr>
            <a:endParaRPr lang="de-DE" sz="2000" b="1" dirty="0"/>
          </a:p>
          <a:p>
            <a:pPr marL="0" indent="0" algn="ctr">
              <a:lnSpc>
                <a:spcPct val="150000"/>
              </a:lnSpc>
              <a:spcAft>
                <a:spcPts val="600"/>
              </a:spcAft>
              <a:buFontTx/>
              <a:buNone/>
              <a:defRPr/>
            </a:pPr>
            <a:endParaRPr lang="en-US" sz="2000" b="1" dirty="0" smtClean="0"/>
          </a:p>
          <a:p>
            <a:pPr marL="0" indent="0" algn="ctr">
              <a:lnSpc>
                <a:spcPct val="150000"/>
              </a:lnSpc>
              <a:spcAft>
                <a:spcPts val="600"/>
              </a:spcAft>
              <a:buFontTx/>
              <a:buNone/>
              <a:defRPr/>
            </a:pPr>
            <a:r>
              <a:rPr lang="en-US" sz="2000" b="1" dirty="0" smtClean="0"/>
              <a:t>The Vietnamese approach to jurisdiction</a:t>
            </a:r>
          </a:p>
        </p:txBody>
      </p:sp>
      <p:sp>
        <p:nvSpPr>
          <p:cNvPr id="2" name="Fußzeilenplatzhalter 1"/>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4" name="Foliennummernplatzhalter 3"/>
          <p:cNvSpPr>
            <a:spLocks noGrp="1"/>
          </p:cNvSpPr>
          <p:nvPr>
            <p:ph type="sldNum" sz="quarter" idx="12"/>
          </p:nvPr>
        </p:nvSpPr>
        <p:spPr/>
        <p:txBody>
          <a:bodyPr/>
          <a:lstStyle/>
          <a:p>
            <a:fld id="{E5B53BF6-DEA2-458C-903B-B577D20D4B06}" type="slidenum">
              <a:rPr lang="de-DE" smtClean="0">
                <a:solidFill>
                  <a:prstClr val="black">
                    <a:tint val="75000"/>
                  </a:prstClr>
                </a:solidFill>
              </a:rPr>
              <a:pPr/>
              <a:t>59</a:t>
            </a:fld>
            <a:endParaRPr lang="de-DE">
              <a:solidFill>
                <a:prstClr val="black">
                  <a:tint val="75000"/>
                </a:prstClr>
              </a:solidFill>
            </a:endParaRPr>
          </a:p>
        </p:txBody>
      </p:sp>
    </p:spTree>
    <p:extLst>
      <p:ext uri="{BB962C8B-B14F-4D97-AF65-F5344CB8AC3E}">
        <p14:creationId xmlns:p14="http://schemas.microsoft.com/office/powerpoint/2010/main" val="3308955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Subject matter </a:t>
            </a:r>
            <a:r>
              <a:rPr lang="en-US" dirty="0"/>
              <a:t>jurisdiction </a:t>
            </a:r>
            <a:r>
              <a:rPr lang="en-US" dirty="0" smtClean="0"/>
              <a:t>of federal </a:t>
            </a:r>
            <a:r>
              <a:rPr lang="en-US" dirty="0"/>
              <a:t>and state courts </a:t>
            </a:r>
            <a:endParaRPr lang="de-DE" dirty="0"/>
          </a:p>
        </p:txBody>
      </p:sp>
      <p:sp>
        <p:nvSpPr>
          <p:cNvPr id="3" name="Inhaltsplatzhalter 2"/>
          <p:cNvSpPr>
            <a:spLocks noGrp="1"/>
          </p:cNvSpPr>
          <p:nvPr>
            <p:ph idx="1"/>
          </p:nvPr>
        </p:nvSpPr>
        <p:spPr/>
        <p:txBody>
          <a:bodyPr>
            <a:noAutofit/>
          </a:bodyPr>
          <a:lstStyle/>
          <a:p>
            <a:pPr marL="0" indent="0">
              <a:lnSpc>
                <a:spcPct val="120000"/>
              </a:lnSpc>
              <a:spcBef>
                <a:spcPts val="600"/>
              </a:spcBef>
              <a:spcAft>
                <a:spcPts val="600"/>
              </a:spcAft>
              <a:buNone/>
            </a:pPr>
            <a:r>
              <a:rPr lang="en-US" b="1" dirty="0" smtClean="0"/>
              <a:t>What is subject matter jurisdiction? </a:t>
            </a:r>
          </a:p>
          <a:p>
            <a:pPr>
              <a:lnSpc>
                <a:spcPct val="120000"/>
              </a:lnSpc>
              <a:spcBef>
                <a:spcPts val="600"/>
              </a:spcBef>
              <a:spcAft>
                <a:spcPts val="600"/>
              </a:spcAft>
            </a:pPr>
            <a:r>
              <a:rPr lang="en-US" dirty="0" smtClean="0"/>
              <a:t>Power to decide cases of a particular nature or relating to a specific subject matter</a:t>
            </a:r>
          </a:p>
          <a:p>
            <a:pPr>
              <a:lnSpc>
                <a:spcPct val="120000"/>
              </a:lnSpc>
              <a:spcBef>
                <a:spcPts val="600"/>
              </a:spcBef>
              <a:spcAft>
                <a:spcPts val="600"/>
              </a:spcAft>
            </a:pPr>
            <a:r>
              <a:rPr lang="en-US" dirty="0" smtClean="0"/>
              <a:t>To be distinguished from jurisdiction over a person or territorial jurisdiction</a:t>
            </a:r>
          </a:p>
          <a:p>
            <a:pPr>
              <a:lnSpc>
                <a:spcPct val="120000"/>
              </a:lnSpc>
              <a:spcBef>
                <a:spcPts val="600"/>
              </a:spcBef>
              <a:spcAft>
                <a:spcPts val="600"/>
              </a:spcAft>
            </a:pPr>
            <a:r>
              <a:rPr lang="en-US" dirty="0"/>
              <a:t>N</a:t>
            </a:r>
            <a:r>
              <a:rPr lang="en-US" dirty="0" smtClean="0"/>
              <a:t>ote: a court needs to have both subject-matter + personal jurisdiction to have the power to decide a case!</a:t>
            </a:r>
            <a:endParaRPr lang="en-US" dirty="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6</a:t>
            </a:fld>
            <a:endParaRPr lang="de-DE"/>
          </a:p>
        </p:txBody>
      </p:sp>
    </p:spTree>
    <p:extLst>
      <p:ext uri="{BB962C8B-B14F-4D97-AF65-F5344CB8AC3E}">
        <p14:creationId xmlns:p14="http://schemas.microsoft.com/office/powerpoint/2010/main" val="183501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Introduction</a:t>
            </a:r>
            <a:endParaRPr lang="de-DE" dirty="0"/>
          </a:p>
        </p:txBody>
      </p:sp>
      <p:sp>
        <p:nvSpPr>
          <p:cNvPr id="3" name="Inhaltsplatzhalter 2"/>
          <p:cNvSpPr>
            <a:spLocks noGrp="1"/>
          </p:cNvSpPr>
          <p:nvPr>
            <p:ph idx="1"/>
          </p:nvPr>
        </p:nvSpPr>
        <p:spPr/>
        <p:txBody>
          <a:bodyPr/>
          <a:lstStyle/>
          <a:p>
            <a:pPr>
              <a:lnSpc>
                <a:spcPct val="110000"/>
              </a:lnSpc>
              <a:spcAft>
                <a:spcPts val="600"/>
              </a:spcAft>
            </a:pPr>
            <a:r>
              <a:rPr lang="en-US" dirty="0" smtClean="0"/>
              <a:t>Vietnamese Code of Civil Procedure (VCPC) – as many codes in other countries – does not contain a section on „international cases“</a:t>
            </a:r>
          </a:p>
          <a:p>
            <a:pPr>
              <a:lnSpc>
                <a:spcPct val="110000"/>
              </a:lnSpc>
              <a:spcAft>
                <a:spcPts val="600"/>
              </a:spcAft>
            </a:pPr>
            <a:r>
              <a:rPr lang="en-US" dirty="0" smtClean="0"/>
              <a:t>VCPC contains rules on “territorial” (local) jurisdiction.</a:t>
            </a:r>
          </a:p>
          <a:p>
            <a:pPr>
              <a:lnSpc>
                <a:spcPct val="110000"/>
              </a:lnSpc>
              <a:spcAft>
                <a:spcPts val="600"/>
              </a:spcAft>
            </a:pPr>
            <a:r>
              <a:rPr lang="en-US" dirty="0" smtClean="0"/>
              <a:t>May rules be applied analogously to international cases?</a:t>
            </a:r>
          </a:p>
          <a:p>
            <a:pPr>
              <a:lnSpc>
                <a:spcPct val="110000"/>
              </a:lnSpc>
              <a:spcAft>
                <a:spcPts val="600"/>
              </a:spcAft>
            </a:pPr>
            <a:endParaRPr lang="en-US" dirty="0" smtClean="0"/>
          </a:p>
          <a:p>
            <a:endParaRPr lang="en-US" dirty="0"/>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60</a:t>
            </a:fld>
            <a:endParaRPr lang="de-DE">
              <a:solidFill>
                <a:prstClr val="black">
                  <a:tint val="75000"/>
                </a:prstClr>
              </a:solidFill>
            </a:endParaRPr>
          </a:p>
        </p:txBody>
      </p:sp>
    </p:spTree>
    <p:extLst>
      <p:ext uri="{BB962C8B-B14F-4D97-AF65-F5344CB8AC3E}">
        <p14:creationId xmlns:p14="http://schemas.microsoft.com/office/powerpoint/2010/main" val="254722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Art. 35 “Local jurisdiction </a:t>
            </a:r>
            <a:r>
              <a:rPr lang="en-US" dirty="0"/>
              <a:t>of </a:t>
            </a:r>
            <a:r>
              <a:rPr lang="en-US" dirty="0" smtClean="0"/>
              <a:t>courts”</a:t>
            </a:r>
            <a:endParaRPr lang="de-DE" dirty="0"/>
          </a:p>
        </p:txBody>
      </p:sp>
      <p:sp>
        <p:nvSpPr>
          <p:cNvPr id="3" name="Inhaltsplatzhalter 2"/>
          <p:cNvSpPr>
            <a:spLocks noGrp="1"/>
          </p:cNvSpPr>
          <p:nvPr>
            <p:ph idx="1"/>
          </p:nvPr>
        </p:nvSpPr>
        <p:spPr>
          <a:xfrm>
            <a:off x="457200" y="1320877"/>
            <a:ext cx="8229600" cy="5400598"/>
          </a:xfrm>
        </p:spPr>
        <p:txBody>
          <a:bodyPr>
            <a:normAutofit/>
          </a:bodyPr>
          <a:lstStyle/>
          <a:p>
            <a:pPr marL="0" indent="0">
              <a:spcAft>
                <a:spcPts val="600"/>
              </a:spcAft>
              <a:buNone/>
            </a:pPr>
            <a:r>
              <a:rPr lang="en-US" dirty="0"/>
              <a:t>1. </a:t>
            </a:r>
            <a:r>
              <a:rPr lang="en-US" dirty="0" smtClean="0"/>
              <a:t>The local jurisdiction </a:t>
            </a:r>
            <a:r>
              <a:rPr lang="en-US" dirty="0"/>
              <a:t>of courts to </a:t>
            </a:r>
            <a:r>
              <a:rPr lang="en-US" dirty="0" smtClean="0"/>
              <a:t>adjudicate cases in civil matters shall </a:t>
            </a:r>
            <a:r>
              <a:rPr lang="en-US" dirty="0"/>
              <a:t>be determined as follows:</a:t>
            </a:r>
          </a:p>
          <a:p>
            <a:pPr algn="just">
              <a:spcAft>
                <a:spcPts val="600"/>
              </a:spcAft>
              <a:buAutoNum type="alphaLcParenR"/>
            </a:pPr>
            <a:r>
              <a:rPr lang="en-US" dirty="0" smtClean="0"/>
              <a:t>In </a:t>
            </a:r>
            <a:r>
              <a:rPr lang="en-US" dirty="0"/>
              <a:t>disputes concerning </a:t>
            </a:r>
            <a:r>
              <a:rPr lang="en-US" dirty="0" smtClean="0"/>
              <a:t>[civil and commercial cases] prescribed </a:t>
            </a:r>
            <a:r>
              <a:rPr lang="en-US" dirty="0"/>
              <a:t>in Articles 25, 27, 29 and 31 of this </a:t>
            </a:r>
            <a:r>
              <a:rPr lang="en-US" dirty="0" smtClean="0"/>
              <a:t>Code, the </a:t>
            </a:r>
            <a:r>
              <a:rPr lang="en-US" dirty="0"/>
              <a:t>courts of the localities where the defendants reside or </a:t>
            </a:r>
            <a:r>
              <a:rPr lang="en-US" dirty="0" smtClean="0"/>
              <a:t>work have jurisdiction to adjudicate, if the defendant </a:t>
            </a:r>
            <a:r>
              <a:rPr lang="en-US" dirty="0"/>
              <a:t>is an individual. Where the defendant is a legal </a:t>
            </a:r>
            <a:r>
              <a:rPr lang="en-US" dirty="0" smtClean="0"/>
              <a:t>person (“agency or organization”), </a:t>
            </a:r>
            <a:r>
              <a:rPr lang="en-US" dirty="0"/>
              <a:t>the </a:t>
            </a:r>
            <a:r>
              <a:rPr lang="en-US" dirty="0" smtClean="0"/>
              <a:t>courts at its headquarter have </a:t>
            </a:r>
            <a:r>
              <a:rPr lang="en-US" dirty="0"/>
              <a:t>jurisdiction to </a:t>
            </a:r>
            <a:r>
              <a:rPr lang="en-US" dirty="0" smtClean="0"/>
              <a:t>adjudicate.</a:t>
            </a:r>
          </a:p>
          <a:p>
            <a:pPr algn="just">
              <a:spcAft>
                <a:spcPts val="600"/>
              </a:spcAft>
              <a:buAutoNum type="alphaLcParenR"/>
            </a:pPr>
            <a:r>
              <a:rPr lang="en-US" dirty="0" smtClean="0"/>
              <a:t>The </a:t>
            </a:r>
            <a:r>
              <a:rPr lang="en-US" dirty="0"/>
              <a:t>involved parties shall have the right to agree with each other in writing </a:t>
            </a:r>
            <a:r>
              <a:rPr lang="en-US" dirty="0" smtClean="0"/>
              <a:t>to request </a:t>
            </a:r>
            <a:r>
              <a:rPr lang="en-US" dirty="0"/>
              <a:t>the courts of the localities where the </a:t>
            </a:r>
            <a:r>
              <a:rPr lang="en-US" dirty="0" smtClean="0"/>
              <a:t>plaintiff resides </a:t>
            </a:r>
            <a:r>
              <a:rPr lang="en-US" dirty="0"/>
              <a:t>or </a:t>
            </a:r>
            <a:r>
              <a:rPr lang="en-US" dirty="0" smtClean="0"/>
              <a:t>works, </a:t>
            </a:r>
            <a:r>
              <a:rPr lang="en-US" dirty="0"/>
              <a:t>if the </a:t>
            </a:r>
            <a:r>
              <a:rPr lang="en-US" dirty="0" smtClean="0"/>
              <a:t>plaintiff is an individual; or </a:t>
            </a:r>
            <a:r>
              <a:rPr lang="en-US" dirty="0"/>
              <a:t>where the </a:t>
            </a:r>
            <a:r>
              <a:rPr lang="en-US" dirty="0" smtClean="0"/>
              <a:t>plaintiff has its headquarter, </a:t>
            </a:r>
            <a:r>
              <a:rPr lang="en-US" dirty="0"/>
              <a:t>if </a:t>
            </a:r>
            <a:r>
              <a:rPr lang="en-US" dirty="0" smtClean="0"/>
              <a:t>it is an agency or organization, </a:t>
            </a:r>
            <a:r>
              <a:rPr lang="en-US" dirty="0"/>
              <a:t>to </a:t>
            </a:r>
            <a:r>
              <a:rPr lang="en-US" dirty="0" smtClean="0"/>
              <a:t>adjudicate civil</a:t>
            </a:r>
            <a:r>
              <a:rPr lang="en-US" dirty="0"/>
              <a:t>, marriage and family-related, business, trade or </a:t>
            </a:r>
            <a:r>
              <a:rPr lang="en-US" dirty="0" smtClean="0"/>
              <a:t>labor disputes </a:t>
            </a:r>
            <a:r>
              <a:rPr lang="en-US" dirty="0"/>
              <a:t>prescribed in Articles 25, 27, 29 and 31 of this </a:t>
            </a:r>
            <a:r>
              <a:rPr lang="en-US" dirty="0" smtClean="0"/>
              <a:t>Code;</a:t>
            </a:r>
          </a:p>
          <a:p>
            <a:pPr algn="just">
              <a:spcAft>
                <a:spcPts val="600"/>
              </a:spcAft>
              <a:buAutoNum type="alphaLcParenR"/>
            </a:pPr>
            <a:r>
              <a:rPr lang="en-US" dirty="0" smtClean="0"/>
              <a:t>In disputes concerning a right [in rem?]</a:t>
            </a:r>
            <a:r>
              <a:rPr lang="en-US" i="1" dirty="0" smtClean="0"/>
              <a:t> </a:t>
            </a:r>
            <a:r>
              <a:rPr lang="en-US" dirty="0" smtClean="0"/>
              <a:t>over an immovable property, the courts </a:t>
            </a:r>
            <a:r>
              <a:rPr lang="en-US" dirty="0"/>
              <a:t>of the </a:t>
            </a:r>
            <a:r>
              <a:rPr lang="en-US" dirty="0" smtClean="0"/>
              <a:t>district in </a:t>
            </a:r>
            <a:r>
              <a:rPr lang="en-US" dirty="0"/>
              <a:t>which the </a:t>
            </a:r>
            <a:r>
              <a:rPr lang="en-US" dirty="0" smtClean="0"/>
              <a:t>immovable property </a:t>
            </a:r>
            <a:r>
              <a:rPr lang="en-US" dirty="0"/>
              <a:t>is </a:t>
            </a:r>
            <a:r>
              <a:rPr lang="en-US" dirty="0" smtClean="0"/>
              <a:t>situated.</a:t>
            </a:r>
            <a:br>
              <a:rPr lang="en-US" dirty="0" smtClean="0"/>
            </a:br>
            <a:r>
              <a:rPr lang="en-US" dirty="0" smtClean="0"/>
              <a:t/>
            </a:r>
            <a:br>
              <a:rPr lang="en-US" dirty="0" smtClean="0"/>
            </a:br>
            <a:r>
              <a:rPr lang="en-US" sz="1200" dirty="0" smtClean="0"/>
              <a:t>(all translations on this slide and the following slides were downloaded from </a:t>
            </a:r>
            <a:r>
              <a:rPr lang="en-US" sz="1200" dirty="0" smtClean="0">
                <a:hlinkClick r:id="rId2"/>
              </a:rPr>
              <a:t>www.noip.gov.vn</a:t>
            </a:r>
            <a:r>
              <a:rPr lang="en-US" sz="1200" dirty="0" smtClean="0"/>
              <a:t> and slightly adapted)</a:t>
            </a:r>
          </a:p>
        </p:txBody>
      </p:sp>
      <p:sp>
        <p:nvSpPr>
          <p:cNvPr id="4" name="Fußzeilenplatzhalter 3"/>
          <p:cNvSpPr>
            <a:spLocks noGrp="1"/>
          </p:cNvSpPr>
          <p:nvPr>
            <p:ph type="ftr" sz="quarter" idx="11"/>
          </p:nvPr>
        </p:nvSpPr>
        <p:spPr/>
        <p:txBody>
          <a:bodyPr/>
          <a:lstStyle/>
          <a:p>
            <a:r>
              <a:rPr lang="de-DE" dirty="0" smtClean="0">
                <a:solidFill>
                  <a:prstClr val="black">
                    <a:tint val="75000"/>
                  </a:prstClr>
                </a:solidFill>
              </a:rPr>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61</a:t>
            </a:fld>
            <a:endParaRPr lang="de-DE">
              <a:solidFill>
                <a:prstClr val="black">
                  <a:tint val="75000"/>
                </a:prstClr>
              </a:solidFill>
            </a:endParaRPr>
          </a:p>
        </p:txBody>
      </p:sp>
    </p:spTree>
    <p:extLst>
      <p:ext uri="{BB962C8B-B14F-4D97-AF65-F5344CB8AC3E}">
        <p14:creationId xmlns:p14="http://schemas.microsoft.com/office/powerpoint/2010/main" val="27738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Art. 36 VCPC “Jurisdiction </a:t>
            </a:r>
            <a:r>
              <a:rPr lang="en-US" dirty="0"/>
              <a:t>of courts selected by </a:t>
            </a:r>
            <a:r>
              <a:rPr lang="en-US" dirty="0" smtClean="0"/>
              <a:t>a plaintiff”</a:t>
            </a:r>
            <a:endParaRPr lang="de-DE" dirty="0"/>
          </a:p>
        </p:txBody>
      </p:sp>
      <p:sp>
        <p:nvSpPr>
          <p:cNvPr id="3" name="Inhaltsplatzhalter 2"/>
          <p:cNvSpPr>
            <a:spLocks noGrp="1"/>
          </p:cNvSpPr>
          <p:nvPr>
            <p:ph idx="1"/>
          </p:nvPr>
        </p:nvSpPr>
        <p:spPr>
          <a:xfrm>
            <a:off x="471487" y="1347850"/>
            <a:ext cx="8229600" cy="5008500"/>
          </a:xfrm>
        </p:spPr>
        <p:txBody>
          <a:bodyPr>
            <a:normAutofit/>
          </a:bodyPr>
          <a:lstStyle/>
          <a:p>
            <a:pPr marL="0" indent="0">
              <a:buNone/>
            </a:pPr>
            <a:r>
              <a:rPr lang="en-US" dirty="0" smtClean="0"/>
              <a:t>1</a:t>
            </a:r>
            <a:r>
              <a:rPr lang="en-US" dirty="0"/>
              <a:t>. The </a:t>
            </a:r>
            <a:r>
              <a:rPr lang="en-US" dirty="0" smtClean="0"/>
              <a:t>plaintiff has the </a:t>
            </a:r>
            <a:r>
              <a:rPr lang="en-US" dirty="0"/>
              <a:t>right to select courts for resolution of civil, </a:t>
            </a:r>
            <a:r>
              <a:rPr lang="en-US" dirty="0" smtClean="0"/>
              <a:t>marriage and </a:t>
            </a:r>
            <a:r>
              <a:rPr lang="en-US" dirty="0"/>
              <a:t>family-related, business, trade or labor disputes in the following cases:</a:t>
            </a:r>
          </a:p>
          <a:p>
            <a:pPr marL="0" indent="0">
              <a:buNone/>
            </a:pPr>
            <a:r>
              <a:rPr lang="en-US" dirty="0"/>
              <a:t>a) If the </a:t>
            </a:r>
            <a:r>
              <a:rPr lang="en-US" dirty="0" smtClean="0"/>
              <a:t>plaintiff does </a:t>
            </a:r>
            <a:r>
              <a:rPr lang="en-US" dirty="0"/>
              <a:t>not know where the </a:t>
            </a:r>
            <a:r>
              <a:rPr lang="en-US" dirty="0" smtClean="0"/>
              <a:t>defendant resides </a:t>
            </a:r>
            <a:r>
              <a:rPr lang="en-US" dirty="0"/>
              <a:t>or </a:t>
            </a:r>
            <a:r>
              <a:rPr lang="en-US" dirty="0" smtClean="0"/>
              <a:t>works </a:t>
            </a:r>
            <a:r>
              <a:rPr lang="en-US" dirty="0"/>
              <a:t>or where </a:t>
            </a:r>
            <a:r>
              <a:rPr lang="en-US" dirty="0" smtClean="0"/>
              <a:t>its headquarter is located</a:t>
            </a:r>
            <a:r>
              <a:rPr lang="en-US" dirty="0"/>
              <a:t>, </a:t>
            </a:r>
            <a:r>
              <a:rPr lang="en-US" dirty="0" smtClean="0"/>
              <a:t>he may </a:t>
            </a:r>
            <a:r>
              <a:rPr lang="en-US" dirty="0"/>
              <a:t>ask the </a:t>
            </a:r>
            <a:r>
              <a:rPr lang="en-US" dirty="0" smtClean="0"/>
              <a:t>court </a:t>
            </a:r>
            <a:r>
              <a:rPr lang="en-US" dirty="0"/>
              <a:t>of the </a:t>
            </a:r>
            <a:r>
              <a:rPr lang="en-US" dirty="0" smtClean="0"/>
              <a:t>district where </a:t>
            </a:r>
            <a:r>
              <a:rPr lang="en-US" dirty="0"/>
              <a:t>the </a:t>
            </a:r>
            <a:r>
              <a:rPr lang="en-US" dirty="0" smtClean="0"/>
              <a:t>defendant had last resided </a:t>
            </a:r>
            <a:r>
              <a:rPr lang="en-US" dirty="0"/>
              <a:t>or </a:t>
            </a:r>
            <a:r>
              <a:rPr lang="en-US" dirty="0" smtClean="0"/>
              <a:t>worked </a:t>
            </a:r>
            <a:r>
              <a:rPr lang="en-US" dirty="0"/>
              <a:t>or </a:t>
            </a:r>
            <a:r>
              <a:rPr lang="en-US" dirty="0" smtClean="0"/>
              <a:t>had its headquarter to adjudicate the dispute […].</a:t>
            </a:r>
            <a:endParaRPr lang="en-US" dirty="0"/>
          </a:p>
          <a:p>
            <a:pPr marL="0" indent="0">
              <a:buNone/>
            </a:pPr>
            <a:r>
              <a:rPr lang="en-US" dirty="0"/>
              <a:t>b) If </a:t>
            </a:r>
            <a:r>
              <a:rPr lang="en-US" dirty="0" smtClean="0"/>
              <a:t>a dispute arises </a:t>
            </a:r>
            <a:r>
              <a:rPr lang="en-US" dirty="0"/>
              <a:t>from the operations of a </a:t>
            </a:r>
            <a:r>
              <a:rPr lang="en-US" dirty="0" smtClean="0"/>
              <a:t>branch, </a:t>
            </a:r>
            <a:r>
              <a:rPr lang="en-US" dirty="0"/>
              <a:t>the </a:t>
            </a:r>
            <a:r>
              <a:rPr lang="en-US" dirty="0" smtClean="0"/>
              <a:t>plaintiff may </a:t>
            </a:r>
            <a:r>
              <a:rPr lang="en-US" dirty="0"/>
              <a:t>ask the court of the </a:t>
            </a:r>
            <a:r>
              <a:rPr lang="en-US" dirty="0" smtClean="0"/>
              <a:t>district where </a:t>
            </a:r>
            <a:r>
              <a:rPr lang="en-US" dirty="0"/>
              <a:t>the organization's head-office is located or </a:t>
            </a:r>
            <a:r>
              <a:rPr lang="en-US" dirty="0" smtClean="0"/>
              <a:t>where its </a:t>
            </a:r>
            <a:r>
              <a:rPr lang="en-US" dirty="0"/>
              <a:t>branch is located to </a:t>
            </a:r>
            <a:r>
              <a:rPr lang="en-US" dirty="0" smtClean="0"/>
              <a:t>adjudicate the dispute;</a:t>
            </a:r>
            <a:endParaRPr lang="en-US" dirty="0"/>
          </a:p>
          <a:p>
            <a:pPr marL="0" indent="0">
              <a:buNone/>
            </a:pPr>
            <a:r>
              <a:rPr lang="en-US" dirty="0"/>
              <a:t>c) If </a:t>
            </a:r>
            <a:r>
              <a:rPr lang="en-US" dirty="0" smtClean="0"/>
              <a:t>a defendant is not domiciled in Vietnam, does not work here or has no headquarter in Vietnam or </a:t>
            </a:r>
            <a:r>
              <a:rPr lang="en-US" dirty="0"/>
              <a:t>the </a:t>
            </a:r>
            <a:r>
              <a:rPr lang="en-US" dirty="0" smtClean="0"/>
              <a:t>case concerns a dispute </a:t>
            </a:r>
            <a:r>
              <a:rPr lang="en-US" dirty="0"/>
              <a:t>over </a:t>
            </a:r>
            <a:r>
              <a:rPr lang="en-US" dirty="0" smtClean="0"/>
              <a:t>alimony, </a:t>
            </a:r>
            <a:r>
              <a:rPr lang="en-US" dirty="0"/>
              <a:t>the </a:t>
            </a:r>
            <a:r>
              <a:rPr lang="en-US" dirty="0" smtClean="0"/>
              <a:t>plaintiff </a:t>
            </a:r>
            <a:r>
              <a:rPr lang="en-US" dirty="0"/>
              <a:t>may ask the courts of </a:t>
            </a:r>
            <a:r>
              <a:rPr lang="en-US" dirty="0" smtClean="0"/>
              <a:t>the district where </a:t>
            </a:r>
            <a:r>
              <a:rPr lang="en-US" dirty="0"/>
              <a:t>they reside or work to </a:t>
            </a:r>
            <a:r>
              <a:rPr lang="en-US" dirty="0" smtClean="0"/>
              <a:t>adjudicate the dispute;</a:t>
            </a:r>
          </a:p>
          <a:p>
            <a:pPr marL="0" indent="0">
              <a:buNone/>
            </a:pPr>
            <a:r>
              <a:rPr lang="en-US" dirty="0" smtClean="0"/>
              <a:t>d</a:t>
            </a:r>
            <a:r>
              <a:rPr lang="en-US" dirty="0"/>
              <a:t>) If </a:t>
            </a:r>
            <a:r>
              <a:rPr lang="en-US" dirty="0" smtClean="0"/>
              <a:t>the dispute concerns compensation </a:t>
            </a:r>
            <a:r>
              <a:rPr lang="en-US" dirty="0"/>
              <a:t>for non-contractual damage, the </a:t>
            </a:r>
            <a:r>
              <a:rPr lang="en-US" dirty="0" smtClean="0"/>
              <a:t>plaintiff may ask </a:t>
            </a:r>
            <a:r>
              <a:rPr lang="en-US" dirty="0"/>
              <a:t>the courts of the </a:t>
            </a:r>
            <a:r>
              <a:rPr lang="en-US" dirty="0" smtClean="0"/>
              <a:t>district where he resides, works or is headquartered </a:t>
            </a:r>
            <a:r>
              <a:rPr lang="en-US" dirty="0"/>
              <a:t>or where </a:t>
            </a:r>
            <a:r>
              <a:rPr lang="en-US" dirty="0" smtClean="0"/>
              <a:t>the damage </a:t>
            </a:r>
            <a:r>
              <a:rPr lang="en-US" dirty="0"/>
              <a:t>is caused to </a:t>
            </a:r>
            <a:r>
              <a:rPr lang="en-US" dirty="0" smtClean="0"/>
              <a:t>adjudicate the dispute;</a:t>
            </a:r>
            <a:endParaRPr lang="en-US" dirty="0"/>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62</a:t>
            </a:fld>
            <a:endParaRPr lang="de-DE">
              <a:solidFill>
                <a:prstClr val="black">
                  <a:tint val="75000"/>
                </a:prstClr>
              </a:solidFill>
            </a:endParaRPr>
          </a:p>
        </p:txBody>
      </p:sp>
    </p:spTree>
    <p:extLst>
      <p:ext uri="{BB962C8B-B14F-4D97-AF65-F5344CB8AC3E}">
        <p14:creationId xmlns:p14="http://schemas.microsoft.com/office/powerpoint/2010/main" val="192384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Article </a:t>
            </a:r>
            <a:r>
              <a:rPr lang="en-US" dirty="0" smtClean="0"/>
              <a:t>36 VCPC (2)</a:t>
            </a:r>
            <a:endParaRPr lang="de-DE" dirty="0"/>
          </a:p>
        </p:txBody>
      </p:sp>
      <p:sp>
        <p:nvSpPr>
          <p:cNvPr id="3" name="Inhaltsplatzhalter 2"/>
          <p:cNvSpPr>
            <a:spLocks noGrp="1"/>
          </p:cNvSpPr>
          <p:nvPr>
            <p:ph idx="1"/>
          </p:nvPr>
        </p:nvSpPr>
        <p:spPr>
          <a:xfrm>
            <a:off x="471487" y="1347850"/>
            <a:ext cx="8229600" cy="5008500"/>
          </a:xfrm>
        </p:spPr>
        <p:txBody>
          <a:bodyPr>
            <a:normAutofit/>
          </a:bodyPr>
          <a:lstStyle/>
          <a:p>
            <a:pPr marL="0" indent="0">
              <a:spcAft>
                <a:spcPts val="600"/>
              </a:spcAft>
              <a:buNone/>
            </a:pPr>
            <a:r>
              <a:rPr lang="en-US" dirty="0" smtClean="0"/>
              <a:t>e</a:t>
            </a:r>
            <a:r>
              <a:rPr lang="en-US" dirty="0"/>
              <a:t>) If </a:t>
            </a:r>
            <a:r>
              <a:rPr lang="en-US" dirty="0" smtClean="0"/>
              <a:t>the dispute concerns a labor matter (compensation upon </a:t>
            </a:r>
            <a:r>
              <a:rPr lang="en-US" dirty="0"/>
              <a:t>termination </a:t>
            </a:r>
            <a:r>
              <a:rPr lang="en-US" dirty="0" smtClean="0"/>
              <a:t>of a labor contract, social </a:t>
            </a:r>
            <a:r>
              <a:rPr lang="en-US" dirty="0"/>
              <a:t>insurance, the rights and/or interests in relation to </a:t>
            </a:r>
            <a:r>
              <a:rPr lang="en-US" dirty="0" smtClean="0"/>
              <a:t>the contract for work, wages and </a:t>
            </a:r>
            <a:r>
              <a:rPr lang="en-US" dirty="0"/>
              <a:t>other working </a:t>
            </a:r>
            <a:r>
              <a:rPr lang="en-US" dirty="0" smtClean="0"/>
              <a:t>conditions) and the plaintiff is an employee, he may </a:t>
            </a:r>
            <a:r>
              <a:rPr lang="en-US" dirty="0"/>
              <a:t>ask the </a:t>
            </a:r>
            <a:r>
              <a:rPr lang="en-US" dirty="0" smtClean="0"/>
              <a:t>court </a:t>
            </a:r>
            <a:r>
              <a:rPr lang="en-US" dirty="0"/>
              <a:t>of the </a:t>
            </a:r>
            <a:r>
              <a:rPr lang="en-US" dirty="0" smtClean="0"/>
              <a:t>district where he resides or works </a:t>
            </a:r>
            <a:r>
              <a:rPr lang="en-US" dirty="0"/>
              <a:t>to </a:t>
            </a:r>
            <a:r>
              <a:rPr lang="en-US" dirty="0" smtClean="0"/>
              <a:t>adjudicate the dispute;</a:t>
            </a:r>
            <a:endParaRPr lang="en-US" dirty="0"/>
          </a:p>
          <a:p>
            <a:pPr marL="0" indent="0">
              <a:spcAft>
                <a:spcPts val="600"/>
              </a:spcAft>
              <a:buNone/>
            </a:pPr>
            <a:r>
              <a:rPr lang="en-US" dirty="0"/>
              <a:t>f) </a:t>
            </a:r>
            <a:r>
              <a:rPr lang="en-US" dirty="0" smtClean="0"/>
              <a:t>[…] </a:t>
            </a:r>
          </a:p>
          <a:p>
            <a:pPr marL="0" indent="0">
              <a:spcAft>
                <a:spcPts val="600"/>
              </a:spcAft>
              <a:buNone/>
            </a:pPr>
            <a:r>
              <a:rPr lang="en-US" dirty="0" smtClean="0"/>
              <a:t>g</a:t>
            </a:r>
            <a:r>
              <a:rPr lang="en-US" dirty="0"/>
              <a:t>) If </a:t>
            </a:r>
            <a:r>
              <a:rPr lang="en-US" dirty="0" smtClean="0"/>
              <a:t>the dispute arises </a:t>
            </a:r>
            <a:r>
              <a:rPr lang="en-US" dirty="0"/>
              <a:t>from </a:t>
            </a:r>
            <a:r>
              <a:rPr lang="en-US" dirty="0" smtClean="0"/>
              <a:t>a contractual relation, </a:t>
            </a:r>
            <a:r>
              <a:rPr lang="en-US" dirty="0"/>
              <a:t>the </a:t>
            </a:r>
            <a:r>
              <a:rPr lang="en-US" dirty="0" smtClean="0"/>
              <a:t>plaintiff </a:t>
            </a:r>
            <a:r>
              <a:rPr lang="en-US" dirty="0"/>
              <a:t>may ask the </a:t>
            </a:r>
            <a:r>
              <a:rPr lang="en-US" dirty="0" smtClean="0"/>
              <a:t>court </a:t>
            </a:r>
            <a:r>
              <a:rPr lang="en-US" dirty="0"/>
              <a:t>of </a:t>
            </a:r>
            <a:r>
              <a:rPr lang="en-US" dirty="0" smtClean="0"/>
              <a:t>the district where </a:t>
            </a:r>
            <a:r>
              <a:rPr lang="en-US" dirty="0"/>
              <a:t>the </a:t>
            </a:r>
            <a:r>
              <a:rPr lang="en-US" dirty="0" smtClean="0"/>
              <a:t>contract is performed </a:t>
            </a:r>
            <a:r>
              <a:rPr lang="en-US" dirty="0"/>
              <a:t>to </a:t>
            </a:r>
            <a:r>
              <a:rPr lang="en-US" dirty="0" smtClean="0"/>
              <a:t>adjudicate the dispute;</a:t>
            </a:r>
            <a:endParaRPr lang="en-US" dirty="0"/>
          </a:p>
          <a:p>
            <a:pPr marL="0" indent="0">
              <a:spcAft>
                <a:spcPts val="600"/>
              </a:spcAft>
              <a:buNone/>
            </a:pPr>
            <a:r>
              <a:rPr lang="en-US" dirty="0" smtClean="0"/>
              <a:t>h) </a:t>
            </a:r>
            <a:r>
              <a:rPr lang="en-US" dirty="0"/>
              <a:t>If the </a:t>
            </a:r>
            <a:r>
              <a:rPr lang="en-US" dirty="0" smtClean="0"/>
              <a:t>defendants reside, work </a:t>
            </a:r>
            <a:r>
              <a:rPr lang="en-US" dirty="0"/>
              <a:t>or </a:t>
            </a:r>
            <a:r>
              <a:rPr lang="en-US" dirty="0" smtClean="0"/>
              <a:t>are headquartered </a:t>
            </a:r>
            <a:r>
              <a:rPr lang="en-US" dirty="0"/>
              <a:t>in different places, the </a:t>
            </a:r>
            <a:r>
              <a:rPr lang="en-US" dirty="0" smtClean="0"/>
              <a:t>plaintiff may </a:t>
            </a:r>
            <a:r>
              <a:rPr lang="en-US" dirty="0"/>
              <a:t>ask the court of the </a:t>
            </a:r>
            <a:r>
              <a:rPr lang="en-US" dirty="0" smtClean="0"/>
              <a:t>district where </a:t>
            </a:r>
            <a:r>
              <a:rPr lang="en-US" dirty="0"/>
              <a:t>one of the </a:t>
            </a:r>
            <a:r>
              <a:rPr lang="en-US" dirty="0" smtClean="0"/>
              <a:t>defendant </a:t>
            </a:r>
            <a:r>
              <a:rPr lang="en-US" dirty="0"/>
              <a:t>resides or works or </a:t>
            </a:r>
            <a:r>
              <a:rPr lang="en-US" dirty="0" smtClean="0"/>
              <a:t>is headquartered </a:t>
            </a:r>
            <a:r>
              <a:rPr lang="en-US" dirty="0"/>
              <a:t>to </a:t>
            </a:r>
            <a:r>
              <a:rPr lang="en-US" dirty="0" smtClean="0"/>
              <a:t>adjudicate the dispute;</a:t>
            </a:r>
          </a:p>
          <a:p>
            <a:pPr marL="0" indent="0">
              <a:spcAft>
                <a:spcPts val="600"/>
              </a:spcAft>
              <a:buNone/>
            </a:pPr>
            <a:r>
              <a:rPr lang="en-US" dirty="0" err="1" smtClean="0"/>
              <a:t>i</a:t>
            </a:r>
            <a:r>
              <a:rPr lang="en-US" dirty="0" smtClean="0"/>
              <a:t>) If a dispute concerns rights over immovable property located in different districts, the plaintiff </a:t>
            </a:r>
            <a:r>
              <a:rPr lang="en-US" dirty="0"/>
              <a:t>may request the court of the </a:t>
            </a:r>
            <a:r>
              <a:rPr lang="en-US" dirty="0" smtClean="0"/>
              <a:t>district where </a:t>
            </a:r>
            <a:r>
              <a:rPr lang="en-US" dirty="0"/>
              <a:t>one of </a:t>
            </a:r>
            <a:r>
              <a:rPr lang="en-US" dirty="0" smtClean="0"/>
              <a:t>these properties are located to adjudicate the dispute. […]</a:t>
            </a:r>
            <a:endParaRPr lang="en-US" dirty="0"/>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63</a:t>
            </a:fld>
            <a:endParaRPr lang="de-DE">
              <a:solidFill>
                <a:prstClr val="black">
                  <a:tint val="75000"/>
                </a:prstClr>
              </a:solidFill>
            </a:endParaRPr>
          </a:p>
        </p:txBody>
      </p:sp>
    </p:spTree>
    <p:extLst>
      <p:ext uri="{BB962C8B-B14F-4D97-AF65-F5344CB8AC3E}">
        <p14:creationId xmlns:p14="http://schemas.microsoft.com/office/powerpoint/2010/main" val="262953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Questions, discussion, quick quiz</a:t>
            </a:r>
            <a:endParaRPr lang="en-US" dirty="0"/>
          </a:p>
        </p:txBody>
      </p:sp>
      <p:sp>
        <p:nvSpPr>
          <p:cNvPr id="3" name="Inhaltsplatzhalter 2"/>
          <p:cNvSpPr>
            <a:spLocks noGrp="1"/>
          </p:cNvSpPr>
          <p:nvPr>
            <p:ph idx="1"/>
          </p:nvPr>
        </p:nvSpPr>
        <p:spPr/>
        <p:txBody>
          <a:bodyPr/>
          <a:lstStyle/>
          <a:p>
            <a:pPr indent="-360000">
              <a:lnSpc>
                <a:spcPct val="120000"/>
              </a:lnSpc>
              <a:spcBef>
                <a:spcPts val="600"/>
              </a:spcBef>
              <a:spcAft>
                <a:spcPts val="1200"/>
              </a:spcAft>
            </a:pPr>
            <a:r>
              <a:rPr lang="en-US" dirty="0" smtClean="0"/>
              <a:t>Any questions? </a:t>
            </a:r>
          </a:p>
          <a:p>
            <a:pPr indent="-360000">
              <a:lnSpc>
                <a:spcPct val="120000"/>
              </a:lnSpc>
              <a:spcBef>
                <a:spcPts val="600"/>
              </a:spcBef>
              <a:spcAft>
                <a:spcPts val="1200"/>
              </a:spcAft>
            </a:pPr>
            <a:r>
              <a:rPr lang="en-US" dirty="0" smtClean="0"/>
              <a:t>What do you think about the structure of the rules on jurisdiction in Vietnam?</a:t>
            </a:r>
          </a:p>
          <a:p>
            <a:pPr indent="-360000">
              <a:lnSpc>
                <a:spcPct val="120000"/>
              </a:lnSpc>
              <a:spcBef>
                <a:spcPts val="600"/>
              </a:spcBef>
              <a:spcAft>
                <a:spcPts val="1200"/>
              </a:spcAft>
            </a:pPr>
            <a:r>
              <a:rPr lang="en-US" dirty="0" smtClean="0"/>
              <a:t>Compare the EU rules and the Vietnamese rules on jurisdiction</a:t>
            </a:r>
          </a:p>
          <a:p>
            <a:pPr indent="-360000">
              <a:lnSpc>
                <a:spcPct val="120000"/>
              </a:lnSpc>
              <a:spcBef>
                <a:spcPts val="600"/>
              </a:spcBef>
              <a:spcAft>
                <a:spcPts val="600"/>
              </a:spcAft>
            </a:pPr>
            <a:endParaRPr lang="de-DE" dirty="0" smtClean="0"/>
          </a:p>
          <a:p>
            <a:pPr indent="-360000">
              <a:lnSpc>
                <a:spcPct val="120000"/>
              </a:lnSpc>
              <a:spcBef>
                <a:spcPts val="600"/>
              </a:spcBef>
              <a:spcAft>
                <a:spcPts val="600"/>
              </a:spcAft>
            </a:pPr>
            <a:endParaRPr lang="de-DE" dirty="0" smtClean="0"/>
          </a:p>
          <a:p>
            <a:endParaRPr lang="de-DE" dirty="0" smtClean="0"/>
          </a:p>
          <a:p>
            <a:endParaRPr lang="de-DE" dirty="0"/>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dirty="0" smtClean="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64</a:t>
            </a:fld>
            <a:endParaRPr lang="de-DE">
              <a:solidFill>
                <a:prstClr val="black">
                  <a:tint val="75000"/>
                </a:prstClr>
              </a:solidFill>
            </a:endParaRPr>
          </a:p>
        </p:txBody>
      </p:sp>
    </p:spTree>
    <p:extLst>
      <p:ext uri="{BB962C8B-B14F-4D97-AF65-F5344CB8AC3E}">
        <p14:creationId xmlns:p14="http://schemas.microsoft.com/office/powerpoint/2010/main" val="148064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chor="ctr">
            <a:normAutofit/>
          </a:bodyPr>
          <a:lstStyle/>
          <a:p>
            <a:pPr marL="0" indent="0" algn="ctr">
              <a:buNone/>
            </a:pPr>
            <a:r>
              <a:rPr lang="de-DE" sz="2600" b="1" dirty="0" err="1" smtClean="0"/>
              <a:t>Thank</a:t>
            </a:r>
            <a:r>
              <a:rPr lang="de-DE" sz="2600" b="1" dirty="0" smtClean="0"/>
              <a:t> </a:t>
            </a:r>
            <a:r>
              <a:rPr lang="de-DE" sz="2600" b="1" dirty="0" err="1" smtClean="0"/>
              <a:t>you</a:t>
            </a:r>
            <a:r>
              <a:rPr lang="de-DE" sz="2600" b="1" dirty="0" smtClean="0"/>
              <a:t> </a:t>
            </a:r>
            <a:r>
              <a:rPr lang="de-DE" sz="2600" b="1" dirty="0" err="1" smtClean="0"/>
              <a:t>very</a:t>
            </a:r>
            <a:r>
              <a:rPr lang="de-DE" sz="2600" b="1" dirty="0" smtClean="0"/>
              <a:t> </a:t>
            </a:r>
            <a:r>
              <a:rPr lang="de-DE" sz="2600" b="1" dirty="0" err="1" smtClean="0"/>
              <a:t>much</a:t>
            </a:r>
            <a:r>
              <a:rPr lang="de-DE" sz="2600" b="1" dirty="0" smtClean="0"/>
              <a:t> </a:t>
            </a:r>
            <a:r>
              <a:rPr lang="de-DE" sz="2600" b="1" dirty="0" err="1" smtClean="0"/>
              <a:t>for</a:t>
            </a:r>
            <a:r>
              <a:rPr lang="de-DE" sz="2600" b="1" dirty="0" smtClean="0"/>
              <a:t> </a:t>
            </a:r>
            <a:r>
              <a:rPr lang="de-DE" sz="2600" b="1" dirty="0" err="1" smtClean="0"/>
              <a:t>your</a:t>
            </a:r>
            <a:r>
              <a:rPr lang="de-DE" sz="2600" b="1" dirty="0" smtClean="0"/>
              <a:t> </a:t>
            </a:r>
            <a:r>
              <a:rPr lang="de-DE" sz="2600" b="1" dirty="0" err="1" smtClean="0"/>
              <a:t>attention</a:t>
            </a:r>
            <a:r>
              <a:rPr lang="de-DE" sz="2600" b="1" dirty="0" smtClean="0"/>
              <a:t>!</a:t>
            </a:r>
            <a:endParaRPr lang="de-DE" sz="2600" b="1" dirty="0"/>
          </a:p>
        </p:txBody>
      </p:sp>
      <p:sp>
        <p:nvSpPr>
          <p:cNvPr id="4" name="Fußzeilenplatzhalter 3"/>
          <p:cNvSpPr>
            <a:spLocks noGrp="1"/>
          </p:cNvSpPr>
          <p:nvPr>
            <p:ph type="ftr" sz="quarter" idx="11"/>
          </p:nvPr>
        </p:nvSpPr>
        <p:spPr/>
        <p:txBody>
          <a:bodyPr/>
          <a:lstStyle/>
          <a:p>
            <a:r>
              <a:rPr lang="de-DE" smtClean="0"/>
              <a:t>Dispute Resolution</a:t>
            </a:r>
            <a:endParaRPr lang="de-DE"/>
          </a:p>
        </p:txBody>
      </p:sp>
      <p:sp>
        <p:nvSpPr>
          <p:cNvPr id="5" name="Foliennummernplatzhalter 4"/>
          <p:cNvSpPr>
            <a:spLocks noGrp="1"/>
          </p:cNvSpPr>
          <p:nvPr>
            <p:ph type="sldNum" sz="quarter" idx="12"/>
          </p:nvPr>
        </p:nvSpPr>
        <p:spPr/>
        <p:txBody>
          <a:bodyPr/>
          <a:lstStyle/>
          <a:p>
            <a:fld id="{E5B53BF6-DEA2-458C-903B-B577D20D4B06}" type="slidenum">
              <a:rPr lang="de-DE" smtClean="0"/>
              <a:pPr/>
              <a:t>65</a:t>
            </a:fld>
            <a:endParaRPr lang="de-DE"/>
          </a:p>
        </p:txBody>
      </p:sp>
    </p:spTree>
    <p:extLst>
      <p:ext uri="{BB962C8B-B14F-4D97-AF65-F5344CB8AC3E}">
        <p14:creationId xmlns:p14="http://schemas.microsoft.com/office/powerpoint/2010/main" val="986976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Subject</a:t>
            </a:r>
            <a:r>
              <a:rPr lang="de-DE" dirty="0" smtClean="0"/>
              <a:t> </a:t>
            </a:r>
            <a:r>
              <a:rPr lang="de-DE" dirty="0"/>
              <a:t>matter </a:t>
            </a:r>
            <a:r>
              <a:rPr lang="de-DE" dirty="0" err="1" smtClean="0"/>
              <a:t>jurisdiction</a:t>
            </a:r>
            <a:r>
              <a:rPr lang="de-DE" dirty="0" smtClean="0"/>
              <a:t> of </a:t>
            </a:r>
            <a:r>
              <a:rPr lang="de-DE" dirty="0" err="1" smtClean="0"/>
              <a:t>federal</a:t>
            </a:r>
            <a:r>
              <a:rPr lang="de-DE" dirty="0" smtClean="0"/>
              <a:t> </a:t>
            </a:r>
            <a:r>
              <a:rPr lang="de-DE" dirty="0" err="1" smtClean="0"/>
              <a:t>courts</a:t>
            </a:r>
            <a:r>
              <a:rPr lang="de-DE" dirty="0"/>
              <a:t>?</a:t>
            </a:r>
          </a:p>
        </p:txBody>
      </p:sp>
      <p:sp>
        <p:nvSpPr>
          <p:cNvPr id="3" name="Inhaltsplatzhalter 2"/>
          <p:cNvSpPr>
            <a:spLocks noGrp="1"/>
          </p:cNvSpPr>
          <p:nvPr>
            <p:ph idx="1"/>
          </p:nvPr>
        </p:nvSpPr>
        <p:spPr/>
        <p:txBody>
          <a:bodyPr>
            <a:noAutofit/>
          </a:bodyPr>
          <a:lstStyle/>
          <a:p>
            <a:pPr marL="0" indent="0">
              <a:lnSpc>
                <a:spcPct val="120000"/>
              </a:lnSpc>
              <a:spcBef>
                <a:spcPts val="600"/>
              </a:spcBef>
              <a:spcAft>
                <a:spcPts val="600"/>
              </a:spcAft>
              <a:buNone/>
            </a:pPr>
            <a:r>
              <a:rPr lang="en-US" b="1" dirty="0" smtClean="0"/>
              <a:t>Complex issue, very simplified answer: </a:t>
            </a:r>
          </a:p>
          <a:p>
            <a:pPr>
              <a:lnSpc>
                <a:spcPct val="120000"/>
              </a:lnSpc>
              <a:spcBef>
                <a:spcPts val="600"/>
              </a:spcBef>
              <a:spcAft>
                <a:spcPts val="600"/>
              </a:spcAft>
            </a:pPr>
            <a:r>
              <a:rPr lang="en-US" dirty="0" smtClean="0"/>
              <a:t>Jurisdiction based on “</a:t>
            </a:r>
            <a:r>
              <a:rPr lang="en-US" b="1" dirty="0" smtClean="0"/>
              <a:t>federal question</a:t>
            </a:r>
            <a:r>
              <a:rPr lang="en-US" dirty="0" smtClean="0"/>
              <a:t>” </a:t>
            </a:r>
          </a:p>
          <a:p>
            <a:pPr lvl="1">
              <a:lnSpc>
                <a:spcPct val="120000"/>
              </a:lnSpc>
              <a:spcBef>
                <a:spcPts val="600"/>
              </a:spcBef>
              <a:spcAft>
                <a:spcPts val="600"/>
              </a:spcAft>
              <a:buFont typeface="Arial" panose="020B0604020202020204" pitchFamily="34" charset="0"/>
              <a:buChar char="•"/>
            </a:pPr>
            <a:r>
              <a:rPr lang="en-US" dirty="0" smtClean="0"/>
              <a:t>E.g. case invokes questions regarding the U.S. Constitution or federal laws</a:t>
            </a:r>
          </a:p>
          <a:p>
            <a:pPr>
              <a:lnSpc>
                <a:spcPct val="120000"/>
              </a:lnSpc>
              <a:spcBef>
                <a:spcPts val="600"/>
              </a:spcBef>
              <a:spcAft>
                <a:spcPts val="600"/>
              </a:spcAft>
            </a:pPr>
            <a:r>
              <a:rPr lang="en-US" dirty="0" smtClean="0"/>
              <a:t>Jurisdiction based on “</a:t>
            </a:r>
            <a:r>
              <a:rPr lang="en-US" b="1" dirty="0" smtClean="0"/>
              <a:t>diversity of citizenship</a:t>
            </a:r>
            <a:r>
              <a:rPr lang="en-US" dirty="0" smtClean="0"/>
              <a:t>”</a:t>
            </a:r>
            <a:endParaRPr lang="de-DE" dirty="0" smtClean="0"/>
          </a:p>
          <a:p>
            <a:pPr lvl="1">
              <a:lnSpc>
                <a:spcPct val="120000"/>
              </a:lnSpc>
              <a:spcBef>
                <a:spcPts val="600"/>
              </a:spcBef>
              <a:spcAft>
                <a:spcPts val="600"/>
              </a:spcAft>
              <a:buFont typeface="Arial" panose="020B0604020202020204" pitchFamily="34" charset="0"/>
              <a:buChar char="•"/>
            </a:pPr>
            <a:r>
              <a:rPr lang="en-US" dirty="0" smtClean="0"/>
              <a:t>Litigants come from different U.S. states or from different countries</a:t>
            </a:r>
          </a:p>
          <a:p>
            <a:pPr lvl="1">
              <a:lnSpc>
                <a:spcPct val="120000"/>
              </a:lnSpc>
              <a:spcBef>
                <a:spcPts val="600"/>
              </a:spcBef>
              <a:spcAft>
                <a:spcPts val="600"/>
              </a:spcAft>
              <a:buFont typeface="Arial" panose="020B0604020202020204" pitchFamily="34" charset="0"/>
              <a:buChar char="•"/>
            </a:pPr>
            <a:r>
              <a:rPr lang="en-US" dirty="0" smtClean="0"/>
              <a:t>Background: ensuring fair trial for out-of-state litigant</a:t>
            </a:r>
          </a:p>
          <a:p>
            <a:pPr lvl="1">
              <a:lnSpc>
                <a:spcPct val="120000"/>
              </a:lnSpc>
              <a:spcBef>
                <a:spcPts val="600"/>
              </a:spcBef>
              <a:spcAft>
                <a:spcPts val="600"/>
              </a:spcAft>
              <a:buFont typeface="Arial" panose="020B0604020202020204" pitchFamily="34" charset="0"/>
              <a:buChar char="•"/>
            </a:pPr>
            <a:r>
              <a:rPr lang="en-US" dirty="0" smtClean="0"/>
              <a:t>Federal courts are only competent to hear cases involving high amounts of potential damages (more than USD 75,000).</a:t>
            </a:r>
          </a:p>
          <a:p>
            <a:pPr lvl="1">
              <a:lnSpc>
                <a:spcPct val="120000"/>
              </a:lnSpc>
              <a:spcBef>
                <a:spcPts val="600"/>
              </a:spcBef>
              <a:spcAft>
                <a:spcPts val="600"/>
              </a:spcAft>
              <a:buFont typeface="Arial" panose="020B0604020202020204" pitchFamily="34" charset="0"/>
              <a:buChar char="•"/>
            </a:pPr>
            <a:r>
              <a:rPr lang="en-US" dirty="0" smtClean="0"/>
              <a:t>Not covered: family and probate matters</a:t>
            </a:r>
            <a:endParaRPr lang="de-DE" dirty="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7</a:t>
            </a:fld>
            <a:endParaRPr lang="de-DE"/>
          </a:p>
        </p:txBody>
      </p:sp>
    </p:spTree>
    <p:extLst>
      <p:ext uri="{BB962C8B-B14F-4D97-AF65-F5344CB8AC3E}">
        <p14:creationId xmlns:p14="http://schemas.microsoft.com/office/powerpoint/2010/main" val="130414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Subject</a:t>
            </a:r>
            <a:r>
              <a:rPr lang="de-DE" dirty="0" smtClean="0"/>
              <a:t> matter </a:t>
            </a:r>
            <a:r>
              <a:rPr lang="de-DE" dirty="0" err="1" smtClean="0"/>
              <a:t>jurisdiction</a:t>
            </a:r>
            <a:r>
              <a:rPr lang="de-DE" dirty="0"/>
              <a:t> </a:t>
            </a:r>
            <a:r>
              <a:rPr lang="de-DE" dirty="0" smtClean="0"/>
              <a:t>of </a:t>
            </a:r>
            <a:r>
              <a:rPr lang="de-DE" dirty="0" err="1" smtClean="0"/>
              <a:t>state</a:t>
            </a:r>
            <a:r>
              <a:rPr lang="de-DE" dirty="0" smtClean="0"/>
              <a:t> </a:t>
            </a:r>
            <a:r>
              <a:rPr lang="de-DE" dirty="0" err="1" smtClean="0"/>
              <a:t>courts</a:t>
            </a:r>
            <a:r>
              <a:rPr lang="de-DE" dirty="0" smtClean="0"/>
              <a:t>?</a:t>
            </a:r>
            <a:endParaRPr lang="de-DE" dirty="0"/>
          </a:p>
        </p:txBody>
      </p:sp>
      <p:sp>
        <p:nvSpPr>
          <p:cNvPr id="3" name="Inhaltsplatzhalter 2"/>
          <p:cNvSpPr>
            <a:spLocks noGrp="1"/>
          </p:cNvSpPr>
          <p:nvPr>
            <p:ph idx="1"/>
          </p:nvPr>
        </p:nvSpPr>
        <p:spPr/>
        <p:txBody>
          <a:bodyPr>
            <a:noAutofit/>
          </a:bodyPr>
          <a:lstStyle/>
          <a:p>
            <a:pPr marL="0" indent="0">
              <a:lnSpc>
                <a:spcPct val="120000"/>
              </a:lnSpc>
              <a:spcBef>
                <a:spcPts val="600"/>
              </a:spcBef>
              <a:spcAft>
                <a:spcPts val="600"/>
              </a:spcAft>
              <a:buNone/>
            </a:pPr>
            <a:r>
              <a:rPr lang="en-US" b="1" dirty="0" smtClean="0"/>
              <a:t>Complex issue, very simplified answer: </a:t>
            </a:r>
          </a:p>
          <a:p>
            <a:pPr>
              <a:lnSpc>
                <a:spcPct val="120000"/>
              </a:lnSpc>
              <a:spcBef>
                <a:spcPts val="600"/>
              </a:spcBef>
              <a:spcAft>
                <a:spcPts val="600"/>
              </a:spcAft>
            </a:pPr>
            <a:r>
              <a:rPr lang="en-US" dirty="0" smtClean="0"/>
              <a:t>Only state law is involved and litigants are from the same state </a:t>
            </a:r>
          </a:p>
          <a:p>
            <a:pPr>
              <a:lnSpc>
                <a:spcPct val="120000"/>
              </a:lnSpc>
              <a:spcBef>
                <a:spcPts val="600"/>
              </a:spcBef>
              <a:spcAft>
                <a:spcPts val="600"/>
              </a:spcAft>
            </a:pPr>
            <a:r>
              <a:rPr lang="en-US" dirty="0" smtClean="0"/>
              <a:t>Or: specific type of disputes which are handled in state courts</a:t>
            </a:r>
          </a:p>
          <a:p>
            <a:pPr>
              <a:lnSpc>
                <a:spcPct val="120000"/>
              </a:lnSpc>
              <a:spcBef>
                <a:spcPts val="600"/>
              </a:spcBef>
              <a:spcAft>
                <a:spcPts val="600"/>
              </a:spcAft>
            </a:pPr>
            <a:r>
              <a:rPr lang="en-US" dirty="0" smtClean="0"/>
              <a:t>Typical matters decided by state courts:</a:t>
            </a:r>
          </a:p>
          <a:p>
            <a:pPr lvl="1">
              <a:lnSpc>
                <a:spcPct val="120000"/>
              </a:lnSpc>
              <a:buFont typeface="Arial" panose="020B0604020202020204" pitchFamily="34" charset="0"/>
              <a:buChar char="•"/>
            </a:pPr>
            <a:r>
              <a:rPr lang="en-US" dirty="0"/>
              <a:t>D</a:t>
            </a:r>
            <a:r>
              <a:rPr lang="en-US" dirty="0" smtClean="0"/>
              <a:t>ivorce and child </a:t>
            </a:r>
            <a:r>
              <a:rPr lang="en-US" dirty="0"/>
              <a:t>custody </a:t>
            </a:r>
            <a:r>
              <a:rPr lang="en-US" dirty="0" smtClean="0"/>
              <a:t>cases</a:t>
            </a:r>
            <a:endParaRPr lang="en-US" dirty="0"/>
          </a:p>
          <a:p>
            <a:pPr lvl="1">
              <a:lnSpc>
                <a:spcPct val="120000"/>
              </a:lnSpc>
              <a:buFont typeface="Arial" panose="020B0604020202020204" pitchFamily="34" charset="0"/>
              <a:buChar char="•"/>
            </a:pPr>
            <a:r>
              <a:rPr lang="en-US" dirty="0"/>
              <a:t>P</a:t>
            </a:r>
            <a:r>
              <a:rPr lang="en-US" dirty="0" smtClean="0"/>
              <a:t>robate </a:t>
            </a:r>
            <a:r>
              <a:rPr lang="en-US" dirty="0"/>
              <a:t>and inheritance </a:t>
            </a:r>
            <a:r>
              <a:rPr lang="en-US" dirty="0" smtClean="0"/>
              <a:t>matters </a:t>
            </a:r>
          </a:p>
          <a:p>
            <a:pPr lvl="1">
              <a:lnSpc>
                <a:spcPct val="120000"/>
              </a:lnSpc>
              <a:buFont typeface="Arial" panose="020B0604020202020204" pitchFamily="34" charset="0"/>
              <a:buChar char="•"/>
            </a:pPr>
            <a:r>
              <a:rPr lang="en-US" dirty="0"/>
              <a:t>C</a:t>
            </a:r>
            <a:r>
              <a:rPr lang="en-US" dirty="0" smtClean="0"/>
              <a:t>ontract disputes and tort cases as far as not falling within the subject matter jurisdiction of the federal courts</a:t>
            </a:r>
            <a:endParaRPr lang="de-DE" dirty="0" smtClean="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8</a:t>
            </a:fld>
            <a:endParaRPr lang="de-DE"/>
          </a:p>
        </p:txBody>
      </p:sp>
    </p:spTree>
    <p:extLst>
      <p:ext uri="{BB962C8B-B14F-4D97-AF65-F5344CB8AC3E}">
        <p14:creationId xmlns:p14="http://schemas.microsoft.com/office/powerpoint/2010/main" val="50831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Personal </a:t>
            </a:r>
            <a:r>
              <a:rPr lang="de-DE" dirty="0" err="1"/>
              <a:t>jurisdiction</a:t>
            </a:r>
            <a:r>
              <a:rPr lang="de-DE" dirty="0"/>
              <a:t> (</a:t>
            </a:r>
            <a:r>
              <a:rPr lang="de-DE" dirty="0" err="1"/>
              <a:t>complex</a:t>
            </a:r>
            <a:r>
              <a:rPr lang="de-DE" dirty="0"/>
              <a:t> </a:t>
            </a:r>
            <a:r>
              <a:rPr lang="de-DE" dirty="0" err="1"/>
              <a:t>issue</a:t>
            </a:r>
            <a:r>
              <a:rPr lang="de-DE" dirty="0"/>
              <a:t>, </a:t>
            </a:r>
            <a:r>
              <a:rPr lang="de-DE" dirty="0" err="1"/>
              <a:t>simplified</a:t>
            </a:r>
            <a:r>
              <a:rPr lang="de-DE" dirty="0"/>
              <a:t> </a:t>
            </a:r>
            <a:r>
              <a:rPr lang="de-DE" dirty="0" err="1"/>
              <a:t>answer</a:t>
            </a:r>
            <a:r>
              <a:rPr lang="de-DE" dirty="0"/>
              <a:t> </a:t>
            </a:r>
            <a:r>
              <a:rPr lang="de-DE" dirty="0" err="1"/>
              <a:t>for</a:t>
            </a:r>
            <a:r>
              <a:rPr lang="de-DE" dirty="0"/>
              <a:t> </a:t>
            </a:r>
            <a:r>
              <a:rPr lang="de-DE" dirty="0" err="1"/>
              <a:t>state</a:t>
            </a:r>
            <a:r>
              <a:rPr lang="de-DE" dirty="0"/>
              <a:t> </a:t>
            </a:r>
            <a:r>
              <a:rPr lang="de-DE" dirty="0" err="1"/>
              <a:t>courts</a:t>
            </a:r>
            <a:r>
              <a:rPr lang="de-DE" dirty="0"/>
              <a:t>)</a:t>
            </a:r>
          </a:p>
        </p:txBody>
      </p:sp>
      <p:sp>
        <p:nvSpPr>
          <p:cNvPr id="3" name="Inhaltsplatzhalter 2"/>
          <p:cNvSpPr>
            <a:spLocks noGrp="1"/>
          </p:cNvSpPr>
          <p:nvPr>
            <p:ph idx="1"/>
          </p:nvPr>
        </p:nvSpPr>
        <p:spPr>
          <a:xfrm>
            <a:off x="457200" y="1124746"/>
            <a:ext cx="8229600" cy="5231604"/>
          </a:xfrm>
        </p:spPr>
        <p:txBody>
          <a:bodyPr>
            <a:noAutofit/>
          </a:bodyPr>
          <a:lstStyle/>
          <a:p>
            <a:pPr marL="0" indent="0">
              <a:lnSpc>
                <a:spcPct val="120000"/>
              </a:lnSpc>
              <a:spcBef>
                <a:spcPts val="0"/>
              </a:spcBef>
              <a:spcAft>
                <a:spcPts val="600"/>
              </a:spcAft>
              <a:buNone/>
            </a:pPr>
            <a:r>
              <a:rPr lang="en-US" dirty="0"/>
              <a:t>In </a:t>
            </a:r>
            <a:r>
              <a:rPr lang="en-US" dirty="0" err="1"/>
              <a:t>personam</a:t>
            </a:r>
            <a:r>
              <a:rPr lang="en-US" dirty="0"/>
              <a:t> jurisdiction over the parties/defendant may flow from various bases, two important bases are:</a:t>
            </a:r>
          </a:p>
          <a:p>
            <a:pPr>
              <a:lnSpc>
                <a:spcPct val="120000"/>
              </a:lnSpc>
              <a:spcBef>
                <a:spcPts val="0"/>
              </a:spcBef>
              <a:spcAft>
                <a:spcPts val="600"/>
              </a:spcAft>
            </a:pPr>
            <a:r>
              <a:rPr lang="en-US" b="1" dirty="0"/>
              <a:t>General jurisdiction (all purpose jurisdiction = not claim-related)</a:t>
            </a:r>
            <a:r>
              <a:rPr lang="en-US" dirty="0"/>
              <a:t>: </a:t>
            </a:r>
          </a:p>
          <a:p>
            <a:pPr lvl="1">
              <a:lnSpc>
                <a:spcPct val="120000"/>
              </a:lnSpc>
              <a:spcBef>
                <a:spcPts val="0"/>
              </a:spcBef>
              <a:spcAft>
                <a:spcPts val="600"/>
              </a:spcAft>
              <a:buFont typeface="Arial" panose="020B0604020202020204" pitchFamily="34" charset="0"/>
              <a:buChar char="•"/>
            </a:pPr>
            <a:r>
              <a:rPr lang="en-US" i="1" dirty="0"/>
              <a:t>Individuals:</a:t>
            </a:r>
            <a:r>
              <a:rPr lang="en-US" dirty="0"/>
              <a:t> general jurisdiction at domicile</a:t>
            </a:r>
          </a:p>
          <a:p>
            <a:pPr lvl="1">
              <a:lnSpc>
                <a:spcPct val="120000"/>
              </a:lnSpc>
              <a:spcBef>
                <a:spcPts val="0"/>
              </a:spcBef>
              <a:spcAft>
                <a:spcPts val="600"/>
              </a:spcAft>
              <a:buFont typeface="Arial" panose="020B0604020202020204" pitchFamily="34" charset="0"/>
              <a:buChar char="•"/>
            </a:pPr>
            <a:r>
              <a:rPr lang="en-US" i="1" dirty="0"/>
              <a:t>Corporations:</a:t>
            </a:r>
            <a:r>
              <a:rPr lang="en-US" dirty="0"/>
              <a:t> equivalent place as domicile, place “in which the corporation is fairly regarded at home” (</a:t>
            </a:r>
            <a:r>
              <a:rPr lang="en-US" i="1" dirty="0"/>
              <a:t>Goodyear Dunlop Tires v. Brown; Daimler v. Bauman</a:t>
            </a:r>
            <a:r>
              <a:rPr lang="en-US" dirty="0"/>
              <a:t>) – e.g. place of incorporation / principal place of business</a:t>
            </a:r>
          </a:p>
          <a:p>
            <a:pPr>
              <a:lnSpc>
                <a:spcPct val="120000"/>
              </a:lnSpc>
              <a:spcBef>
                <a:spcPts val="0"/>
              </a:spcBef>
              <a:spcAft>
                <a:spcPts val="600"/>
              </a:spcAft>
            </a:pPr>
            <a:r>
              <a:rPr lang="en-US" b="1" dirty="0"/>
              <a:t>Specific jurisdiction (= </a:t>
            </a:r>
            <a:r>
              <a:rPr lang="de-DE" b="1" dirty="0" err="1"/>
              <a:t>linked</a:t>
            </a:r>
            <a:r>
              <a:rPr lang="de-DE" b="1" dirty="0"/>
              <a:t> </a:t>
            </a:r>
            <a:r>
              <a:rPr lang="de-DE" b="1" dirty="0" err="1"/>
              <a:t>to</a:t>
            </a:r>
            <a:r>
              <a:rPr lang="de-DE" b="1" dirty="0"/>
              <a:t> </a:t>
            </a:r>
            <a:r>
              <a:rPr lang="de-DE" b="1" dirty="0" err="1"/>
              <a:t>specific</a:t>
            </a:r>
            <a:r>
              <a:rPr lang="de-DE" b="1" dirty="0"/>
              <a:t> </a:t>
            </a:r>
            <a:r>
              <a:rPr lang="de-DE" b="1" dirty="0" err="1"/>
              <a:t>conduct</a:t>
            </a:r>
            <a:r>
              <a:rPr lang="de-DE" b="1" dirty="0"/>
              <a:t> / </a:t>
            </a:r>
            <a:r>
              <a:rPr lang="de-DE" b="1" dirty="0" err="1"/>
              <a:t>claim</a:t>
            </a:r>
            <a:r>
              <a:rPr lang="de-DE" b="1" dirty="0"/>
              <a:t>)</a:t>
            </a:r>
            <a:r>
              <a:rPr lang="en-US" b="1" dirty="0"/>
              <a:t>:</a:t>
            </a:r>
            <a:r>
              <a:rPr lang="en-US" dirty="0"/>
              <a:t> Can be exercised when the suit “arise[s] out of or relate[s] to the defendant’s contacts with the forum” (case-based analysis) (</a:t>
            </a:r>
            <a:r>
              <a:rPr lang="en-US" i="1" dirty="0" err="1"/>
              <a:t>Helicopteros</a:t>
            </a:r>
            <a:r>
              <a:rPr lang="en-US" i="1" dirty="0"/>
              <a:t> </a:t>
            </a:r>
            <a:r>
              <a:rPr lang="en-US" i="1" dirty="0" err="1"/>
              <a:t>Nacionales</a:t>
            </a:r>
            <a:r>
              <a:rPr lang="en-US" i="1" dirty="0"/>
              <a:t> de Colombia v. Hall</a:t>
            </a:r>
            <a:r>
              <a:rPr lang="en-US" dirty="0"/>
              <a:t>)</a:t>
            </a:r>
          </a:p>
          <a:p>
            <a:pPr>
              <a:spcBef>
                <a:spcPts val="0"/>
              </a:spcBef>
              <a:spcAft>
                <a:spcPts val="600"/>
              </a:spcAft>
            </a:pPr>
            <a:r>
              <a:rPr lang="en-US" b="1" dirty="0"/>
              <a:t>General requirements (in addition to the above requirements)</a:t>
            </a:r>
          </a:p>
          <a:p>
            <a:pPr lvl="1">
              <a:spcBef>
                <a:spcPts val="0"/>
              </a:spcBef>
              <a:spcAft>
                <a:spcPts val="600"/>
              </a:spcAft>
              <a:buFont typeface="Arial" panose="020B0604020202020204" pitchFamily="34" charset="0"/>
              <a:buChar char="•"/>
            </a:pPr>
            <a:r>
              <a:rPr lang="en-US" dirty="0"/>
              <a:t>Authorization by statute of the state in which the proceeding is brought</a:t>
            </a:r>
          </a:p>
          <a:p>
            <a:pPr lvl="1">
              <a:spcBef>
                <a:spcPts val="0"/>
              </a:spcBef>
              <a:spcAft>
                <a:spcPts val="600"/>
              </a:spcAft>
              <a:buFont typeface="Arial" panose="020B0604020202020204" pitchFamily="34" charset="0"/>
              <a:buChar char="•"/>
            </a:pPr>
            <a:r>
              <a:rPr lang="en-US" dirty="0"/>
              <a:t>Constitutional limitations (Due Process Clause) apply </a:t>
            </a:r>
          </a:p>
          <a:p>
            <a:pPr marL="0" indent="0">
              <a:lnSpc>
                <a:spcPct val="120000"/>
              </a:lnSpc>
              <a:spcBef>
                <a:spcPts val="600"/>
              </a:spcBef>
              <a:buNone/>
            </a:pPr>
            <a:endParaRPr lang="en-US" dirty="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t>9</a:t>
            </a:fld>
            <a:endParaRPr lang="de-DE"/>
          </a:p>
        </p:txBody>
      </p:sp>
    </p:spTree>
    <p:extLst>
      <p:ext uri="{BB962C8B-B14F-4D97-AF65-F5344CB8AC3E}">
        <p14:creationId xmlns:p14="http://schemas.microsoft.com/office/powerpoint/2010/main" val="42036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olfgang Wurmnest, 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Wolfgang Wurmnest, Vorlage</Template>
  <TotalTime>0</TotalTime>
  <Words>6056</Words>
  <Application>Microsoft Office PowerPoint</Application>
  <PresentationFormat>Bildschirmpräsentation (4:3)</PresentationFormat>
  <Paragraphs>549</Paragraphs>
  <Slides>65</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65</vt:i4>
      </vt:variant>
    </vt:vector>
  </HeadingPairs>
  <TitlesOfParts>
    <vt:vector size="70" baseType="lpstr">
      <vt:lpstr>Arial</vt:lpstr>
      <vt:lpstr>Calibri</vt:lpstr>
      <vt:lpstr>Symbol</vt:lpstr>
      <vt:lpstr>Times New Roman</vt:lpstr>
      <vt:lpstr>Wolfgang Wurmnest, Vorlage</vt:lpstr>
      <vt:lpstr>Dispute Resolution (Resolution of Private International Disputes)</vt:lpstr>
      <vt:lpstr>PowerPoint-Präsentation</vt:lpstr>
      <vt:lpstr>Court system in the U.S. </vt:lpstr>
      <vt:lpstr>Court system (2)</vt:lpstr>
      <vt:lpstr>Circuit map – 9th Circuit</vt:lpstr>
      <vt:lpstr>Subject matter jurisdiction of federal and state courts </vt:lpstr>
      <vt:lpstr>Subject matter jurisdiction of federal courts?</vt:lpstr>
      <vt:lpstr>Subject matter jurisdiction of state courts?</vt:lpstr>
      <vt:lpstr>Personal jurisdiction (complex issue, simplified answer for state courts)</vt:lpstr>
      <vt:lpstr>Other bases</vt:lpstr>
      <vt:lpstr>Limitation of jurisdiction by U.S. Constitution</vt:lpstr>
      <vt:lpstr>Limitation of jurisdiction by U.S. Constitution</vt:lpstr>
      <vt:lpstr>PowerPoint-Präsentation</vt:lpstr>
      <vt:lpstr>Introduction</vt:lpstr>
      <vt:lpstr>Asahi Metal Industry </vt:lpstr>
      <vt:lpstr>Asahi Metal Industry (2)</vt:lpstr>
      <vt:lpstr>Asahi Metal Industry (3)</vt:lpstr>
      <vt:lpstr>Asahi Metal Industry (4)</vt:lpstr>
      <vt:lpstr>Asahi Metal Industry (5) – Concurring opinion</vt:lpstr>
      <vt:lpstr>Requirements of Due Process Clause in a nutshell</vt:lpstr>
      <vt:lpstr>McIntyre Machinery v. Nicastro</vt:lpstr>
      <vt:lpstr>McIntyre Machinery v. Nicastro (2)</vt:lpstr>
      <vt:lpstr>McIntyre Machinery v. Nicastro – Supreme Court</vt:lpstr>
      <vt:lpstr>Application of the test advocated by the 4 Justices: jurisdiction (-)</vt:lpstr>
      <vt:lpstr>Concurring opinion (Justice Breyer joined by Justice Alito)</vt:lpstr>
      <vt:lpstr>Dissenting opinion (Justice Ginsburg, joined by Justices Sotomayor, Kagan)</vt:lpstr>
      <vt:lpstr>PowerPoint-Präsentation</vt:lpstr>
      <vt:lpstr>Concept of “general jurisdiction”</vt:lpstr>
      <vt:lpstr>Goodyear Dunlop Tires Operations, S.A. v. Brown</vt:lpstr>
      <vt:lpstr>Goodyear Dunlop Tires Operations, S.A. v. Brown</vt:lpstr>
      <vt:lpstr>Goodyear Dunlop Tires Operations, S.A. v. Brown</vt:lpstr>
      <vt:lpstr>Reasoning of the Supreme Court (continued)</vt:lpstr>
      <vt:lpstr>PowerPoint-Präsentation</vt:lpstr>
      <vt:lpstr>Introduction</vt:lpstr>
      <vt:lpstr>Kiobel</vt:lpstr>
      <vt:lpstr>Kiobel (2)</vt:lpstr>
      <vt:lpstr>Kiobel (3)</vt:lpstr>
      <vt:lpstr>Can human rights violations abroad be brought before U.S. courts based on general jurisdiction?</vt:lpstr>
      <vt:lpstr>Daimler AG</vt:lpstr>
      <vt:lpstr>Daimler (2)</vt:lpstr>
      <vt:lpstr>Daimler (3)</vt:lpstr>
      <vt:lpstr>PowerPoint-Präsentation</vt:lpstr>
      <vt:lpstr>General remarks</vt:lpstr>
      <vt:lpstr>General principles</vt:lpstr>
      <vt:lpstr>The Bhopal gas plant disaster</vt:lpstr>
      <vt:lpstr>The Bhopal gas plant disaster (2)</vt:lpstr>
      <vt:lpstr>Appeal (2nd Cir.), 809 F.2d 195</vt:lpstr>
      <vt:lpstr>Forum non conveniens in Europe</vt:lpstr>
      <vt:lpstr>Forum shopping/forum non conveniens in Europe</vt:lpstr>
      <vt:lpstr>Lubbe v. Cape PLC, [2000] 1 W.L.R.1545 (H.L.)</vt:lpstr>
      <vt:lpstr>EU law</vt:lpstr>
      <vt:lpstr>PowerPoint-Präsentation</vt:lpstr>
      <vt:lpstr>Introduction</vt:lpstr>
      <vt:lpstr>The Bremen (1972)</vt:lpstr>
      <vt:lpstr>The Bremen (2)</vt:lpstr>
      <vt:lpstr>Carnival Cruise Lines (1991)</vt:lpstr>
      <vt:lpstr>Carnival Cruise Lines (2)</vt:lpstr>
      <vt:lpstr>Carnival Cruise Lines (3)</vt:lpstr>
      <vt:lpstr>PowerPoint-Präsentation</vt:lpstr>
      <vt:lpstr>Introduction</vt:lpstr>
      <vt:lpstr>Art. 35 “Local jurisdiction of courts”</vt:lpstr>
      <vt:lpstr>Art. 36 VCPC “Jurisdiction of courts selected by a plaintiff”</vt:lpstr>
      <vt:lpstr>Article 36 VCPC (2)</vt:lpstr>
      <vt:lpstr>Questions, discussion, quick quiz</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Transnational Litigation</dc:title>
  <dc:creator>Simon Jahn</dc:creator>
  <cp:lastModifiedBy>Wolfgang Wurmnest</cp:lastModifiedBy>
  <cp:revision>516</cp:revision>
  <dcterms:created xsi:type="dcterms:W3CDTF">2014-03-07T10:18:45Z</dcterms:created>
  <dcterms:modified xsi:type="dcterms:W3CDTF">2017-03-02T09:57:11Z</dcterms:modified>
</cp:coreProperties>
</file>