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24"/>
  </p:notesMasterIdLst>
  <p:sldIdLst>
    <p:sldId id="268" r:id="rId2"/>
    <p:sldId id="291" r:id="rId3"/>
    <p:sldId id="300" r:id="rId4"/>
    <p:sldId id="301" r:id="rId5"/>
    <p:sldId id="278" r:id="rId6"/>
    <p:sldId id="294" r:id="rId7"/>
    <p:sldId id="295" r:id="rId8"/>
    <p:sldId id="302" r:id="rId9"/>
    <p:sldId id="303" r:id="rId10"/>
    <p:sldId id="304" r:id="rId11"/>
    <p:sldId id="296" r:id="rId12"/>
    <p:sldId id="305" r:id="rId13"/>
    <p:sldId id="307" r:id="rId14"/>
    <p:sldId id="308" r:id="rId15"/>
    <p:sldId id="279" r:id="rId16"/>
    <p:sldId id="288" r:id="rId17"/>
    <p:sldId id="289" r:id="rId18"/>
    <p:sldId id="280" r:id="rId19"/>
    <p:sldId id="282" r:id="rId20"/>
    <p:sldId id="281" r:id="rId21"/>
    <p:sldId id="298" r:id="rId22"/>
    <p:sldId id="299" r:id="rId23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2" autoAdjust="0"/>
    <p:restoredTop sz="94434" autoAdjust="0"/>
  </p:normalViewPr>
  <p:slideViewPr>
    <p:cSldViewPr snapToGrid="0" snapToObjects="1">
      <p:cViewPr varScale="1">
        <p:scale>
          <a:sx n="106" d="100"/>
          <a:sy n="106" d="100"/>
        </p:scale>
        <p:origin x="-1686" y="-24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-129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A5BCD8EF-4DD6-4CA8-AF55-662E080BA9DB}" type="datetimeFigureOut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E2EBF078-78BA-4FD9-A7E8-7A37FD88B61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95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1438" y="8685213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65" tIns="47733" rIns="95465" bIns="47733" anchor="b"/>
          <a:lstStyle/>
          <a:p>
            <a:pPr algn="r" defTabSz="955675"/>
            <a:fld id="{874E008A-4055-4155-986C-DB4134E67344}" type="slidenum">
              <a:rPr lang="it-IT" sz="1600"/>
              <a:pPr algn="r" defTabSz="955675"/>
              <a:t>1</a:t>
            </a:fld>
            <a:endParaRPr lang="it-IT" sz="16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09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624A-1FDC-4631-8A2D-B7B52AB58BD9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C8FA-BDCB-4033-928F-9AAF26BA2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B3098-1361-41C6-8735-EF518C947A50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CD2B7-E2E2-4F40-8E43-8C1A2338BB9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3276-3A61-471A-BAE5-51231313948E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76C75-7F7E-4004-80A4-8208242BBD0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4389-EB18-4E73-8FF5-8D0F5A80281B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1E023-B897-4948-B964-75DD062133C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75C-2257-45FF-9549-ECC4C9012B09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1DB61-9122-4DF0-8A60-6D064596735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51D3-051B-4B41-8E2A-8BB0DB89EE19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C8512-A4EB-40F6-AF39-83B7C03CD73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AA6C8-3721-4F12-B063-D424610F40B4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D6073-5EC6-4D65-A6B1-A53621FCC76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F2DC9-3F9D-4323-B49C-CBB79E2AE9BE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5A62C-FF9B-4E8C-A673-0813B5BC799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57B2-1611-4E4B-9AB2-FC5725E6F6D5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A1EB1-39C1-4651-98B8-C25CAF80C54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C40C7-F10B-48E5-A37A-469A13F656EB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94E5B-2E91-4A1E-BC95-D86B317E9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32121-B87C-480A-90F3-CC6AD799693A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5169-0AFF-4D01-8631-8C3BA01F9C0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CB45753B-76CE-4933-97F8-0FBC4EE04C9D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2D12522E-5F3A-4E6F-B886-A01EDF18305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rfare" TargetMode="External"/><Relationship Id="rId2" Type="http://schemas.openxmlformats.org/officeDocument/2006/relationships/hyperlink" Target="https://en.wikipedia.org/wiki/Forc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annica.com/topic/trea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2688" y="573088"/>
            <a:ext cx="6827837" cy="2124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50027</a:t>
            </a:r>
            <a:b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it-IT" sz="6600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International </a:t>
            </a:r>
            <a:r>
              <a:rPr lang="it-IT" sz="6600" dirty="0" err="1">
                <a:solidFill>
                  <a:prstClr val="black"/>
                </a:solidFill>
                <a:latin typeface="Calibri"/>
                <a:ea typeface="+mj-ea"/>
                <a:cs typeface="+mj-cs"/>
              </a:rPr>
              <a:t>Law</a:t>
            </a:r>
            <a:endParaRPr lang="it-IT" dirty="0">
              <a:ea typeface="+mn-ea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 bwMode="auto">
          <a:xfrm>
            <a:off x="779463" y="3108325"/>
            <a:ext cx="7583487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it-IT" sz="4000" dirty="0" smtClean="0">
                <a:solidFill>
                  <a:sysClr val="windowText" lastClr="000000">
                    <a:tint val="75000"/>
                  </a:sysClr>
                </a:solidFill>
                <a:latin typeface="Calibri"/>
                <a:ea typeface="+mn-ea"/>
              </a:rPr>
              <a:t>FALL 2017</a:t>
            </a: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  <a:ea typeface="+mn-ea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it-IT" sz="4000">
                <a:solidFill>
                  <a:sysClr val="windowText" lastClr="000000">
                    <a:tint val="75000"/>
                  </a:sysClr>
                </a:solidFill>
                <a:latin typeface="Calibri"/>
                <a:ea typeface="+mn-ea"/>
              </a:rPr>
              <a:t>Class </a:t>
            </a:r>
            <a:r>
              <a:rPr lang="it-IT" sz="4000" smtClean="0">
                <a:solidFill>
                  <a:sysClr val="windowText" lastClr="000000">
                    <a:tint val="75000"/>
                  </a:sysClr>
                </a:solidFill>
                <a:latin typeface="Calibri"/>
                <a:ea typeface="+mn-ea"/>
              </a:rPr>
              <a:t>1</a:t>
            </a: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  <a:ea typeface="+mn-ea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  <a:ea typeface="+mn-ea"/>
            </a:endParaRPr>
          </a:p>
          <a:p>
            <a:pPr algn="ctr"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Cambria"/>
                <a:cs typeface="Times New Roman"/>
              </a:rPr>
              <a:t>The </a:t>
            </a:r>
            <a:r>
              <a:rPr lang="en-US" sz="4000" dirty="0" smtClean="0">
                <a:latin typeface="Calibri"/>
                <a:ea typeface="Cambria"/>
                <a:cs typeface="Times New Roman"/>
              </a:rPr>
              <a:t>Nature of International Law and the International System</a:t>
            </a:r>
            <a:endParaRPr lang="en-US" sz="4000" dirty="0">
              <a:latin typeface="Calibri"/>
              <a:ea typeface="Cambria"/>
              <a:cs typeface="Times New Roman"/>
            </a:endParaRPr>
          </a:p>
        </p:txBody>
      </p:sp>
      <p:sp>
        <p:nvSpPr>
          <p:cNvPr id="5124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7EB4FB-7094-4348-ABD4-191F987D2EC0}" type="slidenum">
              <a:rPr lang="it-IT" smtClean="0">
                <a:ea typeface="ＭＳ Ｐゴシック" pitchFamily="34" charset="-128"/>
              </a:rPr>
              <a:pPr/>
              <a:t>1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Enforcement of IL </a:t>
            </a:r>
            <a:r>
              <a:rPr lang="en-AU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en-US" sz="2800" dirty="0" smtClean="0"/>
              <a:t>Judicial enforcement by the ICJ (main judicial organ of the UN)</a:t>
            </a:r>
          </a:p>
          <a:p>
            <a:pPr lvl="1" eaLnBrk="1" hangingPunct="1"/>
            <a:r>
              <a:rPr lang="it-IT" altLang="en-US" dirty="0" smtClean="0"/>
              <a:t>States may not accept its jurisdiction</a:t>
            </a:r>
          </a:p>
          <a:p>
            <a:pPr lvl="1" eaLnBrk="1" hangingPunct="1"/>
            <a:r>
              <a:rPr lang="it-IT" altLang="en-US" dirty="0" smtClean="0"/>
              <a:t>Enforcement of awards: limited (even if SC might be involved)</a:t>
            </a:r>
          </a:p>
          <a:p>
            <a:pPr eaLnBrk="1" hangingPunct="1"/>
            <a:r>
              <a:rPr lang="it-IT" sz="2800" dirty="0" smtClean="0"/>
              <a:t>Ad hoc Courts</a:t>
            </a:r>
          </a:p>
          <a:p>
            <a:pPr eaLnBrk="1" hangingPunct="1"/>
            <a:r>
              <a:rPr lang="it-IT" sz="2800" dirty="0" smtClean="0"/>
              <a:t>International Criminal Court</a:t>
            </a:r>
          </a:p>
          <a:p>
            <a:pPr eaLnBrk="1" hangingPunct="1"/>
            <a:r>
              <a:rPr lang="it-IT" sz="2800" dirty="0" smtClean="0"/>
              <a:t>National Court of States (individual vs State or individual vs individual)</a:t>
            </a:r>
          </a:p>
          <a:p>
            <a:pPr eaLnBrk="1" hangingPunct="1"/>
            <a:r>
              <a:rPr lang="it-IT" sz="2800" dirty="0" smtClean="0"/>
              <a:t>Other Courts created by treaties (e.g. Trade)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04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Effectiveness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en-US" dirty="0" smtClean="0"/>
              <a:t>Why international law does work:</a:t>
            </a:r>
          </a:p>
          <a:p>
            <a:pPr lvl="1" eaLnBrk="1" hangingPunct="1"/>
            <a:r>
              <a:rPr lang="it-IT" altLang="en-US" dirty="0" smtClean="0"/>
              <a:t>Common good </a:t>
            </a:r>
          </a:p>
          <a:p>
            <a:pPr lvl="1" eaLnBrk="1" hangingPunct="1"/>
            <a:r>
              <a:rPr lang="it-IT" altLang="en-US" dirty="0" smtClean="0"/>
              <a:t>Social consequences («psychological Rubicon»)</a:t>
            </a:r>
          </a:p>
          <a:p>
            <a:pPr lvl="1" eaLnBrk="1" hangingPunct="1"/>
            <a:r>
              <a:rPr lang="it-IT" altLang="en-US" dirty="0" smtClean="0"/>
              <a:t>Practictioners of International Law</a:t>
            </a:r>
          </a:p>
          <a:p>
            <a:pPr lvl="1" eaLnBrk="1" hangingPunct="1"/>
            <a:r>
              <a:rPr lang="it-IT" altLang="en-US" dirty="0" smtClean="0"/>
              <a:t>Flexibility</a:t>
            </a:r>
          </a:p>
          <a:p>
            <a:pPr lvl="1" eaLnBrk="1" hangingPunct="1"/>
            <a:r>
              <a:rPr lang="it-IT" altLang="en-US" dirty="0" smtClean="0"/>
              <a:t>Political Costs</a:t>
            </a:r>
          </a:p>
          <a:p>
            <a:pPr lvl="1" eaLnBrk="1" hangingPunct="1"/>
            <a:r>
              <a:rPr lang="it-IT" altLang="en-US" dirty="0" smtClean="0"/>
              <a:t>Sanctions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1AB86-B3D0-4E8E-BA6F-986800F990D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93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weaknesses of International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It depends on the political will of sovereign States</a:t>
            </a:r>
          </a:p>
          <a:p>
            <a:r>
              <a:rPr lang="en-AU" dirty="0" smtClean="0"/>
              <a:t>Lack of Institutions</a:t>
            </a:r>
          </a:p>
          <a:p>
            <a:pPr lvl="1"/>
            <a:r>
              <a:rPr lang="en-AU" dirty="0" smtClean="0"/>
              <a:t>(especially a central organization responsible for law-creation)</a:t>
            </a:r>
          </a:p>
          <a:p>
            <a:r>
              <a:rPr lang="en-AU" dirty="0" smtClean="0"/>
              <a:t>Lack of certainty (vs flexibility)</a:t>
            </a:r>
          </a:p>
          <a:p>
            <a:r>
              <a:rPr lang="en-AU" dirty="0" smtClean="0"/>
              <a:t>Vital interests</a:t>
            </a:r>
          </a:p>
          <a:p>
            <a:r>
              <a:rPr lang="en-AU" dirty="0" smtClean="0"/>
              <a:t>Vital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539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International law at present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57200" y="1795463"/>
            <a:ext cx="8229600" cy="4330700"/>
          </a:xfrm>
        </p:spPr>
        <p:txBody>
          <a:bodyPr/>
          <a:lstStyle/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</a:t>
            </a:r>
            <a:r>
              <a:rPr lang="it-IT" alt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in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great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part, the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legal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system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regulating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global economy</a:t>
            </a:r>
          </a:p>
          <a:p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IMF and WTO</a:t>
            </a:r>
          </a:p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Maritime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demarcation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Other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fields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regulated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by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modern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</a:t>
            </a:r>
            <a:r>
              <a:rPr lang="it-IT" alt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treaties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State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responsibility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Dispute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settlement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Criminal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?</a:t>
            </a:r>
          </a:p>
          <a:p>
            <a:pPr lvl="1"/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EED58D-8142-4EBD-81CD-BD82D9BFB4F1}" type="slidenum">
              <a:rPr lang="it-IT" smtClean="0">
                <a:ea typeface="ＭＳ Ｐゴシック" pitchFamily="34" charset="-128"/>
              </a:rPr>
              <a:pPr/>
              <a:t>13</a:t>
            </a:fld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309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221225" y="274638"/>
            <a:ext cx="8731045" cy="1143000"/>
          </a:xfrm>
        </p:spPr>
        <p:txBody>
          <a:bodyPr/>
          <a:lstStyle/>
          <a:p>
            <a:r>
              <a:rPr lang="it-IT" sz="3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Evolution of international law</a:t>
            </a:r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Global economic relations demand a global legal framework</a:t>
            </a:r>
          </a:p>
          <a:p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But globalization is more than economic: it</a:t>
            </a:r>
            <a:r>
              <a:rPr lang="it-IT" alt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 cultural and social</a:t>
            </a:r>
          </a:p>
          <a:p>
            <a:pPr lvl="1"/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Globalization is a challenge for int</a:t>
            </a:r>
            <a:r>
              <a:rPr lang="it-IT" alt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law: it requires the exercise of authority on the global level</a:t>
            </a:r>
          </a:p>
          <a:p>
            <a:pPr lvl="1"/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New actors (individuals, NGOs, etc.), new problems (taxation, immigration, etc.)</a:t>
            </a:r>
          </a:p>
          <a:p>
            <a:pPr lvl="1"/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43711F-8DCA-49F5-A324-1088C55CE019}" type="slidenum">
              <a:rPr lang="it-IT" smtClean="0">
                <a:ea typeface="ＭＳ Ｐゴシック" pitchFamily="34" charset="-128"/>
              </a:rPr>
              <a:pPr/>
              <a:t>14</a:t>
            </a:fld>
            <a:endParaRPr lang="it-IT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370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146452"/>
            <a:ext cx="8229600" cy="777875"/>
          </a:xfrm>
        </p:spPr>
        <p:txBody>
          <a:bodyPr/>
          <a:lstStyle/>
          <a:p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History / 1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57200" y="924520"/>
            <a:ext cx="8229600" cy="4786312"/>
          </a:xfrm>
        </p:spPr>
        <p:txBody>
          <a:bodyPr/>
          <a:lstStyle/>
          <a:p>
            <a:r>
              <a:rPr lang="it-IT" alt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“</a:t>
            </a:r>
            <a:r>
              <a:rPr lang="it-IT" altLang="ja-JP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Modern</a:t>
            </a:r>
            <a:r>
              <a:rPr lang="it-IT" alt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”</a:t>
            </a:r>
            <a:r>
              <a:rPr lang="it-IT" altLang="ja-JP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int</a:t>
            </a:r>
            <a:r>
              <a:rPr lang="it-IT" alt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altLang="ja-JP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law begins in the 17th century</a:t>
            </a:r>
          </a:p>
          <a:p>
            <a:pPr lvl="1"/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But it existed before</a:t>
            </a:r>
          </a:p>
          <a:p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1648: Peace of Westphalia (State system definitively came to existence)</a:t>
            </a:r>
          </a:p>
          <a:p>
            <a:pPr lvl="1"/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End of medieval powers of the Pope and the Empire in Europe</a:t>
            </a:r>
          </a:p>
          <a:p>
            <a:pPr lvl="1"/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Creation of Sovereign States</a:t>
            </a:r>
          </a:p>
          <a:p>
            <a:pPr lvl="1"/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States replaced other entities (city-</a:t>
            </a:r>
            <a:r>
              <a:rPr lang="it-IT" sz="2600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tates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feudal entities and leagues of trading posts), which lacked the capacity to ensure commitments and control a territory</a:t>
            </a:r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3569DF-C285-4488-9821-417E0FE66C45}" type="slidenum">
              <a:rPr lang="it-IT" smtClean="0">
                <a:ea typeface="ＭＳ Ｐゴシック" pitchFamily="34" charset="-128"/>
              </a:rPr>
              <a:pPr/>
              <a:t>15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pic>
        <p:nvPicPr>
          <p:cNvPr id="1026" name="Picture 2" descr="https://upload.wikimedia.org/wikipedia/commons/thumb/d/d0/Europe_map_1648.PNG/1024px-Europe_map_164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7028"/>
            <a:ext cx="8229600" cy="5939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7848"/>
            <a:ext cx="2926935" cy="575131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Hugo Grotius</a:t>
            </a:r>
          </a:p>
          <a:p>
            <a:pPr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Dutch (1583 -1645)</a:t>
            </a:r>
          </a:p>
          <a:p>
            <a:pPr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of Leiden at 11!</a:t>
            </a:r>
          </a:p>
          <a:p>
            <a:pPr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First book at 16!</a:t>
            </a:r>
          </a:p>
          <a:p>
            <a:pPr>
              <a:buFontTx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pic>
        <p:nvPicPr>
          <p:cNvPr id="31746" name="Picture 2" descr="Michiel Jansz van Mierevelt - Hugo Groti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590" y="274638"/>
            <a:ext cx="5406152" cy="6446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4479"/>
          </a:xfrm>
        </p:spPr>
        <p:txBody>
          <a:bodyPr/>
          <a:lstStyle/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History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/ 2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457200" y="914680"/>
            <a:ext cx="8229600" cy="4708525"/>
          </a:xfrm>
        </p:spPr>
        <p:txBody>
          <a:bodyPr/>
          <a:lstStyle/>
          <a:p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1625: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Grotius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On the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War and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Peace</a:t>
            </a:r>
            <a:endParaRPr lang="it-IT" sz="2400" i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One society of states, governed not by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 tooltip="Force"/>
              </a:rPr>
              <a:t>force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or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 tooltip="Warfare"/>
              </a:rPr>
              <a:t>warfare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but by actual laws and mutual agreement to enforce those laws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theory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free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trade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among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peoples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Freedom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for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high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seas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first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present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synthetic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comprehensive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vision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international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endParaRPr lang="it-IT" sz="2400" i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Why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did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he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develop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theory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free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trade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?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Other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scholars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Vitoria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De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Vattel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developed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idea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international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legal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order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87F61A-EB02-447A-BFF5-84AA96DE17EA}" type="slidenum">
              <a:rPr lang="it-IT" smtClean="0">
                <a:ea typeface="ＭＳ Ｐゴシック" pitchFamily="34" charset="-128"/>
              </a:rPr>
              <a:pPr/>
              <a:t>18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4420"/>
          </a:xfrm>
        </p:spPr>
        <p:txBody>
          <a:bodyPr/>
          <a:lstStyle/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History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/ 3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206477" y="884420"/>
            <a:ext cx="8735911" cy="4525963"/>
          </a:xfrm>
        </p:spPr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Opposition between Christian and non-Christian States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Theorization of the European superiority</a:t>
            </a:r>
          </a:p>
          <a:p>
            <a:pPr eaLnBrk="1" hangingPunct="1"/>
            <a:r>
              <a:rPr lang="en-US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Capitulation system (XVII-XVIII centuries)</a:t>
            </a:r>
          </a:p>
          <a:p>
            <a:pPr lvl="1" eaLnBrk="1" hangingPunct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any </a:t>
            </a:r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  <a:hlinkClick r:id="rId2"/>
              </a:rPr>
              <a:t>treaty</a:t>
            </a:r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 whereby one state permitted another to exercise </a:t>
            </a:r>
            <a:r>
              <a:rPr lang="en-US" sz="2400" u="sng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extraterritorial jurisdiction </a:t>
            </a:r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over its own nationals within the former state’s boundaries. (sovereignty over persons)</a:t>
            </a:r>
          </a:p>
          <a:p>
            <a:pPr lvl="1" eaLnBrk="1" hangingPunct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Privileges to Europeans in Non-European countries</a:t>
            </a:r>
          </a:p>
          <a:p>
            <a:pPr lvl="1" eaLnBrk="1" hangingPunct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Right to practice public worship of Christian faith</a:t>
            </a:r>
          </a:p>
          <a:p>
            <a:pPr lvl="1" eaLnBrk="1" hangingPunct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Freedom of trade and commerce</a:t>
            </a:r>
          </a:p>
          <a:p>
            <a:pPr lvl="1" eaLnBrk="1" hangingPunct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Reprisal against Europeans prohibited</a:t>
            </a:r>
          </a:p>
          <a:p>
            <a:pPr lvl="1" eaLnBrk="1" hangingPunct="1"/>
            <a:r>
              <a:rPr lang="en-US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Special jurisdiction</a:t>
            </a: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BC8069-559C-44FB-8612-9E227DF5DE03}" type="slidenum">
              <a:rPr lang="it-IT" smtClean="0">
                <a:ea typeface="ＭＳ Ｐゴシック" pitchFamily="34" charset="-128"/>
              </a:rPr>
              <a:pPr/>
              <a:t>19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>
                <a:latin typeface="Arial" panose="020B0604020202020204" pitchFamily="34" charset="0"/>
                <a:cs typeface="Arial" panose="020B0604020202020204" pitchFamily="34" charset="0"/>
              </a:rPr>
              <a:t>Class One and Two</a:t>
            </a:r>
            <a:endParaRPr lang="it-IT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Content:</a:t>
            </a:r>
          </a:p>
          <a:p>
            <a:pPr lvl="1"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nature of international law as a legal system</a:t>
            </a:r>
          </a:p>
          <a:p>
            <a:pPr lvl="1"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international law?</a:t>
            </a:r>
          </a:p>
          <a:p>
            <a:pPr lvl="1" eaLnBrk="1" hangingPunct="1"/>
            <a:r>
              <a:rPr lang="it-IT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it-IT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law?</a:t>
            </a:r>
          </a:p>
          <a:p>
            <a:pPr lvl="1"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do nations obey international law?</a:t>
            </a:r>
          </a:p>
          <a:p>
            <a:pPr lvl="1" eaLnBrk="1" hangingPunct="1"/>
            <a:r>
              <a:rPr lang="it-IT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short history of international law</a:t>
            </a:r>
          </a:p>
          <a:p>
            <a:pPr lvl="1" eaLnBrk="1" hangingPunct="1"/>
            <a:endParaRPr lang="it-IT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it-IT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8D571-5C74-42E1-999E-AAC54F90CC06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888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84616"/>
          </a:xfrm>
        </p:spPr>
        <p:txBody>
          <a:bodyPr/>
          <a:lstStyle/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Imperialism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and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Colonialism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457200" y="779489"/>
            <a:ext cx="8229600" cy="4525963"/>
          </a:xfrm>
        </p:spPr>
        <p:txBody>
          <a:bodyPr/>
          <a:lstStyle/>
          <a:p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Imperial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powers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Spain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Portugal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Holland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and Great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Britain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Expansions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on the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seas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Grotius</a:t>
            </a:r>
            <a:r>
              <a:rPr lang="it-IT" alt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theory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that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seas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are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terra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nullius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but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terra </a:t>
            </a:r>
            <a:r>
              <a:rPr lang="it-IT" sz="2400" i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communis</a:t>
            </a:r>
            <a:r>
              <a:rPr lang="it-IT" sz="2400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(= common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property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not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susceptible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occupation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and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sovereignty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 –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Dutch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interests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GB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claimed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exclusive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sovereignty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around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British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islands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maritime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zones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Much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world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became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playground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European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powers…and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non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European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world?</a:t>
            </a:r>
          </a:p>
          <a:p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Slavery</a:t>
            </a:r>
            <a:endParaRPr lang="it-IT" sz="28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Abolished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starting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from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seventeenth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century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,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gradually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arriving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prohibition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Key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role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played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</a:t>
            </a:r>
            <a:r>
              <a:rPr lang="it-IT" alt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endParaRPr lang="it-IT" sz="24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88A1E8-4AFF-44B9-A7A9-116FDDFEEBF9}" type="slidenum">
              <a:rPr lang="it-IT" smtClean="0">
                <a:ea typeface="ＭＳ Ｐゴシック" pitchFamily="34" charset="-128"/>
              </a:rPr>
              <a:pPr/>
              <a:t>20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187"/>
          </a:xfrm>
        </p:spPr>
        <p:txBody>
          <a:bodyPr/>
          <a:lstStyle/>
          <a:p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Summary</a:t>
            </a:r>
            <a:r>
              <a:rPr 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  <a:br>
              <a:rPr 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</a:t>
            </a:r>
            <a:r>
              <a:rPr lang="it-IT" alt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Legal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System / 1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/>
          <a:lstStyle/>
          <a:p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Crucial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element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 </a:t>
            </a:r>
            <a:r>
              <a:rPr lang="it-IT" sz="2600" b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absence</a:t>
            </a:r>
            <a:r>
              <a:rPr lang="it-IT" sz="26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b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6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 single </a:t>
            </a:r>
            <a:r>
              <a:rPr lang="it-IT" sz="2600" b="1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overarching</a:t>
            </a:r>
            <a:r>
              <a:rPr lang="it-IT" sz="2600" b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authority </a:t>
            </a:r>
            <a:r>
              <a:rPr lang="it-IT" sz="2600" b="1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</a:t>
            </a:r>
            <a:r>
              <a:rPr lang="it-IT" sz="2600" b="1" i="1" u="sng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superiores</a:t>
            </a:r>
            <a:r>
              <a:rPr lang="it-IT" sz="2600" b="1" i="1" u="sng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non </a:t>
            </a:r>
            <a:r>
              <a:rPr lang="it-IT" sz="2600" b="1" i="1" u="sng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recognoscens</a:t>
            </a:r>
            <a:r>
              <a:rPr lang="it-IT" sz="2600" b="1" i="1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  <a:endParaRPr lang="it-IT" sz="2600" i="1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There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no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police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force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in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</a:t>
            </a:r>
            <a:r>
              <a:rPr lang="it-IT" alt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endParaRPr lang="it-IT" sz="2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Responsibility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(and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enforcement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centered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on the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same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subjects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which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violated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the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rules</a:t>
            </a:r>
            <a:endParaRPr lang="it-IT" sz="2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that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works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without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sovereign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authority</a:t>
            </a:r>
          </a:p>
          <a:p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based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on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morality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only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?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How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can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work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without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sovereign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authority?</a:t>
            </a:r>
          </a:p>
          <a:p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actually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works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quite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well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and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respected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most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6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times</a:t>
            </a:r>
            <a:r>
              <a:rPr lang="it-IT" sz="26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(…)</a:t>
            </a:r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10EB84-6976-49ED-A46B-D0FC2AECC129}" type="slidenum">
              <a:rPr lang="it-IT" smtClean="0">
                <a:ea typeface="ＭＳ Ｐゴシック" pitchFamily="34" charset="-128"/>
              </a:rPr>
              <a:pPr/>
              <a:t>21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975"/>
          </a:xfrm>
        </p:spPr>
        <p:txBody>
          <a:bodyPr/>
          <a:lstStyle/>
          <a:p>
            <a:pPr eaLnBrk="1" hangingPunct="1"/>
            <a:r>
              <a:rPr 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 Int</a:t>
            </a:r>
            <a:r>
              <a:rPr lang="it-IT" alt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’</a:t>
            </a:r>
            <a:r>
              <a:rPr lang="it-IT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 Legal System / 2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4919663"/>
          </a:xfrm>
        </p:spPr>
        <p:txBody>
          <a:bodyPr/>
          <a:lstStyle/>
          <a:p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Important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roles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played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by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Routine and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habit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established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practice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Lawyers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especially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in the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Ministries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Reciprocity (with some limitations!)</a:t>
            </a:r>
          </a:p>
          <a:p>
            <a:pPr lvl="1"/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Legitimacy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(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as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exercise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of</a:t>
            </a:r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alt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“</a:t>
            </a:r>
            <a:r>
              <a:rPr lang="it-IT" altLang="ja-JP" sz="24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compliance</a:t>
            </a:r>
            <a:r>
              <a:rPr lang="it-IT" altLang="ja-JP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pull</a:t>
            </a:r>
            <a:r>
              <a:rPr lang="it-IT" alt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”</a:t>
            </a:r>
            <a:r>
              <a:rPr lang="it-IT" altLang="ja-JP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)</a:t>
            </a:r>
          </a:p>
          <a:p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Social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sanctions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are in play</a:t>
            </a:r>
          </a:p>
          <a:p>
            <a:pPr lvl="1"/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States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have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interact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each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other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regime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sanctioning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violations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it-IT" sz="2800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exists</a:t>
            </a:r>
            <a:endParaRPr lang="it-IT" sz="28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Sanctions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|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Retorsions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|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Countermeasures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|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Self-Defense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and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collective</a:t>
            </a:r>
            <a:r>
              <a:rPr lang="it-IT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security </a:t>
            </a:r>
            <a:r>
              <a:rPr lang="it-IT" dirty="0" err="1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actions</a:t>
            </a:r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F91526-A5CF-49AB-8482-6DCC32727AEB}" type="slidenum">
              <a:rPr lang="it-IT" smtClean="0">
                <a:ea typeface="ＭＳ Ｐゴシック" pitchFamily="34" charset="-128"/>
              </a:rPr>
              <a:pPr/>
              <a:t>22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Introduction: does IL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345"/>
            <a:ext cx="8229600" cy="4525963"/>
          </a:xfrm>
        </p:spPr>
        <p:txBody>
          <a:bodyPr/>
          <a:lstStyle/>
          <a:p>
            <a:r>
              <a:rPr lang="en-AU" sz="2800" dirty="0" smtClean="0"/>
              <a:t>Historically IL has been derided or disregarded by famous jurists, questioning:</a:t>
            </a:r>
          </a:p>
          <a:p>
            <a:pPr lvl="1"/>
            <a:r>
              <a:rPr lang="en-AU" dirty="0" smtClean="0"/>
              <a:t>The existence of any set of rules Governing inter-State relations</a:t>
            </a:r>
          </a:p>
          <a:p>
            <a:pPr lvl="1"/>
            <a:r>
              <a:rPr lang="en-AU" dirty="0" smtClean="0"/>
              <a:t>Its entitlement to be called “law”</a:t>
            </a:r>
          </a:p>
          <a:p>
            <a:pPr lvl="1"/>
            <a:r>
              <a:rPr lang="en-AU" dirty="0" smtClean="0"/>
              <a:t>Its effectiveness in controlling IL actors in concrete situations</a:t>
            </a:r>
          </a:p>
          <a:p>
            <a:r>
              <a:rPr lang="en-AU" sz="2800" dirty="0" smtClean="0"/>
              <a:t>There is indeed the perception that international law is failing to promote the maintenance of an ordered community (weak protected from the arbitrary action by the strong)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98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5171"/>
          </a:xfrm>
        </p:spPr>
        <p:txBody>
          <a:bodyPr/>
          <a:lstStyle/>
          <a:p>
            <a:r>
              <a:rPr lang="en-AU" sz="3600" dirty="0" smtClean="0"/>
              <a:t>IL is not perfect, as domestic legal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9698"/>
            <a:ext cx="8229600" cy="4525963"/>
          </a:xfrm>
        </p:spPr>
        <p:txBody>
          <a:bodyPr/>
          <a:lstStyle/>
          <a:p>
            <a:r>
              <a:rPr lang="en-AU" sz="2400" dirty="0" smtClean="0"/>
              <a:t>Several successes and failures </a:t>
            </a:r>
          </a:p>
          <a:p>
            <a:pPr lvl="1"/>
            <a:r>
              <a:rPr lang="en-AU" sz="2400" dirty="0" smtClean="0"/>
              <a:t>Kuwait/Iraq and reaction of the international community, UN failures in Bosnia, Somalia, Sudan</a:t>
            </a:r>
          </a:p>
          <a:p>
            <a:pPr lvl="1"/>
            <a:r>
              <a:rPr lang="en-AU" sz="2400" dirty="0" smtClean="0"/>
              <a:t>Guantanamo and human rights, Pol Pot, Rwanda</a:t>
            </a:r>
          </a:p>
          <a:p>
            <a:pPr lvl="1"/>
            <a:r>
              <a:rPr lang="en-AU" sz="2400" dirty="0" smtClean="0"/>
              <a:t>East Timor independence, the International Criminal Court</a:t>
            </a:r>
          </a:p>
          <a:p>
            <a:pPr lvl="1"/>
            <a:r>
              <a:rPr lang="en-AU" sz="2400" dirty="0" smtClean="0"/>
              <a:t>East Asian Sea- China vs. Philippines, Vietnam, etc</a:t>
            </a:r>
            <a:r>
              <a:rPr lang="en-AU" sz="2400" dirty="0"/>
              <a:t>.</a:t>
            </a:r>
            <a:endParaRPr lang="en-AU" sz="2400" dirty="0" smtClean="0"/>
          </a:p>
          <a:p>
            <a:r>
              <a:rPr lang="en-AU" sz="2400" dirty="0" smtClean="0"/>
              <a:t>Domestic legal systems</a:t>
            </a:r>
          </a:p>
          <a:p>
            <a:pPr lvl="1"/>
            <a:r>
              <a:rPr lang="en-AU" sz="2400" dirty="0" smtClean="0"/>
              <a:t>Law not enforced, crimes not detected and punished…</a:t>
            </a:r>
          </a:p>
          <a:p>
            <a:r>
              <a:rPr lang="en-AU" sz="2400" dirty="0" smtClean="0"/>
              <a:t>Comparing domestic and international law is wrong</a:t>
            </a:r>
          </a:p>
          <a:p>
            <a:pPr lvl="1"/>
            <a:r>
              <a:rPr lang="en-AU" sz="2400" dirty="0" smtClean="0"/>
              <a:t>Different systems (individuals vs States, existence of a superior entity vs horizontal relations among actors)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32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8001"/>
          </a:xfrm>
        </p:spPr>
        <p:txBody>
          <a:bodyPr/>
          <a:lstStyle/>
          <a:p>
            <a:r>
              <a:rPr lang="it-IT" sz="4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What is IL?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457200" y="1163472"/>
            <a:ext cx="8229600" cy="4525963"/>
          </a:xfrm>
        </p:spPr>
        <p:txBody>
          <a:bodyPr/>
          <a:lstStyle/>
          <a:p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International law = rules governing international relations, facilitating the functioning of the international community</a:t>
            </a:r>
          </a:p>
          <a:p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Rules regulating the relations between actors: States </a:t>
            </a:r>
            <a:r>
              <a:rPr lang="en-AU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and other </a:t>
            </a:r>
            <a:r>
              <a:rPr lang="en-AU" sz="2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subjects </a:t>
            </a:r>
            <a:r>
              <a:rPr lang="en-AU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(e.g. international </a:t>
            </a:r>
            <a:r>
              <a:rPr lang="en-AU" sz="2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organizations, minorities etc.)</a:t>
            </a:r>
          </a:p>
          <a:p>
            <a:r>
              <a:rPr lang="it-IT" sz="2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Very wide scope</a:t>
            </a:r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!</a:t>
            </a:r>
          </a:p>
          <a:p>
            <a:r>
              <a:rPr lang="it-IT" sz="2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IL also regulates the conducts of States in their relations to individuals (of other States or its own nationals)</a:t>
            </a:r>
          </a:p>
          <a:p>
            <a:r>
              <a:rPr lang="it-IT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IL is NOT the only facilitator or controller of State conduct (diplomacy, politics, foreign relations strategies)</a:t>
            </a:r>
            <a:endParaRPr lang="it-IT" sz="24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/>
            <a:endParaRPr lang="it-IT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endParaRPr lang="it-IT" sz="28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A8A9D5-D99A-4B8A-A597-80204DCC9B57}" type="slidenum">
              <a:rPr lang="it-IT" smtClean="0">
                <a:ea typeface="ＭＳ Ｐゴシック" pitchFamily="34" charset="-128"/>
              </a:rPr>
              <a:pPr/>
              <a:t>5</a:t>
            </a:fld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mtClean="0"/>
              <a:t>IL as a System of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2138" y="1417638"/>
            <a:ext cx="7974012" cy="4903787"/>
          </a:xfrm>
        </p:spPr>
        <p:txBody>
          <a:bodyPr rtlCol="0" anchor="b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 err="1" smtClean="0"/>
              <a:t>Members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international</a:t>
            </a:r>
            <a:r>
              <a:rPr lang="it-IT" dirty="0" smtClean="0"/>
              <a:t> community </a:t>
            </a:r>
            <a:r>
              <a:rPr lang="it-IT" dirty="0" err="1" smtClean="0"/>
              <a:t>recognise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 a </a:t>
            </a:r>
            <a:r>
              <a:rPr lang="it-IT" i="1" dirty="0" smtClean="0"/>
              <a:t>body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rules</a:t>
            </a:r>
            <a:r>
              <a:rPr lang="it-IT" i="1" dirty="0" smtClean="0"/>
              <a:t> </a:t>
            </a:r>
            <a:r>
              <a:rPr lang="it-IT" i="1" dirty="0" err="1" smtClean="0"/>
              <a:t>binding</a:t>
            </a:r>
            <a:r>
              <a:rPr lang="it-IT" i="1" dirty="0" smtClean="0"/>
              <a:t> </a:t>
            </a:r>
            <a:r>
              <a:rPr lang="it-IT" i="1" dirty="0" err="1" smtClean="0"/>
              <a:t>upon</a:t>
            </a:r>
            <a:r>
              <a:rPr lang="it-IT" i="1" dirty="0" smtClean="0"/>
              <a:t> </a:t>
            </a:r>
            <a:r>
              <a:rPr lang="it-IT" i="1" dirty="0" err="1" smtClean="0"/>
              <a:t>them</a:t>
            </a:r>
            <a:r>
              <a:rPr lang="it-IT" i="1" dirty="0" smtClean="0"/>
              <a:t> </a:t>
            </a:r>
            <a:r>
              <a:rPr lang="it-IT" i="1" dirty="0" err="1" smtClean="0"/>
              <a:t>as</a:t>
            </a:r>
            <a:r>
              <a:rPr lang="it-IT" i="1" dirty="0" smtClean="0"/>
              <a:t> </a:t>
            </a:r>
            <a:r>
              <a:rPr lang="it-IT" i="1" dirty="0" err="1" smtClean="0"/>
              <a:t>law</a:t>
            </a: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 err="1" smtClean="0"/>
              <a:t>States</a:t>
            </a:r>
            <a:r>
              <a:rPr lang="it-IT" dirty="0" smtClean="0"/>
              <a:t> </a:t>
            </a:r>
            <a:r>
              <a:rPr lang="it-IT" dirty="0" err="1" smtClean="0"/>
              <a:t>believe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IL </a:t>
            </a:r>
            <a:r>
              <a:rPr lang="it-IT" dirty="0" err="1" smtClean="0"/>
              <a:t>exists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dirty="0" smtClean="0"/>
              <a:t>IL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practiced</a:t>
            </a:r>
            <a:r>
              <a:rPr lang="it-IT" dirty="0" smtClean="0"/>
              <a:t> on a </a:t>
            </a:r>
            <a:r>
              <a:rPr lang="it-IT" dirty="0" err="1" smtClean="0"/>
              <a:t>daily</a:t>
            </a:r>
            <a:r>
              <a:rPr lang="it-IT" dirty="0" smtClean="0"/>
              <a:t> </a:t>
            </a:r>
            <a:r>
              <a:rPr lang="it-IT" dirty="0" err="1" smtClean="0"/>
              <a:t>basis</a:t>
            </a:r>
            <a:r>
              <a:rPr lang="it-IT" dirty="0" smtClean="0"/>
              <a:t> (</a:t>
            </a:r>
            <a:r>
              <a:rPr lang="it-IT" i="1" dirty="0" smtClean="0"/>
              <a:t>e.g.</a:t>
            </a:r>
            <a:r>
              <a:rPr lang="it-IT" dirty="0" smtClean="0"/>
              <a:t>, at the </a:t>
            </a:r>
            <a:r>
              <a:rPr lang="it-IT" dirty="0" err="1" smtClean="0"/>
              <a:t>diplomatic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dirty="0" err="1" smtClean="0"/>
              <a:t>States</a:t>
            </a:r>
            <a:r>
              <a:rPr lang="it-IT" dirty="0" smtClean="0"/>
              <a:t> </a:t>
            </a:r>
            <a:r>
              <a:rPr lang="it-IT" dirty="0" err="1" smtClean="0"/>
              <a:t>never</a:t>
            </a:r>
            <a:r>
              <a:rPr lang="it-IT" dirty="0" smtClean="0"/>
              <a:t> </a:t>
            </a:r>
            <a:r>
              <a:rPr lang="it-IT" dirty="0" err="1" smtClean="0"/>
              <a:t>claim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above</a:t>
            </a:r>
            <a:r>
              <a:rPr lang="it-IT" dirty="0" smtClean="0"/>
              <a:t> the </a:t>
            </a:r>
            <a:r>
              <a:rPr lang="it-IT" dirty="0" err="1" smtClean="0"/>
              <a:t>law</a:t>
            </a:r>
            <a:r>
              <a:rPr lang="it-IT" dirty="0" smtClean="0"/>
              <a:t> or </a:t>
            </a:r>
            <a:r>
              <a:rPr lang="it-IT" dirty="0" err="1" smtClean="0"/>
              <a:t>that</a:t>
            </a:r>
            <a:r>
              <a:rPr lang="it-IT" dirty="0" smtClean="0"/>
              <a:t> IL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bind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endParaRPr lang="it-IT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dirty="0" smtClean="0"/>
              <a:t>Majority of rules are observed (</a:t>
            </a:r>
            <a:r>
              <a:rPr lang="it-IT" b="1" dirty="0" smtClean="0"/>
              <a:t>the </a:t>
            </a:r>
            <a:r>
              <a:rPr lang="it-IT" b="1" i="1" dirty="0" smtClean="0"/>
              <a:t>apparent </a:t>
            </a:r>
            <a:r>
              <a:rPr lang="it-IT" b="1" dirty="0" smtClean="0"/>
              <a:t>ineffectiveness stems from the fact that law-breaking receive more attention than compliance</a:t>
            </a:r>
            <a:r>
              <a:rPr lang="it-IT" dirty="0" smtClean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dirty="0" smtClean="0"/>
              <a:t>Unsofisticated approach to adjudication and enforcement – affecting its strength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07A6F-C117-45FE-863D-A7BC9A2327DF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66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591853"/>
          </a:xfrm>
        </p:spPr>
        <p:txBody>
          <a:bodyPr/>
          <a:lstStyle/>
          <a:p>
            <a:pPr eaLnBrk="1" hangingPunct="1"/>
            <a:r>
              <a:rPr lang="it-IT" altLang="en-US" dirty="0" smtClean="0"/>
              <a:t>Enforcement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457200" y="1201004"/>
            <a:ext cx="8229600" cy="49251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altLang="en-US" sz="2800" dirty="0" smtClean="0"/>
              <a:t>Common concern: </a:t>
            </a:r>
            <a:r>
              <a:rPr lang="en-AU" altLang="en-US" sz="2800" dirty="0" smtClean="0"/>
              <a:t>IL is not enforceable/not enforced</a:t>
            </a:r>
            <a:endParaRPr lang="it-IT" altLang="en-US" sz="2800" dirty="0" smtClean="0"/>
          </a:p>
          <a:p>
            <a:pPr marL="0" indent="0" eaLnBrk="1" hangingPunct="1">
              <a:buNone/>
            </a:pPr>
            <a:r>
              <a:rPr lang="it-IT" altLang="en-US" sz="2800" dirty="0" smtClean="0"/>
              <a:t>General view: «Hallmark of a system of law is that its rules are capable of being enforced»</a:t>
            </a:r>
          </a:p>
          <a:p>
            <a:pPr eaLnBrk="1" hangingPunct="1"/>
            <a:r>
              <a:rPr lang="it-IT" altLang="en-US" sz="2800" dirty="0" smtClean="0"/>
              <a:t>Is enforcement relevant to determine whether a set of norm is a legal system?</a:t>
            </a:r>
          </a:p>
          <a:p>
            <a:pPr lvl="1" eaLnBrk="1" hangingPunct="1"/>
            <a:r>
              <a:rPr lang="it-IT" altLang="en-US" sz="2400" dirty="0" smtClean="0"/>
              <a:t>Domestic law: the validity of «law» may depend on the way it is created (method regarded as authoritative by the legal subjects to whom it is addressed)</a:t>
            </a:r>
          </a:p>
          <a:p>
            <a:pPr lvl="1" eaLnBrk="1" hangingPunct="1"/>
            <a:r>
              <a:rPr lang="it-IT" altLang="en-US" sz="2400" dirty="0" smtClean="0"/>
              <a:t>Enforcement can be the reason why individuals obey the law, but it is not the reason why it is «law»</a:t>
            </a:r>
          </a:p>
          <a:p>
            <a:pPr eaLnBrk="1" hangingPunct="1"/>
            <a:r>
              <a:rPr lang="it-IT" altLang="en-US" sz="2400" dirty="0" smtClean="0"/>
              <a:t>Therefore, in IL the fact that rules come into being in an «authoritative» manner should be enough to ensure that IL «exists»</a:t>
            </a:r>
          </a:p>
          <a:p>
            <a:pPr eaLnBrk="1" hangingPunct="1"/>
            <a:endParaRPr lang="en-AU" altLang="en-US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F7B36-B110-4150-9CCA-175FB89D34E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Enforcement of </a:t>
            </a:r>
            <a:r>
              <a:rPr lang="en-AU" dirty="0" smtClean="0"/>
              <a:t>IL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it-IT" altLang="en-US" sz="3200" dirty="0" smtClean="0"/>
              <a:t>1. The UN Security Council</a:t>
            </a:r>
          </a:p>
          <a:p>
            <a:pPr lvl="2" eaLnBrk="1" hangingPunct="1"/>
            <a:r>
              <a:rPr lang="it-IT" altLang="en-US" dirty="0" smtClean="0"/>
              <a:t>UN Charter: «enforcement action against a State when it poses a threat to the peace, or has committed an act of aggression or breach of the peace» </a:t>
            </a:r>
          </a:p>
          <a:p>
            <a:pPr lvl="2" eaLnBrk="1" hangingPunct="1"/>
            <a:r>
              <a:rPr lang="it-IT" altLang="en-US" dirty="0" smtClean="0"/>
              <a:t>Use of force, economic sanctions or other measures</a:t>
            </a:r>
          </a:p>
          <a:p>
            <a:pPr lvl="2" eaLnBrk="1" hangingPunct="1"/>
            <a:r>
              <a:rPr lang="it-IT" altLang="en-US" dirty="0" smtClean="0"/>
              <a:t>However, the main function of UN SC is to preserve the peace rather than enforce the law (even if this might coincide, e.g. Iraq/Kuwait case) – e.g. in an armed conflict the first action of the SC is to order the «ceasefire»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52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Enforcement of IL </a:t>
            </a:r>
            <a:r>
              <a:rPr lang="en-AU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it-IT" altLang="en-US" sz="3200" dirty="0" smtClean="0"/>
              <a:t>Loss of rights and privileges</a:t>
            </a:r>
          </a:p>
          <a:p>
            <a:pPr lvl="2" eaLnBrk="1" hangingPunct="1"/>
            <a:r>
              <a:rPr lang="it-IT" altLang="en-US" dirty="0" smtClean="0"/>
              <a:t>E.g. Violation of terms of a commercial treaty might result in a complete suspension </a:t>
            </a:r>
          </a:p>
          <a:p>
            <a:pPr lvl="2" eaLnBrk="1" hangingPunct="1"/>
            <a:r>
              <a:rPr lang="it-IT" altLang="en-US" dirty="0" smtClean="0"/>
              <a:t>Penalties impose by the international community as a whole</a:t>
            </a:r>
          </a:p>
          <a:p>
            <a:pPr lvl="2" eaLnBrk="1" hangingPunct="1"/>
            <a:r>
              <a:rPr lang="it-IT" altLang="en-US" dirty="0" smtClean="0"/>
              <a:t>E.g. Suspension of diplomatic relations, expulsions of diplomats, suspension of a State from an international organization,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1E023-B897-4948-B964-75DD062133C2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662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5001</TotalTime>
  <Words>1299</Words>
  <Application>Microsoft Office PowerPoint</Application>
  <PresentationFormat>On-screen Show (4:3)</PresentationFormat>
  <Paragraphs>176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Tema di Office</vt:lpstr>
      <vt:lpstr>PowerPoint Presentation</vt:lpstr>
      <vt:lpstr>Class One and Two</vt:lpstr>
      <vt:lpstr>Introduction: does IL exist?</vt:lpstr>
      <vt:lpstr>IL is not perfect, as domestic legal systems</vt:lpstr>
      <vt:lpstr>What is IL?</vt:lpstr>
      <vt:lpstr>IL as a System of Law</vt:lpstr>
      <vt:lpstr>Enforcement</vt:lpstr>
      <vt:lpstr>Enforcement of IL</vt:lpstr>
      <vt:lpstr>Enforcement of IL (2)</vt:lpstr>
      <vt:lpstr>Enforcement of IL (3)</vt:lpstr>
      <vt:lpstr>Effectiveness</vt:lpstr>
      <vt:lpstr>The weaknesses of International Law</vt:lpstr>
      <vt:lpstr>International law at present</vt:lpstr>
      <vt:lpstr>Evolution of international law</vt:lpstr>
      <vt:lpstr>History / 1</vt:lpstr>
      <vt:lpstr>PowerPoint Presentation</vt:lpstr>
      <vt:lpstr>PowerPoint Presentation</vt:lpstr>
      <vt:lpstr>History / 2</vt:lpstr>
      <vt:lpstr>History / 3</vt:lpstr>
      <vt:lpstr>Imperialism and Colonialism</vt:lpstr>
      <vt:lpstr>Summary: The Int’l Legal System / 1</vt:lpstr>
      <vt:lpstr>The Int’l Legal System /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Law</dc:title>
  <dc:creator>Matteo Winkler</dc:creator>
  <cp:lastModifiedBy>PC03</cp:lastModifiedBy>
  <cp:revision>124</cp:revision>
  <dcterms:created xsi:type="dcterms:W3CDTF">2010-09-12T07:53:05Z</dcterms:created>
  <dcterms:modified xsi:type="dcterms:W3CDTF">2017-11-08T11:11:00Z</dcterms:modified>
</cp:coreProperties>
</file>