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99" r:id="rId1"/>
  </p:sldMasterIdLst>
  <p:notesMasterIdLst>
    <p:notesMasterId r:id="rId28"/>
  </p:notesMasterIdLst>
  <p:sldIdLst>
    <p:sldId id="276" r:id="rId2"/>
    <p:sldId id="258" r:id="rId3"/>
    <p:sldId id="283" r:id="rId4"/>
    <p:sldId id="284" r:id="rId5"/>
    <p:sldId id="285" r:id="rId6"/>
    <p:sldId id="300" r:id="rId7"/>
    <p:sldId id="286" r:id="rId8"/>
    <p:sldId id="301" r:id="rId9"/>
    <p:sldId id="279" r:id="rId10"/>
    <p:sldId id="280" r:id="rId11"/>
    <p:sldId id="282" r:id="rId12"/>
    <p:sldId id="289" r:id="rId13"/>
    <p:sldId id="302" r:id="rId14"/>
    <p:sldId id="297" r:id="rId15"/>
    <p:sldId id="298" r:id="rId16"/>
    <p:sldId id="299" r:id="rId17"/>
    <p:sldId id="303" r:id="rId18"/>
    <p:sldId id="304" r:id="rId19"/>
    <p:sldId id="305" r:id="rId20"/>
    <p:sldId id="306" r:id="rId21"/>
    <p:sldId id="307" r:id="rId22"/>
    <p:sldId id="308" r:id="rId23"/>
    <p:sldId id="309" r:id="rId24"/>
    <p:sldId id="310" r:id="rId25"/>
    <p:sldId id="311" r:id="rId26"/>
    <p:sldId id="312" r:id="rId27"/>
  </p:sldIdLst>
  <p:sldSz cx="9144000" cy="6858000" type="screen4x3"/>
  <p:notesSz cx="6858000" cy="9144000"/>
  <p:defaultTextStyle>
    <a:defPPr>
      <a:defRPr lang="it-IT"/>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80" autoAdjust="0"/>
  </p:normalViewPr>
  <p:slideViewPr>
    <p:cSldViewPr snapToGrid="0" snapToObjects="1">
      <p:cViewPr varScale="1">
        <p:scale>
          <a:sx n="96" d="100"/>
          <a:sy n="96" d="100"/>
        </p:scale>
        <p:origin x="-1986" y="-102"/>
      </p:cViewPr>
      <p:guideLst>
        <p:guide orient="horz" pos="2160"/>
        <p:guide pos="2880"/>
      </p:guideLst>
    </p:cSldViewPr>
  </p:slideViewPr>
  <p:outlineViewPr>
    <p:cViewPr>
      <p:scale>
        <a:sx n="33" d="100"/>
        <a:sy n="33" d="100"/>
      </p:scale>
      <p:origin x="48" y="1642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mn-ea"/>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ea typeface="ＭＳ Ｐゴシック" pitchFamily="-84" charset="-128"/>
              </a:defRPr>
            </a:lvl1pPr>
          </a:lstStyle>
          <a:p>
            <a:pPr>
              <a:defRPr/>
            </a:pPr>
            <a:fld id="{48E7103D-B72A-4992-982F-164E7711D4AE}" type="datetimeFigureOut">
              <a:rPr lang="it-IT"/>
              <a:pPr>
                <a:defRPr/>
              </a:pPr>
              <a:t>08/11/2017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mn-ea"/>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ea typeface="ＭＳ Ｐゴシック" pitchFamily="-84" charset="-128"/>
              </a:defRPr>
            </a:lvl1pPr>
          </a:lstStyle>
          <a:p>
            <a:pPr>
              <a:defRPr/>
            </a:pPr>
            <a:fld id="{E68C716D-22C2-4ACA-B9B4-AB3217E6632E}" type="slidenum">
              <a:rPr lang="it-IT"/>
              <a:pPr>
                <a:defRPr/>
              </a:pPr>
              <a:t>‹#›</a:t>
            </a:fld>
            <a:endParaRPr lang="it-IT"/>
          </a:p>
        </p:txBody>
      </p:sp>
    </p:spTree>
    <p:extLst>
      <p:ext uri="{BB962C8B-B14F-4D97-AF65-F5344CB8AC3E}">
        <p14:creationId xmlns:p14="http://schemas.microsoft.com/office/powerpoint/2010/main" val="24865877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txBox="1">
            <a:spLocks noGrp="1" noChangeArrowheads="1"/>
          </p:cNvSpPr>
          <p:nvPr/>
        </p:nvSpPr>
        <p:spPr bwMode="auto">
          <a:xfrm>
            <a:off x="3881438" y="8685213"/>
            <a:ext cx="2974975" cy="457200"/>
          </a:xfrm>
          <a:prstGeom prst="rect">
            <a:avLst/>
          </a:prstGeom>
          <a:noFill/>
          <a:ln w="9525">
            <a:noFill/>
            <a:miter lim="800000"/>
            <a:headEnd/>
            <a:tailEnd/>
          </a:ln>
        </p:spPr>
        <p:txBody>
          <a:bodyPr lIns="95465" tIns="47733" rIns="95465" bIns="47733" anchor="b"/>
          <a:lstStyle/>
          <a:p>
            <a:pPr algn="r" defTabSz="955675"/>
            <a:fld id="{DA900F8C-C9DC-49CD-965B-D514DAECDBD3}" type="slidenum">
              <a:rPr lang="it-IT" sz="1600"/>
              <a:pPr algn="r" defTabSz="955675"/>
              <a:t>1</a:t>
            </a:fld>
            <a:endParaRPr lang="it-IT" sz="1600"/>
          </a:p>
        </p:txBody>
      </p:sp>
      <p:sp>
        <p:nvSpPr>
          <p:cNvPr id="27651" name="Rectangle 2"/>
          <p:cNvSpPr>
            <a:spLocks noGrp="1" noRot="1" noChangeAspect="1" noChangeArrowheads="1" noTextEdit="1"/>
          </p:cNvSpPr>
          <p:nvPr>
            <p:ph type="sldImg"/>
          </p:nvPr>
        </p:nvSpPr>
        <p:spPr bwMode="auto">
          <a:xfrm>
            <a:off x="1146175" y="685800"/>
            <a:ext cx="4568825" cy="3427413"/>
          </a:xfrm>
          <a:noFill/>
          <a:ln>
            <a:solidFill>
              <a:srgbClr val="000000"/>
            </a:solidFill>
            <a:miter lim="800000"/>
            <a:headEnd/>
            <a:tailEnd/>
          </a:ln>
        </p:spPr>
      </p:sp>
      <p:sp>
        <p:nvSpPr>
          <p:cNvPr id="276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1650AEE3-3C6F-4B7B-AB34-A15FFB255211}" type="datetime1">
              <a:rPr lang="it-IT"/>
              <a:pPr>
                <a:defRPr/>
              </a:pPr>
              <a:t>08/11/2017</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094358C-2CE3-455A-A7B2-9F4E5CAC4F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7B32F27F-285D-41E0-808D-6564564F6522}" type="datetime1">
              <a:rPr lang="it-IT"/>
              <a:pPr>
                <a:defRPr/>
              </a:pPr>
              <a:t>08/11/2017</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87506B2-F21E-4A22-93AE-B2BEC4EB2221}" type="slidenum">
              <a:rPr lang="it-IT"/>
              <a:pPr>
                <a:defRPr/>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7E1B252E-B9FD-4C6B-8A6D-0BFE33AF9B60}" type="datetime1">
              <a:rPr lang="it-IT"/>
              <a:pPr>
                <a:defRPr/>
              </a:pPr>
              <a:t>08/11/2017</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7FAAE16-3792-48F3-B255-3A600E690F1A}" type="slidenum">
              <a:rPr lang="it-IT"/>
              <a:pPr>
                <a:defRPr/>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97A1D29D-2A33-4EF5-89A2-5E7358B9575B}" type="datetime1">
              <a:rPr lang="it-IT"/>
              <a:pPr>
                <a:defRPr/>
              </a:pPr>
              <a:t>08/11/2017</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F6852BD-E9BD-4386-A4B4-8BD5B539F6C0}" type="slidenum">
              <a:rPr lang="it-IT"/>
              <a:pPr>
                <a:defRPr/>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lvl1pPr>
              <a:defRPr/>
            </a:lvl1pPr>
          </a:lstStyle>
          <a:p>
            <a:pPr>
              <a:defRPr/>
            </a:pPr>
            <a:fld id="{0F218CE0-6AFE-4E0A-9432-2E1E47D1A170}" type="datetime1">
              <a:rPr lang="it-IT"/>
              <a:pPr>
                <a:defRPr/>
              </a:pPr>
              <a:t>08/11/2017</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BC6EE87-BE48-4955-96FD-A0BB5C2C78FC}" type="slidenum">
              <a:rPr lang="it-IT"/>
              <a:pPr>
                <a:defRPr/>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F49CE752-88E8-44C8-B04D-C63EE5A42FD1}" type="datetime1">
              <a:rPr lang="it-IT"/>
              <a:pPr>
                <a:defRPr/>
              </a:pPr>
              <a:t>08/11/2017</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F0B3FCF6-3B89-41A0-9FE6-49306E2F38A5}" type="slidenum">
              <a:rPr lang="it-IT"/>
              <a:pPr>
                <a:defRPr/>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16AA5C72-2FB3-415E-B0BD-B4F7FB1BEDE7}" type="datetime1">
              <a:rPr lang="it-IT"/>
              <a:pPr>
                <a:defRPr/>
              </a:pPr>
              <a:t>08/11/2017</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9AA9529E-6864-418F-8830-C25B35E54F19}" type="slidenum">
              <a:rPr lang="it-IT"/>
              <a:pPr>
                <a:defRPr/>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3"/>
          <p:cNvSpPr>
            <a:spLocks noGrp="1"/>
          </p:cNvSpPr>
          <p:nvPr>
            <p:ph type="dt" sz="half" idx="10"/>
          </p:nvPr>
        </p:nvSpPr>
        <p:spPr/>
        <p:txBody>
          <a:bodyPr/>
          <a:lstStyle>
            <a:lvl1pPr>
              <a:defRPr/>
            </a:lvl1pPr>
          </a:lstStyle>
          <a:p>
            <a:pPr>
              <a:defRPr/>
            </a:pPr>
            <a:fld id="{E0C98393-CCA6-4654-B639-5477EBB216D6}" type="datetime1">
              <a:rPr lang="it-IT"/>
              <a:pPr>
                <a:defRPr/>
              </a:pPr>
              <a:t>08/11/2017</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A3B7AC56-24F5-4633-AC78-838C654209A4}" type="slidenum">
              <a:rPr lang="it-IT"/>
              <a:pPr>
                <a:defRPr/>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1220BF36-94EF-4A8D-AA15-37524602A571}" type="datetime1">
              <a:rPr lang="it-IT"/>
              <a:pPr>
                <a:defRPr/>
              </a:pPr>
              <a:t>08/11/2017</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C51366F5-1359-4775-82DD-7B3AB4C9F2FF}" type="slidenum">
              <a:rPr lang="it-IT"/>
              <a:pPr>
                <a:defRPr/>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fld id="{2B76A960-DE4C-458B-9FFF-8BA43E2EB34D}" type="datetime1">
              <a:rPr lang="it-IT"/>
              <a:pPr>
                <a:defRPr/>
              </a:pPr>
              <a:t>08/11/2017</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2F550BA-B758-4E0A-8A77-28EC236BB63C}" type="slidenum">
              <a:rPr lang="it-IT"/>
              <a:pPr>
                <a:defRPr/>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fld id="{A1A0197A-2CE3-465F-A69A-61D91A8313F0}" type="datetime1">
              <a:rPr lang="it-IT"/>
              <a:pPr>
                <a:defRPr/>
              </a:pPr>
              <a:t>08/11/2017</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08E7A38B-9D3C-4487-BD33-721D212348D0}" type="slidenum">
              <a:rPr lang="it-IT"/>
              <a:pPr>
                <a:defRPr/>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stile</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pitchFamily="-84" charset="-128"/>
              </a:defRPr>
            </a:lvl1pPr>
          </a:lstStyle>
          <a:p>
            <a:pPr>
              <a:defRPr/>
            </a:pPr>
            <a:fld id="{C1346DD2-0EEB-46A4-A48B-25D6BCE93218}" type="datetime1">
              <a:rPr lang="it-IT"/>
              <a:pPr>
                <a:defRPr/>
              </a:pPr>
              <a:t>08/11/2017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pitchFamily="-84" charset="-128"/>
              </a:defRPr>
            </a:lvl1pPr>
          </a:lstStyle>
          <a:p>
            <a:pPr>
              <a:defRPr/>
            </a:pPr>
            <a:fld id="{EFD86E68-8C45-49F5-9270-2831D8293838}" type="slidenum">
              <a:rPr lang="it-IT"/>
              <a:pPr>
                <a:defRPr/>
              </a:pPr>
              <a:t>‹#›</a:t>
            </a:fld>
            <a:endParaRPr lang="it-IT"/>
          </a:p>
        </p:txBody>
      </p:sp>
    </p:spTree>
  </p:cSld>
  <p:clrMap bg1="lt1" tx1="dk1" bg2="lt2" tx2="dk2" accent1="accent1" accent2="accent2" accent3="accent3" accent4="accent4" accent5="accent5" accent6="accent6" hlink="hlink" folHlink="folHlink"/>
  <p:sldLayoutIdLst>
    <p:sldLayoutId id="2147484135" r:id="rId1"/>
    <p:sldLayoutId id="2147484125" r:id="rId2"/>
    <p:sldLayoutId id="2147484126" r:id="rId3"/>
    <p:sldLayoutId id="2147484127" r:id="rId4"/>
    <p:sldLayoutId id="2147484128" r:id="rId5"/>
    <p:sldLayoutId id="2147484129" r:id="rId6"/>
    <p:sldLayoutId id="2147484130" r:id="rId7"/>
    <p:sldLayoutId id="2147484131" r:id="rId8"/>
    <p:sldLayoutId id="2147484132" r:id="rId9"/>
    <p:sldLayoutId id="2147484133" r:id="rId10"/>
    <p:sldLayoutId id="2147484134"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182688" y="573088"/>
            <a:ext cx="6827837" cy="1107996"/>
          </a:xfrm>
          <a:prstGeom prst="rect">
            <a:avLst/>
          </a:prstGeom>
        </p:spPr>
        <p:txBody>
          <a:bodyPr>
            <a:spAutoFit/>
          </a:bodyPr>
          <a:lstStyle/>
          <a:p>
            <a:pPr algn="ctr">
              <a:defRPr/>
            </a:pPr>
            <a:r>
              <a:rPr lang="it-IT" sz="6600" dirty="0" smtClean="0">
                <a:solidFill>
                  <a:prstClr val="black"/>
                </a:solidFill>
                <a:latin typeface="Calibri"/>
                <a:ea typeface="+mj-ea"/>
                <a:cs typeface="+mj-cs"/>
              </a:rPr>
              <a:t>International law</a:t>
            </a:r>
            <a:endParaRPr lang="it-IT" dirty="0">
              <a:latin typeface="Arial" charset="0"/>
              <a:ea typeface="+mn-ea"/>
            </a:endParaRPr>
          </a:p>
        </p:txBody>
      </p:sp>
      <p:sp>
        <p:nvSpPr>
          <p:cNvPr id="8" name="Sottotitolo 2"/>
          <p:cNvSpPr txBox="1">
            <a:spLocks/>
          </p:cNvSpPr>
          <p:nvPr/>
        </p:nvSpPr>
        <p:spPr bwMode="auto">
          <a:xfrm>
            <a:off x="779463" y="3108325"/>
            <a:ext cx="7583487" cy="3344863"/>
          </a:xfrm>
          <a:prstGeom prst="rect">
            <a:avLst/>
          </a:prstGeom>
          <a:noFill/>
          <a:ln w="9525">
            <a:noFill/>
            <a:miter lim="800000"/>
            <a:headEnd/>
            <a:tailEnd/>
          </a:ln>
        </p:spPr>
        <p:txBody>
          <a:bodyPr>
            <a:normAutofit/>
          </a:bodyPr>
          <a:lstStyle/>
          <a:p>
            <a:pPr algn="ctr" fontAlgn="auto">
              <a:spcBef>
                <a:spcPct val="20000"/>
              </a:spcBef>
              <a:spcAft>
                <a:spcPts val="0"/>
              </a:spcAft>
              <a:buFont typeface="Arial"/>
              <a:buNone/>
              <a:defRPr/>
            </a:pPr>
            <a:r>
              <a:rPr lang="it-IT" sz="4000" dirty="0" smtClean="0">
                <a:solidFill>
                  <a:sysClr val="windowText" lastClr="000000">
                    <a:tint val="75000"/>
                  </a:sysClr>
                </a:solidFill>
                <a:latin typeface="Calibri"/>
                <a:ea typeface="+mn-ea"/>
              </a:rPr>
              <a:t>Class 2</a:t>
            </a:r>
            <a:endParaRPr lang="it-IT" sz="4000" dirty="0">
              <a:solidFill>
                <a:sysClr val="windowText" lastClr="000000">
                  <a:tint val="75000"/>
                </a:sysClr>
              </a:solidFill>
              <a:latin typeface="Calibri"/>
              <a:ea typeface="+mn-ea"/>
            </a:endParaRPr>
          </a:p>
          <a:p>
            <a:pPr algn="ctr" fontAlgn="auto">
              <a:spcBef>
                <a:spcPct val="20000"/>
              </a:spcBef>
              <a:spcAft>
                <a:spcPts val="0"/>
              </a:spcAft>
              <a:buFont typeface="Arial"/>
              <a:buNone/>
              <a:defRPr/>
            </a:pPr>
            <a:endParaRPr lang="it-IT" sz="4000" dirty="0">
              <a:solidFill>
                <a:sysClr val="windowText" lastClr="000000">
                  <a:tint val="75000"/>
                </a:sysClr>
              </a:solidFill>
              <a:latin typeface="Calibri"/>
              <a:ea typeface="+mn-ea"/>
            </a:endParaRPr>
          </a:p>
          <a:p>
            <a:pPr algn="ctr" fontAlgn="auto">
              <a:spcBef>
                <a:spcPct val="20000"/>
              </a:spcBef>
              <a:spcAft>
                <a:spcPts val="0"/>
              </a:spcAft>
              <a:defRPr/>
            </a:pPr>
            <a:r>
              <a:rPr lang="en-US" sz="4000" dirty="0">
                <a:latin typeface="Calibri"/>
                <a:ea typeface="Cambria"/>
                <a:cs typeface="Times New Roman"/>
              </a:rPr>
              <a:t>The </a:t>
            </a:r>
            <a:r>
              <a:rPr lang="en-US" sz="4000" dirty="0" smtClean="0">
                <a:latin typeface="Calibri"/>
                <a:ea typeface="Cambria"/>
                <a:cs typeface="Times New Roman"/>
              </a:rPr>
              <a:t>Sources and principles of International Law</a:t>
            </a:r>
            <a:endParaRPr lang="en-US" sz="4000" dirty="0">
              <a:latin typeface="Calibri"/>
              <a:ea typeface="Cambria"/>
              <a:cs typeface="Times New Roman"/>
            </a:endParaRPr>
          </a:p>
        </p:txBody>
      </p:sp>
      <p:sp>
        <p:nvSpPr>
          <p:cNvPr id="5124" name="Segnaposto numero diapositiva 4"/>
          <p:cNvSpPr>
            <a:spLocks noGrp="1"/>
          </p:cNvSpPr>
          <p:nvPr>
            <p:ph type="sldNum" sz="quarter" idx="12"/>
          </p:nvPr>
        </p:nvSpPr>
        <p:spPr>
          <a:noFill/>
        </p:spPr>
        <p:txBody>
          <a:bodyPr/>
          <a:lstStyle/>
          <a:p>
            <a:fld id="{BFCA353A-928B-4380-B739-999C66C57DCD}" type="slidenum">
              <a:rPr lang="it-IT" smtClean="0">
                <a:ea typeface="ＭＳ Ｐゴシック" pitchFamily="34" charset="-128"/>
              </a:rPr>
              <a:pPr/>
              <a:t>1</a:t>
            </a:fld>
            <a:endParaRPr lang="it-IT" smtClean="0">
              <a:ea typeface="ＭＳ Ｐゴシック" pitchFamily="34" charset="-128"/>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7963" y="274638"/>
            <a:ext cx="8823489" cy="790591"/>
          </a:xfrm>
        </p:spPr>
        <p:txBody>
          <a:bodyPr rtlCol="0">
            <a:normAutofit fontScale="90000"/>
          </a:bodyPr>
          <a:lstStyle/>
          <a:p>
            <a:pPr eaLnBrk="1" fontAlgn="auto" hangingPunct="1">
              <a:spcAft>
                <a:spcPts val="0"/>
              </a:spcAft>
              <a:defRPr/>
            </a:pPr>
            <a:r>
              <a:rPr lang="en-US" noProof="0" dirty="0" smtClean="0">
                <a:ea typeface="+mj-ea"/>
              </a:rPr>
              <a:t>What Article 38 Does (and Does Not) Say </a:t>
            </a:r>
            <a:endParaRPr lang="en-US" noProof="0" dirty="0">
              <a:ea typeface="+mj-ea"/>
            </a:endParaRPr>
          </a:p>
        </p:txBody>
      </p:sp>
      <p:sp>
        <p:nvSpPr>
          <p:cNvPr id="12291" name="Segnaposto contenuto 2"/>
          <p:cNvSpPr>
            <a:spLocks noGrp="1"/>
          </p:cNvSpPr>
          <p:nvPr>
            <p:ph idx="1"/>
          </p:nvPr>
        </p:nvSpPr>
        <p:spPr>
          <a:xfrm>
            <a:off x="457200" y="1223128"/>
            <a:ext cx="8229600" cy="4525963"/>
          </a:xfrm>
        </p:spPr>
        <p:txBody>
          <a:bodyPr/>
          <a:lstStyle/>
          <a:p>
            <a:pPr eaLnBrk="1" hangingPunct="1"/>
            <a:r>
              <a:rPr lang="en-US" sz="2800" noProof="0" dirty="0" smtClean="0">
                <a:ea typeface="ＭＳ Ｐゴシック" pitchFamily="34" charset="-128"/>
              </a:rPr>
              <a:t>Does not establish a rigid hierarchy (especially treaties and customary law)</a:t>
            </a:r>
          </a:p>
          <a:p>
            <a:pPr eaLnBrk="1" hangingPunct="1"/>
            <a:r>
              <a:rPr lang="en-US" sz="2800" noProof="0" dirty="0" smtClean="0">
                <a:ea typeface="ＭＳ Ｐゴシック" pitchFamily="34" charset="-128"/>
              </a:rPr>
              <a:t>It excludes: UN General Assembly resolutions and diplomatic correspondence (of course! Too early!)</a:t>
            </a:r>
          </a:p>
          <a:p>
            <a:pPr eaLnBrk="1" hangingPunct="1"/>
            <a:r>
              <a:rPr lang="en-US" sz="2800" noProof="0" dirty="0" smtClean="0">
                <a:ea typeface="ＭＳ Ｐゴシック" pitchFamily="34" charset="-128"/>
              </a:rPr>
              <a:t>What about non-State actors? (it was too early!)</a:t>
            </a:r>
          </a:p>
          <a:p>
            <a:pPr eaLnBrk="1" hangingPunct="1"/>
            <a:r>
              <a:rPr lang="en-US" sz="2800" noProof="0" dirty="0" smtClean="0">
                <a:ea typeface="ＭＳ Ｐゴシック" pitchFamily="34" charset="-128"/>
              </a:rPr>
              <a:t>What happens in case of conflict</a:t>
            </a:r>
            <a:r>
              <a:rPr lang="en-US" sz="2800" dirty="0">
                <a:ea typeface="ＭＳ Ｐゴシック" pitchFamily="34" charset="-128"/>
              </a:rPr>
              <a:t>? </a:t>
            </a:r>
            <a:endParaRPr lang="en-US" sz="2800" dirty="0" smtClean="0">
              <a:ea typeface="ＭＳ Ｐゴシック" pitchFamily="34" charset="-128"/>
            </a:endParaRPr>
          </a:p>
          <a:p>
            <a:pPr eaLnBrk="1" hangingPunct="1"/>
            <a:r>
              <a:rPr lang="en-US" sz="2800" dirty="0" smtClean="0">
                <a:ea typeface="ＭＳ Ｐゴシック" pitchFamily="34" charset="-128"/>
              </a:rPr>
              <a:t>Judicial </a:t>
            </a:r>
            <a:r>
              <a:rPr lang="en-US" sz="2800" dirty="0">
                <a:ea typeface="ＭＳ Ｐゴシック" pitchFamily="34" charset="-128"/>
              </a:rPr>
              <a:t>decisions and the writing of publicists are listed as </a:t>
            </a:r>
            <a:r>
              <a:rPr lang="en-US" sz="2800" i="1" dirty="0">
                <a:ea typeface="ＭＳ Ｐゴシック" pitchFamily="34" charset="-128"/>
              </a:rPr>
              <a:t>subsidiary</a:t>
            </a:r>
            <a:r>
              <a:rPr lang="en-US" sz="2800" dirty="0">
                <a:ea typeface="ＭＳ Ｐゴシック" pitchFamily="34" charset="-128"/>
              </a:rPr>
              <a:t> means only</a:t>
            </a:r>
          </a:p>
          <a:p>
            <a:pPr eaLnBrk="1" hangingPunct="1"/>
            <a:r>
              <a:rPr lang="en-US" sz="2800" dirty="0">
                <a:ea typeface="ＭＳ Ｐゴシック" pitchFamily="34" charset="-128"/>
              </a:rPr>
              <a:t>no rule of </a:t>
            </a:r>
            <a:r>
              <a:rPr lang="en-US" sz="2800" dirty="0" smtClean="0">
                <a:ea typeface="ＭＳ Ｐゴシック" pitchFamily="34" charset="-128"/>
              </a:rPr>
              <a:t>precedent</a:t>
            </a:r>
          </a:p>
          <a:p>
            <a:pPr eaLnBrk="1" hangingPunct="1"/>
            <a:r>
              <a:rPr lang="en-US" sz="2800" b="1" dirty="0" smtClean="0"/>
              <a:t>Article </a:t>
            </a:r>
            <a:r>
              <a:rPr lang="en-US" sz="2800" b="1" dirty="0"/>
              <a:t>59: </a:t>
            </a:r>
            <a:r>
              <a:rPr lang="en-US" sz="2800" dirty="0"/>
              <a:t>The decision of the Court has no binding force except between the parties and in respect of that particular case.</a:t>
            </a:r>
          </a:p>
          <a:p>
            <a:pPr eaLnBrk="1" hangingPunct="1"/>
            <a:endParaRPr lang="en-US" sz="2800" dirty="0">
              <a:ea typeface="ＭＳ Ｐゴシック" pitchFamily="34" charset="-128"/>
            </a:endParaRPr>
          </a:p>
          <a:p>
            <a:pPr eaLnBrk="1" hangingPunct="1"/>
            <a:endParaRPr lang="en-US" sz="2800" noProof="0" dirty="0" smtClean="0">
              <a:ea typeface="ＭＳ Ｐゴシック" pitchFamily="34" charset="-128"/>
            </a:endParaRPr>
          </a:p>
        </p:txBody>
      </p:sp>
      <p:sp>
        <p:nvSpPr>
          <p:cNvPr id="12292" name="Segnaposto numero diapositiva 3"/>
          <p:cNvSpPr>
            <a:spLocks noGrp="1"/>
          </p:cNvSpPr>
          <p:nvPr>
            <p:ph type="sldNum" sz="quarter" idx="12"/>
          </p:nvPr>
        </p:nvSpPr>
        <p:spPr bwMode="auto">
          <a:noFill/>
          <a:ln>
            <a:miter lim="800000"/>
            <a:headEnd/>
            <a:tailEnd/>
          </a:ln>
        </p:spPr>
        <p:txBody>
          <a:bodyPr/>
          <a:lstStyle/>
          <a:p>
            <a:fld id="{085D0C0E-7FEC-4767-87C2-FA1900C2D503}" type="slidenum">
              <a:rPr lang="it-IT" smtClean="0">
                <a:ea typeface="ＭＳ Ｐゴシック" pitchFamily="34" charset="-128"/>
              </a:rPr>
              <a:pPr/>
              <a:t>10</a:t>
            </a:fld>
            <a:endParaRPr lang="it-IT" smtClean="0">
              <a:ea typeface="ＭＳ Ｐゴシック"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p:txBody>
          <a:bodyPr/>
          <a:lstStyle/>
          <a:p>
            <a:pPr eaLnBrk="1" hangingPunct="1"/>
            <a:r>
              <a:rPr lang="en-US" noProof="0" smtClean="0">
                <a:ea typeface="ＭＳ Ｐゴシック" pitchFamily="34" charset="-128"/>
              </a:rPr>
              <a:t>Hierarchy of Sources of Int</a:t>
            </a:r>
            <a:r>
              <a:rPr lang="en-US" altLang="ja-JP" noProof="0" smtClean="0">
                <a:ea typeface="ＭＳ Ｐゴシック" pitchFamily="34" charset="-128"/>
              </a:rPr>
              <a:t>’l Law</a:t>
            </a:r>
            <a:endParaRPr lang="en-US" noProof="0" smtClean="0">
              <a:ea typeface="ＭＳ Ｐゴシック" pitchFamily="34" charset="-128"/>
            </a:endParaRPr>
          </a:p>
        </p:txBody>
      </p:sp>
      <p:sp>
        <p:nvSpPr>
          <p:cNvPr id="14339" name="Segnaposto contenuto 2"/>
          <p:cNvSpPr>
            <a:spLocks noGrp="1"/>
          </p:cNvSpPr>
          <p:nvPr>
            <p:ph idx="1"/>
          </p:nvPr>
        </p:nvSpPr>
        <p:spPr/>
        <p:txBody>
          <a:bodyPr/>
          <a:lstStyle/>
          <a:p>
            <a:pPr eaLnBrk="1" hangingPunct="1"/>
            <a:r>
              <a:rPr lang="en-US" noProof="0" dirty="0" smtClean="0">
                <a:ea typeface="ＭＳ Ｐゴシック" pitchFamily="34" charset="-128"/>
              </a:rPr>
              <a:t>Judicial decisions and writings: subsidiary role</a:t>
            </a:r>
          </a:p>
          <a:p>
            <a:pPr eaLnBrk="1" hangingPunct="1"/>
            <a:r>
              <a:rPr lang="en-US" noProof="0" dirty="0" smtClean="0">
                <a:ea typeface="ＭＳ Ｐゴシック" pitchFamily="34" charset="-128"/>
              </a:rPr>
              <a:t>General principles of law: a way of complementing custom and treaty law</a:t>
            </a:r>
          </a:p>
          <a:p>
            <a:pPr eaLnBrk="1" hangingPunct="1"/>
            <a:r>
              <a:rPr lang="en-US" noProof="0" dirty="0" smtClean="0">
                <a:ea typeface="ＭＳ Ｐゴシック" pitchFamily="34" charset="-128"/>
              </a:rPr>
              <a:t>Custom </a:t>
            </a:r>
            <a:r>
              <a:rPr lang="en-US" i="1" noProof="0" dirty="0" smtClean="0">
                <a:ea typeface="ＭＳ Ｐゴシック" pitchFamily="34" charset="-128"/>
              </a:rPr>
              <a:t>v. </a:t>
            </a:r>
            <a:r>
              <a:rPr lang="en-US" noProof="0" dirty="0" smtClean="0">
                <a:ea typeface="ＭＳ Ｐゴシック" pitchFamily="34" charset="-128"/>
              </a:rPr>
              <a:t>treaty law (what happens in case of conflict?</a:t>
            </a:r>
          </a:p>
          <a:p>
            <a:pPr lvl="1" eaLnBrk="1" hangingPunct="1"/>
            <a:r>
              <a:rPr lang="en-US" i="1" noProof="0" dirty="0" smtClean="0">
                <a:ea typeface="ＭＳ Ｐゴシック" pitchFamily="34" charset="-128"/>
              </a:rPr>
              <a:t>Lex </a:t>
            </a:r>
            <a:r>
              <a:rPr lang="en-US" i="1" noProof="0" dirty="0" err="1" smtClean="0">
                <a:ea typeface="ＭＳ Ｐゴシック" pitchFamily="34" charset="-128"/>
              </a:rPr>
              <a:t>specialis</a:t>
            </a:r>
            <a:r>
              <a:rPr lang="en-US" i="1" noProof="0" dirty="0" smtClean="0">
                <a:ea typeface="ＭＳ Ｐゴシック" pitchFamily="34" charset="-128"/>
              </a:rPr>
              <a:t> </a:t>
            </a:r>
            <a:r>
              <a:rPr lang="en-US" i="1" noProof="0" dirty="0" err="1" smtClean="0">
                <a:ea typeface="ＭＳ Ｐゴシック" pitchFamily="34" charset="-128"/>
              </a:rPr>
              <a:t>derogat</a:t>
            </a:r>
            <a:r>
              <a:rPr lang="en-US" i="1" noProof="0" dirty="0" smtClean="0">
                <a:ea typeface="ＭＳ Ｐゴシック" pitchFamily="34" charset="-128"/>
              </a:rPr>
              <a:t> </a:t>
            </a:r>
            <a:r>
              <a:rPr lang="en-US" i="1" noProof="0" dirty="0" err="1" smtClean="0">
                <a:ea typeface="ＭＳ Ｐゴシック" pitchFamily="34" charset="-128"/>
              </a:rPr>
              <a:t>legi</a:t>
            </a:r>
            <a:r>
              <a:rPr lang="en-US" i="1" noProof="0" dirty="0" smtClean="0">
                <a:ea typeface="ＭＳ Ｐゴシック" pitchFamily="34" charset="-128"/>
              </a:rPr>
              <a:t> </a:t>
            </a:r>
            <a:r>
              <a:rPr lang="en-US" i="1" noProof="0" dirty="0" err="1" smtClean="0">
                <a:ea typeface="ＭＳ Ｐゴシック" pitchFamily="34" charset="-128"/>
              </a:rPr>
              <a:t>generali</a:t>
            </a:r>
            <a:endParaRPr lang="en-US" i="1" noProof="0" dirty="0" smtClean="0">
              <a:ea typeface="ＭＳ Ｐゴシック" pitchFamily="34" charset="-128"/>
            </a:endParaRPr>
          </a:p>
          <a:p>
            <a:pPr lvl="1" eaLnBrk="1" hangingPunct="1"/>
            <a:r>
              <a:rPr lang="en-US" i="1" noProof="0" dirty="0" smtClean="0">
                <a:ea typeface="ＭＳ Ｐゴシック" pitchFamily="34" charset="-128"/>
              </a:rPr>
              <a:t>Jus </a:t>
            </a:r>
            <a:r>
              <a:rPr lang="en-US" i="1" noProof="0" dirty="0" err="1" smtClean="0">
                <a:ea typeface="ＭＳ Ｐゴシック" pitchFamily="34" charset="-128"/>
              </a:rPr>
              <a:t>superveniens</a:t>
            </a:r>
            <a:r>
              <a:rPr lang="en-US" i="1" noProof="0" dirty="0" smtClean="0">
                <a:ea typeface="ＭＳ Ｐゴシック" pitchFamily="34" charset="-128"/>
              </a:rPr>
              <a:t> </a:t>
            </a:r>
            <a:r>
              <a:rPr lang="en-US" i="1" noProof="0" dirty="0" err="1" smtClean="0">
                <a:ea typeface="ＭＳ Ｐゴシック" pitchFamily="34" charset="-128"/>
              </a:rPr>
              <a:t>derogat</a:t>
            </a:r>
            <a:r>
              <a:rPr lang="en-US" i="1" noProof="0" dirty="0" smtClean="0">
                <a:ea typeface="ＭＳ Ｐゴシック" pitchFamily="34" charset="-128"/>
              </a:rPr>
              <a:t> priori</a:t>
            </a:r>
          </a:p>
          <a:p>
            <a:pPr lvl="1" eaLnBrk="1" hangingPunct="1"/>
            <a:r>
              <a:rPr lang="en-US" noProof="0" dirty="0" smtClean="0">
                <a:ea typeface="ＭＳ Ｐゴシック" pitchFamily="34" charset="-128"/>
              </a:rPr>
              <a:t>Treaty law </a:t>
            </a:r>
            <a:r>
              <a:rPr lang="en-US" sz="2400" noProof="0" dirty="0" smtClean="0">
                <a:ea typeface="ＭＳ Ｐゴシック" pitchFamily="34" charset="-128"/>
              </a:rPr>
              <a:t>(=special in content and States</a:t>
            </a:r>
            <a:r>
              <a:rPr lang="en-US" altLang="ja-JP" sz="2400" noProof="0" dirty="0" smtClean="0">
                <a:ea typeface="ＭＳ Ｐゴシック" pitchFamily="34" charset="-128"/>
              </a:rPr>
              <a:t>’ willingness)</a:t>
            </a:r>
            <a:r>
              <a:rPr lang="en-US" altLang="ja-JP" noProof="0" dirty="0" smtClean="0">
                <a:ea typeface="ＭＳ Ｐゴシック" pitchFamily="34" charset="-128"/>
              </a:rPr>
              <a:t> supersedes customary law, even if earlier</a:t>
            </a:r>
            <a:endParaRPr lang="en-US" noProof="0" dirty="0" smtClean="0">
              <a:ea typeface="ＭＳ Ｐゴシック" pitchFamily="34" charset="-128"/>
            </a:endParaRPr>
          </a:p>
        </p:txBody>
      </p:sp>
      <p:sp>
        <p:nvSpPr>
          <p:cNvPr id="14340" name="Segnaposto numero diapositiva 3"/>
          <p:cNvSpPr>
            <a:spLocks noGrp="1"/>
          </p:cNvSpPr>
          <p:nvPr>
            <p:ph type="sldNum" sz="quarter" idx="12"/>
          </p:nvPr>
        </p:nvSpPr>
        <p:spPr bwMode="auto">
          <a:noFill/>
          <a:ln>
            <a:miter lim="800000"/>
            <a:headEnd/>
            <a:tailEnd/>
          </a:ln>
        </p:spPr>
        <p:txBody>
          <a:bodyPr/>
          <a:lstStyle/>
          <a:p>
            <a:fld id="{71E749F1-13C8-4E7E-9473-8EB7D4199623}" type="slidenum">
              <a:rPr lang="it-IT" smtClean="0">
                <a:ea typeface="ＭＳ Ｐゴシック" pitchFamily="34" charset="-128"/>
              </a:rPr>
              <a:pPr/>
              <a:t>11</a:t>
            </a:fld>
            <a:endParaRPr lang="it-IT" smtClean="0">
              <a:ea typeface="ＭＳ Ｐゴシック" pitchFamily="34"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a:xfrm>
            <a:off x="457200" y="274638"/>
            <a:ext cx="8229600" cy="896937"/>
          </a:xfrm>
        </p:spPr>
        <p:txBody>
          <a:bodyPr/>
          <a:lstStyle/>
          <a:p>
            <a:pPr eaLnBrk="1" hangingPunct="1"/>
            <a:r>
              <a:rPr lang="en-US" sz="6000" noProof="0" smtClean="0">
                <a:ea typeface="ＭＳ Ｐゴシック" pitchFamily="34" charset="-128"/>
              </a:rPr>
              <a:t>Customary Law</a:t>
            </a:r>
          </a:p>
        </p:txBody>
      </p:sp>
      <p:sp>
        <p:nvSpPr>
          <p:cNvPr id="16387" name="Segnaposto contenuto 2"/>
          <p:cNvSpPr>
            <a:spLocks noGrp="1"/>
          </p:cNvSpPr>
          <p:nvPr>
            <p:ph idx="1"/>
          </p:nvPr>
        </p:nvSpPr>
        <p:spPr>
          <a:xfrm>
            <a:off x="457200" y="1304925"/>
            <a:ext cx="8229600" cy="4821238"/>
          </a:xfrm>
        </p:spPr>
        <p:txBody>
          <a:bodyPr/>
          <a:lstStyle/>
          <a:p>
            <a:pPr eaLnBrk="1" hangingPunct="1"/>
            <a:r>
              <a:rPr lang="en-US" noProof="0" dirty="0" smtClean="0">
                <a:ea typeface="ＭＳ Ｐゴシック" pitchFamily="34" charset="-128"/>
              </a:rPr>
              <a:t>Foundation stone of the modern law of nations</a:t>
            </a:r>
          </a:p>
          <a:p>
            <a:pPr eaLnBrk="1" hangingPunct="1"/>
            <a:r>
              <a:rPr lang="en-US" noProof="0" dirty="0" smtClean="0">
                <a:ea typeface="ＭＳ Ｐゴシック" pitchFamily="34" charset="-128"/>
              </a:rPr>
              <a:t>Includes great part of rules governing States </a:t>
            </a:r>
          </a:p>
          <a:p>
            <a:pPr eaLnBrk="1" hangingPunct="1"/>
            <a:r>
              <a:rPr lang="en-US" b="1" noProof="0" dirty="0" smtClean="0">
                <a:ea typeface="ＭＳ Ｐゴシック" pitchFamily="34" charset="-128"/>
              </a:rPr>
              <a:t>Ongoing </a:t>
            </a:r>
            <a:r>
              <a:rPr lang="en-US" noProof="0" dirty="0" smtClean="0">
                <a:ea typeface="ＭＳ Ｐゴシック" pitchFamily="34" charset="-128"/>
              </a:rPr>
              <a:t>phenomenon | </a:t>
            </a:r>
            <a:r>
              <a:rPr lang="en-US" b="1" noProof="0" dirty="0" smtClean="0">
                <a:ea typeface="ＭＳ Ｐゴシック" pitchFamily="34" charset="-128"/>
              </a:rPr>
              <a:t>Uncertainty </a:t>
            </a:r>
            <a:r>
              <a:rPr lang="en-US" noProof="0" dirty="0" smtClean="0">
                <a:ea typeface="ＭＳ Ｐゴシック" pitchFamily="34" charset="-128"/>
              </a:rPr>
              <a:t>| </a:t>
            </a:r>
            <a:r>
              <a:rPr lang="en-US" b="1" noProof="0" dirty="0" smtClean="0">
                <a:ea typeface="ＭＳ Ｐゴシック" pitchFamily="34" charset="-128"/>
              </a:rPr>
              <a:t>Lack of speed</a:t>
            </a:r>
            <a:r>
              <a:rPr lang="en-US" noProof="0" dirty="0" smtClean="0">
                <a:ea typeface="ＭＳ Ｐゴシック" pitchFamily="34" charset="-128"/>
              </a:rPr>
              <a:t> in developing new law</a:t>
            </a:r>
          </a:p>
          <a:p>
            <a:pPr eaLnBrk="1" hangingPunct="1"/>
            <a:r>
              <a:rPr lang="en-US" noProof="0" dirty="0" smtClean="0">
                <a:ea typeface="ＭＳ Ｐゴシック" pitchFamily="34" charset="-128"/>
              </a:rPr>
              <a:t>Elements of customary law:</a:t>
            </a:r>
          </a:p>
          <a:p>
            <a:pPr lvl="1" eaLnBrk="1" hangingPunct="1"/>
            <a:r>
              <a:rPr lang="en-US" b="1" noProof="0" dirty="0" smtClean="0">
                <a:ea typeface="ＭＳ Ｐゴシック" pitchFamily="34" charset="-128"/>
              </a:rPr>
              <a:t>(1) </a:t>
            </a:r>
            <a:r>
              <a:rPr lang="en-US" noProof="0" dirty="0" smtClean="0">
                <a:ea typeface="ＭＳ Ｐゴシック" pitchFamily="34" charset="-128"/>
              </a:rPr>
              <a:t>Practice (based on social practice deeply ingrained in the everyday like of int’l society)</a:t>
            </a:r>
          </a:p>
          <a:p>
            <a:pPr lvl="1" eaLnBrk="1" hangingPunct="1"/>
            <a:r>
              <a:rPr lang="en-US" b="1" noProof="0" dirty="0" smtClean="0">
                <a:ea typeface="ＭＳ Ｐゴシック" pitchFamily="34" charset="-128"/>
              </a:rPr>
              <a:t>(2) S</a:t>
            </a:r>
            <a:r>
              <a:rPr lang="en-US" noProof="0" dirty="0" smtClean="0">
                <a:ea typeface="ＭＳ Ｐゴシック" pitchFamily="34" charset="-128"/>
              </a:rPr>
              <a:t>ense of legal obligation</a:t>
            </a:r>
            <a:endParaRPr lang="en-US" b="1" noProof="0" dirty="0" smtClean="0">
              <a:ea typeface="ＭＳ Ｐゴシック" pitchFamily="34" charset="-128"/>
            </a:endParaRPr>
          </a:p>
        </p:txBody>
      </p:sp>
      <p:sp>
        <p:nvSpPr>
          <p:cNvPr id="16388" name="Segnaposto numero diapositiva 3"/>
          <p:cNvSpPr>
            <a:spLocks noGrp="1"/>
          </p:cNvSpPr>
          <p:nvPr>
            <p:ph type="sldNum" sz="quarter" idx="12"/>
          </p:nvPr>
        </p:nvSpPr>
        <p:spPr bwMode="auto">
          <a:noFill/>
          <a:ln>
            <a:miter lim="800000"/>
            <a:headEnd/>
            <a:tailEnd/>
          </a:ln>
        </p:spPr>
        <p:txBody>
          <a:bodyPr/>
          <a:lstStyle/>
          <a:p>
            <a:fld id="{6BE0A714-3C81-491F-AE34-B1F84CD104D9}" type="slidenum">
              <a:rPr lang="it-IT" smtClean="0">
                <a:ea typeface="ＭＳ Ｐゴシック" pitchFamily="34" charset="-128"/>
              </a:rPr>
              <a:pPr/>
              <a:t>12</a:t>
            </a:fld>
            <a:endParaRPr lang="it-IT" smtClean="0">
              <a:ea typeface="ＭＳ Ｐゴシック"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a:xfrm>
            <a:off x="457200" y="274638"/>
            <a:ext cx="8229600" cy="728662"/>
          </a:xfrm>
        </p:spPr>
        <p:txBody>
          <a:bodyPr/>
          <a:lstStyle/>
          <a:p>
            <a:pPr eaLnBrk="1" hangingPunct="1"/>
            <a:r>
              <a:rPr lang="en-US" noProof="0" smtClean="0">
                <a:ea typeface="ＭＳ Ｐゴシック" pitchFamily="34" charset="-128"/>
              </a:rPr>
              <a:t>International Treaties</a:t>
            </a:r>
          </a:p>
        </p:txBody>
      </p:sp>
      <p:sp>
        <p:nvSpPr>
          <p:cNvPr id="15363" name="Segnaposto contenuto 2"/>
          <p:cNvSpPr>
            <a:spLocks noGrp="1"/>
          </p:cNvSpPr>
          <p:nvPr>
            <p:ph idx="1"/>
          </p:nvPr>
        </p:nvSpPr>
        <p:spPr>
          <a:xfrm>
            <a:off x="457200" y="1119188"/>
            <a:ext cx="8229600" cy="5006975"/>
          </a:xfrm>
        </p:spPr>
        <p:txBody>
          <a:bodyPr/>
          <a:lstStyle/>
          <a:p>
            <a:pPr eaLnBrk="1" hangingPunct="1"/>
            <a:r>
              <a:rPr lang="en-US" sz="2800" noProof="0" dirty="0" smtClean="0">
                <a:ea typeface="ＭＳ Ｐゴシック" pitchFamily="34" charset="-128"/>
              </a:rPr>
              <a:t>The dominant source of int’l law (including the creation of International Organizations!)</a:t>
            </a:r>
          </a:p>
          <a:p>
            <a:pPr eaLnBrk="1" hangingPunct="1"/>
            <a:r>
              <a:rPr lang="en-US" sz="2800" noProof="0" dirty="0" smtClean="0">
                <a:ea typeface="ＭＳ Ｐゴシック" pitchFamily="34" charset="-128"/>
              </a:rPr>
              <a:t>(1) Treaty | (2) </a:t>
            </a:r>
            <a:r>
              <a:rPr lang="en-US" sz="2800" b="1" noProof="0" dirty="0" smtClean="0">
                <a:ea typeface="ＭＳ Ｐゴシック" pitchFamily="34" charset="-128"/>
              </a:rPr>
              <a:t>Obligation </a:t>
            </a:r>
            <a:r>
              <a:rPr lang="en-US" sz="2800" noProof="0" dirty="0" smtClean="0">
                <a:ea typeface="ＭＳ Ｐゴシック" pitchFamily="34" charset="-128"/>
              </a:rPr>
              <a:t>| (3) Failure to conform = </a:t>
            </a:r>
            <a:r>
              <a:rPr lang="en-US" sz="2800" b="1" noProof="0" dirty="0" smtClean="0">
                <a:ea typeface="ＭＳ Ｐゴシック" pitchFamily="34" charset="-128"/>
              </a:rPr>
              <a:t>international responsibility </a:t>
            </a:r>
            <a:r>
              <a:rPr lang="en-US" sz="2800" noProof="0" dirty="0" smtClean="0">
                <a:ea typeface="ＭＳ Ｐゴシック" pitchFamily="34" charset="-128"/>
              </a:rPr>
              <a:t>(unless a </a:t>
            </a:r>
            <a:r>
              <a:rPr lang="en-US" sz="2800" noProof="0" dirty="0" err="1" smtClean="0">
                <a:ea typeface="ＭＳ Ｐゴシック" pitchFamily="34" charset="-128"/>
              </a:rPr>
              <a:t>defence</a:t>
            </a:r>
            <a:r>
              <a:rPr lang="en-US" sz="2800" noProof="0" dirty="0" smtClean="0">
                <a:ea typeface="ＭＳ Ｐゴシック" pitchFamily="34" charset="-128"/>
              </a:rPr>
              <a:t> operates)</a:t>
            </a:r>
          </a:p>
          <a:p>
            <a:pPr eaLnBrk="1" hangingPunct="1"/>
            <a:r>
              <a:rPr lang="en-US" sz="2800" noProof="0" dirty="0" smtClean="0">
                <a:ea typeface="ＭＳ Ｐゴシック" pitchFamily="34" charset="-128"/>
              </a:rPr>
              <a:t>Treaties are </a:t>
            </a:r>
            <a:r>
              <a:rPr lang="en-US" sz="2800" b="1" noProof="0" dirty="0" smtClean="0">
                <a:ea typeface="ＭＳ Ｐゴシック" pitchFamily="34" charset="-128"/>
              </a:rPr>
              <a:t>voluntary</a:t>
            </a:r>
            <a:r>
              <a:rPr lang="en-US" sz="2800" noProof="0" dirty="0" smtClean="0">
                <a:ea typeface="ＭＳ Ｐゴシック" pitchFamily="34" charset="-128"/>
              </a:rPr>
              <a:t> (consent to be bound)</a:t>
            </a:r>
          </a:p>
          <a:p>
            <a:pPr lvl="1" eaLnBrk="1" hangingPunct="1"/>
            <a:r>
              <a:rPr lang="en-US" sz="2400" noProof="0" dirty="0" smtClean="0">
                <a:ea typeface="ＭＳ Ｐゴシック" pitchFamily="34" charset="-128"/>
              </a:rPr>
              <a:t>Exception: delimitations of territorial boundaries (validity </a:t>
            </a:r>
            <a:r>
              <a:rPr lang="en-US" sz="2400" i="1" noProof="0" dirty="0" err="1" smtClean="0">
                <a:ea typeface="ＭＳ Ｐゴシック" pitchFamily="34" charset="-128"/>
              </a:rPr>
              <a:t>erga</a:t>
            </a:r>
            <a:r>
              <a:rPr lang="en-US" sz="2400" i="1" noProof="0" dirty="0" smtClean="0">
                <a:ea typeface="ＭＳ Ｐゴシック" pitchFamily="34" charset="-128"/>
              </a:rPr>
              <a:t> </a:t>
            </a:r>
            <a:r>
              <a:rPr lang="en-US" sz="2400" i="1" noProof="0" dirty="0" err="1" smtClean="0">
                <a:ea typeface="ＭＳ Ｐゴシック" pitchFamily="34" charset="-128"/>
              </a:rPr>
              <a:t>omnes</a:t>
            </a:r>
            <a:r>
              <a:rPr lang="en-US" sz="2400" noProof="0" dirty="0" smtClean="0">
                <a:ea typeface="ＭＳ Ｐゴシック" pitchFamily="34" charset="-128"/>
              </a:rPr>
              <a:t>)</a:t>
            </a:r>
          </a:p>
          <a:p>
            <a:pPr eaLnBrk="1" hangingPunct="1"/>
            <a:r>
              <a:rPr lang="en-US" sz="2800" noProof="0" dirty="0" smtClean="0">
                <a:ea typeface="ＭＳ Ｐゴシック" pitchFamily="34" charset="-128"/>
              </a:rPr>
              <a:t>Binding only the parties to that treaty</a:t>
            </a:r>
          </a:p>
          <a:p>
            <a:pPr eaLnBrk="1" hangingPunct="1"/>
            <a:r>
              <a:rPr lang="en-US" sz="2800" noProof="0" dirty="0" smtClean="0">
                <a:ea typeface="ＭＳ Ｐゴシック" pitchFamily="34" charset="-128"/>
              </a:rPr>
              <a:t>Bilateral/Multilateral; solemn/informal</a:t>
            </a:r>
          </a:p>
          <a:p>
            <a:pPr eaLnBrk="1" hangingPunct="1"/>
            <a:r>
              <a:rPr lang="en-US" sz="2800" noProof="0" dirty="0" smtClean="0">
                <a:ea typeface="ＭＳ Ｐゴシック" pitchFamily="34" charset="-128"/>
              </a:rPr>
              <a:t>Governed by customary law and the VCLT ’69</a:t>
            </a:r>
          </a:p>
          <a:p>
            <a:pPr eaLnBrk="1" hangingPunct="1"/>
            <a:r>
              <a:rPr lang="en-US" sz="2800" noProof="0" dirty="0" smtClean="0">
                <a:ea typeface="ＭＳ Ｐゴシック" pitchFamily="34" charset="-128"/>
              </a:rPr>
              <a:t>1986 Convention on treaties with or between IO</a:t>
            </a:r>
          </a:p>
        </p:txBody>
      </p:sp>
      <p:sp>
        <p:nvSpPr>
          <p:cNvPr id="15364" name="Segnaposto numero diapositiva 3"/>
          <p:cNvSpPr>
            <a:spLocks noGrp="1"/>
          </p:cNvSpPr>
          <p:nvPr>
            <p:ph type="sldNum" sz="quarter" idx="12"/>
          </p:nvPr>
        </p:nvSpPr>
        <p:spPr bwMode="auto">
          <a:noFill/>
          <a:ln>
            <a:miter lim="800000"/>
            <a:headEnd/>
            <a:tailEnd/>
          </a:ln>
        </p:spPr>
        <p:txBody>
          <a:bodyPr/>
          <a:lstStyle/>
          <a:p>
            <a:fld id="{30BD9379-BCCF-44E4-9490-18268F73A9C7}" type="slidenum">
              <a:rPr lang="it-IT" smtClean="0">
                <a:ea typeface="ＭＳ Ｐゴシック" pitchFamily="34" charset="-128"/>
              </a:rPr>
              <a:pPr/>
              <a:t>13</a:t>
            </a:fld>
            <a:endParaRPr lang="it-IT" dirty="0" smtClean="0">
              <a:ea typeface="ＭＳ Ｐゴシック" pitchFamily="34" charset="-128"/>
            </a:endParaRPr>
          </a:p>
        </p:txBody>
      </p:sp>
    </p:spTree>
    <p:extLst>
      <p:ext uri="{BB962C8B-B14F-4D97-AF65-F5344CB8AC3E}">
        <p14:creationId xmlns:p14="http://schemas.microsoft.com/office/powerpoint/2010/main" val="1850719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olo 1"/>
          <p:cNvSpPr>
            <a:spLocks noGrp="1"/>
          </p:cNvSpPr>
          <p:nvPr>
            <p:ph type="title"/>
          </p:nvPr>
        </p:nvSpPr>
        <p:spPr>
          <a:xfrm>
            <a:off x="457200" y="274638"/>
            <a:ext cx="8229600" cy="911225"/>
          </a:xfrm>
        </p:spPr>
        <p:txBody>
          <a:bodyPr/>
          <a:lstStyle/>
          <a:p>
            <a:pPr eaLnBrk="1" hangingPunct="1"/>
            <a:r>
              <a:rPr lang="en-US" sz="3600" noProof="0" dirty="0" smtClean="0">
                <a:ea typeface="ＭＳ Ｐゴシック" pitchFamily="34" charset="-128"/>
              </a:rPr>
              <a:t>General Principles of Law </a:t>
            </a:r>
            <a:br>
              <a:rPr lang="en-US" sz="3600" noProof="0" dirty="0" smtClean="0">
                <a:ea typeface="ＭＳ Ｐゴシック" pitchFamily="34" charset="-128"/>
              </a:rPr>
            </a:br>
            <a:r>
              <a:rPr lang="en-US" sz="3600" noProof="0" dirty="0" err="1" smtClean="0">
                <a:ea typeface="ＭＳ Ｐゴシック" pitchFamily="34" charset="-128"/>
              </a:rPr>
              <a:t>Recognised</a:t>
            </a:r>
            <a:r>
              <a:rPr lang="en-US" sz="3600" noProof="0" dirty="0" smtClean="0">
                <a:ea typeface="ＭＳ Ｐゴシック" pitchFamily="34" charset="-128"/>
              </a:rPr>
              <a:t> by </a:t>
            </a:r>
            <a:r>
              <a:rPr lang="en-US" sz="3600" noProof="0" dirty="0" err="1" smtClean="0">
                <a:ea typeface="ＭＳ Ｐゴシック" pitchFamily="34" charset="-128"/>
              </a:rPr>
              <a:t>Civilised</a:t>
            </a:r>
            <a:r>
              <a:rPr lang="en-US" sz="3600" noProof="0" dirty="0" smtClean="0">
                <a:ea typeface="ＭＳ Ｐゴシック" pitchFamily="34" charset="-128"/>
              </a:rPr>
              <a:t> Nations </a:t>
            </a:r>
          </a:p>
        </p:txBody>
      </p:sp>
      <p:sp>
        <p:nvSpPr>
          <p:cNvPr id="3" name="Segnaposto contenuto 2"/>
          <p:cNvSpPr>
            <a:spLocks noGrp="1"/>
          </p:cNvSpPr>
          <p:nvPr>
            <p:ph idx="1"/>
          </p:nvPr>
        </p:nvSpPr>
        <p:spPr>
          <a:xfrm>
            <a:off x="457200" y="1411288"/>
            <a:ext cx="8229600" cy="5135562"/>
          </a:xfrm>
        </p:spPr>
        <p:txBody>
          <a:bodyPr rtlCol="0">
            <a:normAutofit fontScale="77500" lnSpcReduction="20000"/>
          </a:bodyPr>
          <a:lstStyle/>
          <a:p>
            <a:pPr eaLnBrk="1" fontAlgn="auto" hangingPunct="1">
              <a:spcAft>
                <a:spcPts val="0"/>
              </a:spcAft>
              <a:buFont typeface="Arial"/>
              <a:buChar char="•"/>
              <a:defRPr/>
            </a:pPr>
            <a:r>
              <a:rPr lang="en-US" noProof="0" smtClean="0"/>
              <a:t>Subsidiary source under Art. 38(1)(c) ICJ Stat.</a:t>
            </a:r>
          </a:p>
          <a:p>
            <a:pPr eaLnBrk="1" fontAlgn="auto" hangingPunct="1">
              <a:spcAft>
                <a:spcPts val="0"/>
              </a:spcAft>
              <a:buFont typeface="Arial"/>
              <a:buChar char="•"/>
              <a:defRPr/>
            </a:pPr>
            <a:r>
              <a:rPr lang="en-US" noProof="0" smtClean="0"/>
              <a:t>Reference to the “</a:t>
            </a:r>
            <a:r>
              <a:rPr lang="en-US" i="1" noProof="0" smtClean="0"/>
              <a:t>civilised nations</a:t>
            </a:r>
            <a:r>
              <a:rPr lang="en-US" noProof="0" smtClean="0"/>
              <a:t>”</a:t>
            </a:r>
          </a:p>
          <a:p>
            <a:pPr eaLnBrk="1" fontAlgn="auto" hangingPunct="1">
              <a:spcAft>
                <a:spcPts val="0"/>
              </a:spcAft>
              <a:buFont typeface="Arial"/>
              <a:buChar char="•"/>
              <a:defRPr/>
            </a:pPr>
            <a:r>
              <a:rPr lang="en-US" noProof="0" smtClean="0"/>
              <a:t>Used to fill the gaps (where there is no applicable treaty or customary provisions)</a:t>
            </a:r>
          </a:p>
          <a:p>
            <a:pPr eaLnBrk="1" fontAlgn="auto" hangingPunct="1">
              <a:spcAft>
                <a:spcPts val="0"/>
              </a:spcAft>
              <a:buFont typeface="Arial"/>
              <a:buChar char="•"/>
              <a:defRPr/>
            </a:pPr>
            <a:r>
              <a:rPr lang="en-US" noProof="0" smtClean="0"/>
              <a:t>Rules common to all legal system:</a:t>
            </a:r>
          </a:p>
          <a:p>
            <a:pPr lvl="1" eaLnBrk="1" fontAlgn="auto" hangingPunct="1">
              <a:spcAft>
                <a:spcPts val="0"/>
              </a:spcAft>
              <a:buFont typeface="Arial"/>
              <a:buChar char="–"/>
              <a:defRPr/>
            </a:pPr>
            <a:r>
              <a:rPr lang="en-US" noProof="0" smtClean="0"/>
              <a:t>Good faith</a:t>
            </a:r>
          </a:p>
          <a:p>
            <a:pPr lvl="1" eaLnBrk="1" fontAlgn="auto" hangingPunct="1">
              <a:spcAft>
                <a:spcPts val="0"/>
              </a:spcAft>
              <a:buFont typeface="Arial"/>
              <a:buChar char="–"/>
              <a:defRPr/>
            </a:pPr>
            <a:r>
              <a:rPr lang="en-US" i="1" noProof="0" smtClean="0"/>
              <a:t>Nemo iudex in re sua</a:t>
            </a:r>
          </a:p>
          <a:p>
            <a:pPr lvl="1" eaLnBrk="1" fontAlgn="auto" hangingPunct="1">
              <a:spcAft>
                <a:spcPts val="0"/>
              </a:spcAft>
              <a:buFont typeface="Arial"/>
              <a:buChar char="–"/>
              <a:defRPr/>
            </a:pPr>
            <a:r>
              <a:rPr lang="en-US" noProof="0" smtClean="0"/>
              <a:t>Prohibition of double jeopardy</a:t>
            </a:r>
          </a:p>
          <a:p>
            <a:pPr lvl="1" eaLnBrk="1" fontAlgn="auto" hangingPunct="1">
              <a:spcAft>
                <a:spcPts val="0"/>
              </a:spcAft>
              <a:buFont typeface="Arial"/>
              <a:buChar char="–"/>
              <a:defRPr/>
            </a:pPr>
            <a:r>
              <a:rPr lang="en-US" noProof="0" smtClean="0"/>
              <a:t>Principle of legality (</a:t>
            </a:r>
            <a:r>
              <a:rPr lang="en-US" i="1" noProof="0" smtClean="0"/>
              <a:t>nullum crimen sine lege</a:t>
            </a:r>
            <a:r>
              <a:rPr lang="en-US" noProof="0" smtClean="0"/>
              <a:t>)</a:t>
            </a:r>
          </a:p>
          <a:p>
            <a:pPr lvl="1" eaLnBrk="1" fontAlgn="auto" hangingPunct="1">
              <a:spcAft>
                <a:spcPts val="0"/>
              </a:spcAft>
              <a:buFont typeface="Arial"/>
              <a:buChar char="–"/>
              <a:defRPr/>
            </a:pPr>
            <a:r>
              <a:rPr lang="en-US" noProof="0" smtClean="0"/>
              <a:t>Exclusion of circumstantial evidence</a:t>
            </a:r>
          </a:p>
          <a:p>
            <a:pPr lvl="1" eaLnBrk="1" fontAlgn="auto" hangingPunct="1">
              <a:spcAft>
                <a:spcPts val="0"/>
              </a:spcAft>
              <a:buFont typeface="Arial"/>
              <a:buChar char="–"/>
              <a:defRPr/>
            </a:pPr>
            <a:r>
              <a:rPr lang="en-US" noProof="0" smtClean="0"/>
              <a:t>Compensation for proven injury</a:t>
            </a:r>
          </a:p>
          <a:p>
            <a:pPr lvl="1" eaLnBrk="1" fontAlgn="auto" hangingPunct="1">
              <a:spcAft>
                <a:spcPts val="0"/>
              </a:spcAft>
              <a:buFont typeface="Arial"/>
              <a:buChar char="–"/>
              <a:defRPr/>
            </a:pPr>
            <a:r>
              <a:rPr lang="en-US" i="1" noProof="0" smtClean="0"/>
              <a:t>Res iudicata</a:t>
            </a:r>
          </a:p>
          <a:p>
            <a:pPr lvl="1" eaLnBrk="1" fontAlgn="auto" hangingPunct="1">
              <a:spcAft>
                <a:spcPts val="0"/>
              </a:spcAft>
              <a:buFont typeface="Arial"/>
              <a:buChar char="–"/>
              <a:defRPr/>
            </a:pPr>
            <a:r>
              <a:rPr lang="en-US" noProof="0" smtClean="0"/>
              <a:t>Limited liability of corporations</a:t>
            </a:r>
          </a:p>
          <a:p>
            <a:pPr lvl="1" eaLnBrk="1" fontAlgn="auto" hangingPunct="1">
              <a:spcAft>
                <a:spcPts val="0"/>
              </a:spcAft>
              <a:buFont typeface="Arial"/>
              <a:buChar char="–"/>
              <a:defRPr/>
            </a:pPr>
            <a:r>
              <a:rPr lang="en-US" noProof="0" smtClean="0"/>
              <a:t>Judicial review of executive branch decisions</a:t>
            </a:r>
          </a:p>
          <a:p>
            <a:pPr eaLnBrk="1" fontAlgn="auto" hangingPunct="1">
              <a:spcAft>
                <a:spcPts val="0"/>
              </a:spcAft>
              <a:buFont typeface="Arial"/>
              <a:buChar char="•"/>
              <a:defRPr/>
            </a:pPr>
            <a:endParaRPr lang="en-US" noProof="0"/>
          </a:p>
        </p:txBody>
      </p:sp>
      <p:sp>
        <p:nvSpPr>
          <p:cNvPr id="23556" name="Segnaposto numero diapositiva 3"/>
          <p:cNvSpPr>
            <a:spLocks noGrp="1"/>
          </p:cNvSpPr>
          <p:nvPr>
            <p:ph type="sldNum" sz="quarter" idx="12"/>
          </p:nvPr>
        </p:nvSpPr>
        <p:spPr bwMode="auto">
          <a:noFill/>
          <a:ln>
            <a:miter lim="800000"/>
            <a:headEnd/>
            <a:tailEnd/>
          </a:ln>
        </p:spPr>
        <p:txBody>
          <a:bodyPr/>
          <a:lstStyle/>
          <a:p>
            <a:fld id="{208D3961-CCC5-41FF-8D6B-8C6FCDA62C63}" type="slidenum">
              <a:rPr lang="it-IT" smtClean="0">
                <a:ea typeface="ＭＳ Ｐゴシック" pitchFamily="34" charset="-128"/>
              </a:rPr>
              <a:pPr/>
              <a:t>14</a:t>
            </a:fld>
            <a:endParaRPr lang="it-IT" smtClean="0">
              <a:ea typeface="ＭＳ Ｐゴシック"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olo 1"/>
          <p:cNvSpPr>
            <a:spLocks noGrp="1"/>
          </p:cNvSpPr>
          <p:nvPr>
            <p:ph type="title"/>
          </p:nvPr>
        </p:nvSpPr>
        <p:spPr/>
        <p:txBody>
          <a:bodyPr/>
          <a:lstStyle/>
          <a:p>
            <a:r>
              <a:rPr lang="en-US" noProof="0" dirty="0" smtClean="0">
                <a:ea typeface="ＭＳ Ｐゴシック" pitchFamily="34" charset="-128"/>
              </a:rPr>
              <a:t>Unilateral Statements by States</a:t>
            </a:r>
          </a:p>
        </p:txBody>
      </p:sp>
      <p:sp>
        <p:nvSpPr>
          <p:cNvPr id="24579" name="Segnaposto contenuto 2"/>
          <p:cNvSpPr>
            <a:spLocks noGrp="1"/>
          </p:cNvSpPr>
          <p:nvPr>
            <p:ph idx="1"/>
          </p:nvPr>
        </p:nvSpPr>
        <p:spPr>
          <a:xfrm>
            <a:off x="457200" y="1417638"/>
            <a:ext cx="8229600" cy="4441825"/>
          </a:xfrm>
        </p:spPr>
        <p:txBody>
          <a:bodyPr/>
          <a:lstStyle/>
          <a:p>
            <a:r>
              <a:rPr lang="en-US" sz="2800" noProof="0" smtClean="0">
                <a:ea typeface="ＭＳ Ｐゴシック" pitchFamily="34" charset="-128"/>
              </a:rPr>
              <a:t>Not all unilateral declarations are binding</a:t>
            </a:r>
          </a:p>
          <a:p>
            <a:pPr lvl="1"/>
            <a:r>
              <a:rPr lang="en-US" sz="2400" noProof="0" smtClean="0">
                <a:ea typeface="ＭＳ Ｐゴシック" pitchFamily="34" charset="-128"/>
              </a:rPr>
              <a:t>Some are simply declarations of fact or expressions of political opinions (</a:t>
            </a:r>
            <a:r>
              <a:rPr lang="en-US" sz="2400" i="1" noProof="0" smtClean="0">
                <a:ea typeface="ＭＳ Ｐゴシック" pitchFamily="34" charset="-128"/>
              </a:rPr>
              <a:t>e.g.</a:t>
            </a:r>
            <a:r>
              <a:rPr lang="en-US" sz="2400" noProof="0" smtClean="0">
                <a:ea typeface="ＭＳ Ｐゴシック" pitchFamily="34" charset="-128"/>
              </a:rPr>
              <a:t>, recognition)</a:t>
            </a:r>
          </a:p>
          <a:p>
            <a:r>
              <a:rPr lang="en-US" sz="2800" noProof="0" smtClean="0">
                <a:ea typeface="ＭＳ Ｐゴシック" pitchFamily="34" charset="-128"/>
              </a:rPr>
              <a:t>They are modern law-making sources</a:t>
            </a:r>
          </a:p>
          <a:p>
            <a:r>
              <a:rPr lang="en-US" sz="2800" i="1" noProof="0" smtClean="0">
                <a:ea typeface="ＭＳ Ｐゴシック" pitchFamily="34" charset="-128"/>
              </a:rPr>
              <a:t>Nuclear Test Cases </a:t>
            </a:r>
            <a:r>
              <a:rPr lang="en-US" sz="2000" noProof="0" smtClean="0">
                <a:ea typeface="ＭＳ Ｐゴシック" pitchFamily="34" charset="-128"/>
              </a:rPr>
              <a:t>(</a:t>
            </a:r>
            <a:r>
              <a:rPr lang="en-US" sz="2000" i="1" noProof="0" smtClean="0">
                <a:ea typeface="ＭＳ Ｐゴシック" pitchFamily="34" charset="-128"/>
              </a:rPr>
              <a:t>Australia v. France; New Zealand v. France</a:t>
            </a:r>
            <a:r>
              <a:rPr lang="en-US" sz="2000" noProof="0" smtClean="0">
                <a:ea typeface="ＭＳ Ｐゴシック" pitchFamily="34" charset="-128"/>
              </a:rPr>
              <a:t>) (1974)</a:t>
            </a:r>
            <a:endParaRPr lang="en-US" sz="2800" noProof="0" smtClean="0">
              <a:ea typeface="ＭＳ Ｐゴシック" pitchFamily="34" charset="-128"/>
            </a:endParaRPr>
          </a:p>
          <a:p>
            <a:pPr lvl="1"/>
            <a:r>
              <a:rPr lang="en-US" sz="2400" noProof="0" smtClean="0">
                <a:ea typeface="ＭＳ Ｐゴシック" pitchFamily="34" charset="-128"/>
              </a:rPr>
              <a:t>The ICJ considered French official’s declarations that test could soon come to an end as </a:t>
            </a:r>
            <a:r>
              <a:rPr lang="en-US" sz="2400" i="1" noProof="0" smtClean="0">
                <a:ea typeface="ＭＳ Ｐゴシック" pitchFamily="34" charset="-128"/>
              </a:rPr>
              <a:t>promises</a:t>
            </a:r>
            <a:r>
              <a:rPr lang="en-US" sz="2400" noProof="0" smtClean="0">
                <a:ea typeface="ＭＳ Ｐゴシック" pitchFamily="34" charset="-128"/>
              </a:rPr>
              <a:t> to stop testing</a:t>
            </a:r>
          </a:p>
          <a:p>
            <a:pPr lvl="1"/>
            <a:r>
              <a:rPr lang="en-US" sz="2400" noProof="0" smtClean="0">
                <a:ea typeface="ＭＳ Ｐゴシック" pitchFamily="34" charset="-128"/>
              </a:rPr>
              <a:t>Australia and N.Z. could rely on these promises</a:t>
            </a:r>
          </a:p>
          <a:p>
            <a:pPr lvl="1"/>
            <a:r>
              <a:rPr lang="en-US" sz="2400" noProof="0" smtClean="0">
                <a:ea typeface="ＭＳ Ｐゴシック" pitchFamily="34" charset="-128"/>
              </a:rPr>
              <a:t>The ICJ ignored both whether France actually intended to be bound and whether nuclear tests were illegal, as requested by the applicants</a:t>
            </a:r>
          </a:p>
          <a:p>
            <a:pPr lvl="1"/>
            <a:endParaRPr lang="en-US" sz="2400" noProof="0" smtClean="0">
              <a:ea typeface="ＭＳ Ｐゴシック" pitchFamily="34" charset="-128"/>
            </a:endParaRPr>
          </a:p>
        </p:txBody>
      </p:sp>
      <p:sp>
        <p:nvSpPr>
          <p:cNvPr id="24580" name="Segnaposto numero diapositiva 3"/>
          <p:cNvSpPr>
            <a:spLocks noGrp="1"/>
          </p:cNvSpPr>
          <p:nvPr>
            <p:ph type="sldNum" sz="quarter" idx="12"/>
          </p:nvPr>
        </p:nvSpPr>
        <p:spPr bwMode="auto">
          <a:noFill/>
          <a:ln>
            <a:miter lim="800000"/>
            <a:headEnd/>
            <a:tailEnd/>
          </a:ln>
        </p:spPr>
        <p:txBody>
          <a:bodyPr/>
          <a:lstStyle/>
          <a:p>
            <a:fld id="{285FFC62-FF47-4836-A7C5-B5762DF47DCC}" type="slidenum">
              <a:rPr lang="it-IT" smtClean="0">
                <a:ea typeface="ＭＳ Ｐゴシック" pitchFamily="34" charset="-128"/>
              </a:rPr>
              <a:pPr/>
              <a:t>15</a:t>
            </a:fld>
            <a:endParaRPr lang="it-IT" smtClean="0">
              <a:ea typeface="ＭＳ Ｐゴシック" pitchFamily="34"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olo 1"/>
          <p:cNvSpPr>
            <a:spLocks noGrp="1"/>
          </p:cNvSpPr>
          <p:nvPr>
            <p:ph type="title"/>
          </p:nvPr>
        </p:nvSpPr>
        <p:spPr/>
        <p:txBody>
          <a:bodyPr/>
          <a:lstStyle/>
          <a:p>
            <a:r>
              <a:rPr lang="en-US" noProof="0" dirty="0" smtClean="0">
                <a:ea typeface="ＭＳ Ｐゴシック" pitchFamily="34" charset="-128"/>
              </a:rPr>
              <a:t>Other Possible Sources</a:t>
            </a:r>
          </a:p>
        </p:txBody>
      </p:sp>
      <p:sp>
        <p:nvSpPr>
          <p:cNvPr id="25603" name="Segnaposto contenuto 2"/>
          <p:cNvSpPr>
            <a:spLocks noGrp="1"/>
          </p:cNvSpPr>
          <p:nvPr>
            <p:ph idx="1"/>
          </p:nvPr>
        </p:nvSpPr>
        <p:spPr/>
        <p:txBody>
          <a:bodyPr/>
          <a:lstStyle/>
          <a:p>
            <a:r>
              <a:rPr lang="en-US" noProof="0" dirty="0" smtClean="0">
                <a:ea typeface="ＭＳ Ｐゴシック" pitchFamily="34" charset="-128"/>
              </a:rPr>
              <a:t>Much authority is exercised by subjects that are not related to States:</a:t>
            </a:r>
          </a:p>
          <a:p>
            <a:pPr lvl="1"/>
            <a:r>
              <a:rPr lang="en-US" noProof="0" dirty="0" smtClean="0">
                <a:ea typeface="ＭＳ Ｐゴシック" pitchFamily="34" charset="-128"/>
              </a:rPr>
              <a:t>Large multinational companies and business entities</a:t>
            </a:r>
          </a:p>
          <a:p>
            <a:pPr lvl="1"/>
            <a:r>
              <a:rPr lang="en-US" noProof="0" dirty="0" smtClean="0">
                <a:ea typeface="ＭＳ Ｐゴシック" pitchFamily="34" charset="-128"/>
              </a:rPr>
              <a:t>NGOs</a:t>
            </a:r>
          </a:p>
          <a:p>
            <a:pPr lvl="1"/>
            <a:r>
              <a:rPr lang="en-US" noProof="0" dirty="0" smtClean="0">
                <a:ea typeface="ＭＳ Ｐゴシック" pitchFamily="34" charset="-128"/>
              </a:rPr>
              <a:t>Intergovernmental organizations</a:t>
            </a:r>
          </a:p>
          <a:p>
            <a:r>
              <a:rPr lang="en-US" noProof="0" dirty="0" smtClean="0">
                <a:ea typeface="ＭＳ Ｐゴシック" pitchFamily="34" charset="-128"/>
              </a:rPr>
              <a:t>New rules/sources:</a:t>
            </a:r>
          </a:p>
          <a:p>
            <a:pPr lvl="1"/>
            <a:r>
              <a:rPr lang="en-US" noProof="0" dirty="0" smtClean="0">
                <a:ea typeface="ＭＳ Ｐゴシック" pitchFamily="34" charset="-128"/>
              </a:rPr>
              <a:t>Codes of conduct of multinational </a:t>
            </a:r>
            <a:r>
              <a:rPr lang="en-US" noProof="0" dirty="0" err="1" smtClean="0">
                <a:ea typeface="ＭＳ Ｐゴシック" pitchFamily="34" charset="-128"/>
              </a:rPr>
              <a:t>enteprises</a:t>
            </a:r>
            <a:endParaRPr lang="en-US" noProof="0" dirty="0" smtClean="0">
              <a:ea typeface="ＭＳ Ｐゴシック" pitchFamily="34" charset="-128"/>
            </a:endParaRPr>
          </a:p>
          <a:p>
            <a:pPr lvl="1"/>
            <a:r>
              <a:rPr lang="en-US" noProof="0" dirty="0" smtClean="0">
                <a:ea typeface="ＭＳ Ｐゴシック" pitchFamily="34" charset="-128"/>
              </a:rPr>
              <a:t>Regulation of the int’l banking system</a:t>
            </a:r>
          </a:p>
          <a:p>
            <a:pPr lvl="1"/>
            <a:endParaRPr lang="en-US" noProof="0" dirty="0" smtClean="0">
              <a:ea typeface="ＭＳ Ｐゴシック" pitchFamily="34" charset="-128"/>
            </a:endParaRPr>
          </a:p>
        </p:txBody>
      </p:sp>
      <p:sp>
        <p:nvSpPr>
          <p:cNvPr id="25604" name="Segnaposto numero diapositiva 3"/>
          <p:cNvSpPr>
            <a:spLocks noGrp="1"/>
          </p:cNvSpPr>
          <p:nvPr>
            <p:ph type="sldNum" sz="quarter" idx="12"/>
          </p:nvPr>
        </p:nvSpPr>
        <p:spPr bwMode="auto">
          <a:noFill/>
          <a:ln>
            <a:miter lim="800000"/>
            <a:headEnd/>
            <a:tailEnd/>
          </a:ln>
        </p:spPr>
        <p:txBody>
          <a:bodyPr/>
          <a:lstStyle/>
          <a:p>
            <a:fld id="{EC0BB3A8-DAD2-44AF-9E0F-2CAA55D14F87}" type="slidenum">
              <a:rPr lang="it-IT" smtClean="0">
                <a:ea typeface="ＭＳ Ｐゴシック" pitchFamily="34" charset="-128"/>
              </a:rPr>
              <a:pPr/>
              <a:t>16</a:t>
            </a:fld>
            <a:endParaRPr lang="it-IT" smtClean="0">
              <a:ea typeface="ＭＳ Ｐゴシック"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p:txBody>
          <a:bodyPr/>
          <a:lstStyle/>
          <a:p>
            <a:pPr eaLnBrk="1" hangingPunct="1"/>
            <a:r>
              <a:rPr lang="it-IT" dirty="0" smtClean="0"/>
              <a:t>Fundamental principles of international law</a:t>
            </a:r>
          </a:p>
        </p:txBody>
      </p:sp>
      <p:sp>
        <p:nvSpPr>
          <p:cNvPr id="7171" name="Segnaposto contenuto 2"/>
          <p:cNvSpPr>
            <a:spLocks noGrp="1"/>
          </p:cNvSpPr>
          <p:nvPr>
            <p:ph idx="1"/>
          </p:nvPr>
        </p:nvSpPr>
        <p:spPr>
          <a:xfrm>
            <a:off x="457200" y="1600200"/>
            <a:ext cx="8229600" cy="4792663"/>
          </a:xfrm>
        </p:spPr>
        <p:txBody>
          <a:bodyPr/>
          <a:lstStyle/>
          <a:p>
            <a:pPr eaLnBrk="1" hangingPunct="1"/>
            <a:r>
              <a:rPr lang="it-IT" dirty="0" smtClean="0"/>
              <a:t>1970 Declaration on Friendly Relations:</a:t>
            </a:r>
          </a:p>
          <a:p>
            <a:pPr lvl="1" eaLnBrk="1" hangingPunct="1"/>
            <a:r>
              <a:rPr lang="it-IT" dirty="0" smtClean="0"/>
              <a:t>(1) Sovereign equality of States</a:t>
            </a:r>
          </a:p>
          <a:p>
            <a:pPr lvl="1" eaLnBrk="1" hangingPunct="1"/>
            <a:r>
              <a:rPr lang="it-IT" dirty="0" smtClean="0"/>
              <a:t>(2) Self-determination of peoples</a:t>
            </a:r>
          </a:p>
          <a:p>
            <a:pPr lvl="1" eaLnBrk="1" hangingPunct="1"/>
            <a:r>
              <a:rPr lang="it-IT" dirty="0" smtClean="0"/>
              <a:t>(3) Ban on the threat or use of force</a:t>
            </a:r>
          </a:p>
          <a:p>
            <a:pPr lvl="1" eaLnBrk="1" hangingPunct="1"/>
            <a:r>
              <a:rPr lang="it-IT" dirty="0" smtClean="0"/>
              <a:t>(4) Peaceful settlement of disputes</a:t>
            </a:r>
          </a:p>
          <a:p>
            <a:pPr lvl="1" eaLnBrk="1" hangingPunct="1"/>
            <a:r>
              <a:rPr lang="it-IT" dirty="0" smtClean="0"/>
              <a:t>(5) Prohibition of intervention in other States’ affairs</a:t>
            </a:r>
          </a:p>
          <a:p>
            <a:pPr lvl="1" eaLnBrk="1" hangingPunct="1"/>
            <a:r>
              <a:rPr lang="it-IT" dirty="0" smtClean="0"/>
              <a:t>(6) Duty of co-operation</a:t>
            </a:r>
          </a:p>
          <a:p>
            <a:pPr lvl="1" eaLnBrk="1" hangingPunct="1"/>
            <a:r>
              <a:rPr lang="it-IT" dirty="0" smtClean="0"/>
              <a:t>(7) Good faith</a:t>
            </a:r>
          </a:p>
        </p:txBody>
      </p:sp>
      <p:sp>
        <p:nvSpPr>
          <p:cNvPr id="4" name="Segnaposto numero diapositiva 3"/>
          <p:cNvSpPr>
            <a:spLocks noGrp="1"/>
          </p:cNvSpPr>
          <p:nvPr>
            <p:ph type="sldNum" sz="quarter" idx="12"/>
          </p:nvPr>
        </p:nvSpPr>
        <p:spPr/>
        <p:txBody>
          <a:bodyPr/>
          <a:lstStyle/>
          <a:p>
            <a:pPr>
              <a:defRPr/>
            </a:pPr>
            <a:fld id="{AFB4889B-C78E-45E5-BE86-5A36CC8250CA}" type="slidenum">
              <a:rPr lang="it-IT" smtClean="0"/>
              <a:pPr>
                <a:defRPr/>
              </a:pPr>
              <a:t>17</a:t>
            </a:fld>
            <a:endParaRPr lang="it-IT"/>
          </a:p>
        </p:txBody>
      </p:sp>
    </p:spTree>
    <p:extLst>
      <p:ext uri="{BB962C8B-B14F-4D97-AF65-F5344CB8AC3E}">
        <p14:creationId xmlns:p14="http://schemas.microsoft.com/office/powerpoint/2010/main" val="1272051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pPr eaLnBrk="1" hangingPunct="1"/>
            <a:r>
              <a:rPr lang="it-IT" smtClean="0"/>
              <a:t>Equality and Sovereingty</a:t>
            </a:r>
          </a:p>
        </p:txBody>
      </p:sp>
      <p:sp>
        <p:nvSpPr>
          <p:cNvPr id="3" name="Segnaposto contenuto 2"/>
          <p:cNvSpPr>
            <a:spLocks noGrp="1"/>
          </p:cNvSpPr>
          <p:nvPr>
            <p:ph idx="1"/>
          </p:nvPr>
        </p:nvSpPr>
        <p:spPr/>
        <p:txBody>
          <a:bodyPr rtlCol="0">
            <a:normAutofit/>
          </a:bodyPr>
          <a:lstStyle/>
          <a:p>
            <a:pPr eaLnBrk="1" fontAlgn="auto" hangingPunct="1">
              <a:spcAft>
                <a:spcPts val="0"/>
              </a:spcAft>
              <a:buFont typeface="Arial"/>
              <a:buChar char="•"/>
              <a:defRPr/>
            </a:pPr>
            <a:r>
              <a:rPr lang="it-IT" dirty="0" smtClean="0"/>
              <a:t>Power to hold authority over all individuals living in the State territory</a:t>
            </a:r>
          </a:p>
          <a:p>
            <a:pPr lvl="1" eaLnBrk="1" fontAlgn="auto" hangingPunct="1">
              <a:spcAft>
                <a:spcPts val="0"/>
              </a:spcAft>
              <a:buFont typeface="Arial"/>
              <a:buChar char="–"/>
              <a:defRPr/>
            </a:pPr>
            <a:r>
              <a:rPr lang="it-IT" dirty="0" smtClean="0"/>
              <a:t>“Jurisdiction” to prescribe, to adjudicate, to enforce</a:t>
            </a:r>
          </a:p>
          <a:p>
            <a:pPr eaLnBrk="1" fontAlgn="auto" hangingPunct="1">
              <a:spcAft>
                <a:spcPts val="0"/>
              </a:spcAft>
              <a:buFont typeface="Arial"/>
              <a:buChar char="–"/>
              <a:defRPr/>
            </a:pPr>
            <a:r>
              <a:rPr lang="it-IT" dirty="0" smtClean="0"/>
              <a:t>Power to prohibit other States from intruding on the territory of one State</a:t>
            </a:r>
          </a:p>
          <a:p>
            <a:pPr eaLnBrk="1" fontAlgn="auto" hangingPunct="1">
              <a:spcAft>
                <a:spcPts val="0"/>
              </a:spcAft>
              <a:buFont typeface="Arial"/>
              <a:buChar char="•"/>
              <a:defRPr/>
            </a:pPr>
            <a:r>
              <a:rPr lang="it-IT" dirty="0" smtClean="0"/>
              <a:t>Immunity from jurisdiction for sovereign conducts (what does it mean?)</a:t>
            </a:r>
            <a:endParaRPr lang="it-IT" dirty="0"/>
          </a:p>
        </p:txBody>
      </p:sp>
      <p:sp>
        <p:nvSpPr>
          <p:cNvPr id="4" name="Segnaposto numero diapositiva 3"/>
          <p:cNvSpPr>
            <a:spLocks noGrp="1"/>
          </p:cNvSpPr>
          <p:nvPr>
            <p:ph type="sldNum" sz="quarter" idx="12"/>
          </p:nvPr>
        </p:nvSpPr>
        <p:spPr/>
        <p:txBody>
          <a:bodyPr/>
          <a:lstStyle/>
          <a:p>
            <a:pPr>
              <a:defRPr/>
            </a:pPr>
            <a:fld id="{5D8C4881-236F-4F8E-A0DB-E0684210BAC8}" type="slidenum">
              <a:rPr lang="it-IT" smtClean="0"/>
              <a:pPr>
                <a:defRPr/>
              </a:pPr>
              <a:t>18</a:t>
            </a:fld>
            <a:endParaRPr lang="it-IT"/>
          </a:p>
        </p:txBody>
      </p:sp>
    </p:spTree>
    <p:extLst>
      <p:ext uri="{BB962C8B-B14F-4D97-AF65-F5344CB8AC3E}">
        <p14:creationId xmlns:p14="http://schemas.microsoft.com/office/powerpoint/2010/main" val="1683135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a:xfrm>
            <a:off x="457200" y="274638"/>
            <a:ext cx="8229600" cy="825500"/>
          </a:xfrm>
        </p:spPr>
        <p:txBody>
          <a:bodyPr/>
          <a:lstStyle/>
          <a:p>
            <a:pPr eaLnBrk="1" hangingPunct="1"/>
            <a:r>
              <a:rPr lang="it-IT" smtClean="0"/>
              <a:t>Non-Intervention</a:t>
            </a:r>
          </a:p>
        </p:txBody>
      </p:sp>
      <p:sp>
        <p:nvSpPr>
          <p:cNvPr id="3" name="Segnaposto contenuto 2"/>
          <p:cNvSpPr>
            <a:spLocks noGrp="1"/>
          </p:cNvSpPr>
          <p:nvPr>
            <p:ph idx="1"/>
          </p:nvPr>
        </p:nvSpPr>
        <p:spPr>
          <a:xfrm>
            <a:off x="457200" y="1100138"/>
            <a:ext cx="8229600" cy="5489575"/>
          </a:xfrm>
        </p:spPr>
        <p:txBody>
          <a:bodyPr rtlCol="0">
            <a:normAutofit fontScale="92500"/>
          </a:bodyPr>
          <a:lstStyle/>
          <a:p>
            <a:pPr eaLnBrk="1" fontAlgn="auto" hangingPunct="1">
              <a:spcAft>
                <a:spcPts val="0"/>
              </a:spcAft>
              <a:buFont typeface="Arial"/>
              <a:buChar char="•"/>
              <a:defRPr/>
            </a:pPr>
            <a:r>
              <a:rPr lang="it-IT" smtClean="0"/>
              <a:t>(1) Prohibition to interfere in the internal organization of a foreign State</a:t>
            </a:r>
          </a:p>
          <a:p>
            <a:pPr eaLnBrk="1" fontAlgn="auto" hangingPunct="1">
              <a:spcAft>
                <a:spcPts val="0"/>
              </a:spcAft>
              <a:buFont typeface="Arial"/>
              <a:buChar char="•"/>
              <a:defRPr/>
            </a:pPr>
            <a:r>
              <a:rPr lang="it-IT" smtClean="0"/>
              <a:t>(2) Prohibition to intrude on the internal affairs of other States</a:t>
            </a:r>
          </a:p>
          <a:p>
            <a:pPr eaLnBrk="1" fontAlgn="auto" hangingPunct="1">
              <a:spcAft>
                <a:spcPts val="0"/>
              </a:spcAft>
              <a:buFont typeface="Arial"/>
              <a:buChar char="•"/>
              <a:defRPr/>
            </a:pPr>
            <a:r>
              <a:rPr lang="it-IT" smtClean="0"/>
              <a:t>(3) Prohibition to instigate, organize or support the organization on its territory of activities prejudicial to foreign countries</a:t>
            </a:r>
          </a:p>
          <a:p>
            <a:pPr lvl="1" eaLnBrk="1" fontAlgn="auto" hangingPunct="1">
              <a:spcAft>
                <a:spcPts val="0"/>
              </a:spcAft>
              <a:buFont typeface="Arial"/>
              <a:buChar char="–"/>
              <a:defRPr/>
            </a:pPr>
            <a:r>
              <a:rPr lang="it-IT" smtClean="0"/>
              <a:t>Expulsion of asylum-seekers involved in such activities</a:t>
            </a:r>
          </a:p>
          <a:p>
            <a:pPr lvl="1" eaLnBrk="1" fontAlgn="auto" hangingPunct="1">
              <a:spcAft>
                <a:spcPts val="0"/>
              </a:spcAft>
              <a:buFont typeface="Arial"/>
              <a:buChar char="–"/>
              <a:defRPr/>
            </a:pPr>
            <a:r>
              <a:rPr lang="it-IT" smtClean="0"/>
              <a:t>Prohibition to aid insurgents</a:t>
            </a:r>
          </a:p>
          <a:p>
            <a:pPr eaLnBrk="1" fontAlgn="auto" hangingPunct="1">
              <a:spcAft>
                <a:spcPts val="0"/>
              </a:spcAft>
              <a:buFont typeface="Arial"/>
              <a:buChar char="•"/>
              <a:defRPr/>
            </a:pPr>
            <a:r>
              <a:rPr lang="it-IT" smtClean="0"/>
              <a:t>Economic pressures and coercion (only if it subordinates sovereignty)</a:t>
            </a:r>
            <a:endParaRPr lang="it-IT"/>
          </a:p>
        </p:txBody>
      </p:sp>
      <p:sp>
        <p:nvSpPr>
          <p:cNvPr id="4" name="Segnaposto numero diapositiva 3"/>
          <p:cNvSpPr>
            <a:spLocks noGrp="1"/>
          </p:cNvSpPr>
          <p:nvPr>
            <p:ph type="sldNum" sz="quarter" idx="12"/>
          </p:nvPr>
        </p:nvSpPr>
        <p:spPr/>
        <p:txBody>
          <a:bodyPr/>
          <a:lstStyle/>
          <a:p>
            <a:pPr>
              <a:defRPr/>
            </a:pPr>
            <a:fld id="{B957257B-58A5-4AEC-A633-E6E8C2F34347}" type="slidenum">
              <a:rPr lang="it-IT" smtClean="0"/>
              <a:pPr>
                <a:defRPr/>
              </a:pPr>
              <a:t>19</a:t>
            </a:fld>
            <a:endParaRPr lang="it-IT"/>
          </a:p>
        </p:txBody>
      </p:sp>
    </p:spTree>
    <p:extLst>
      <p:ext uri="{BB962C8B-B14F-4D97-AF65-F5344CB8AC3E}">
        <p14:creationId xmlns:p14="http://schemas.microsoft.com/office/powerpoint/2010/main" val="318827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pPr eaLnBrk="1" hangingPunct="1"/>
            <a:r>
              <a:rPr lang="en-US" noProof="0" smtClean="0">
                <a:ea typeface="ＭＳ Ｐゴシック" pitchFamily="34" charset="-128"/>
              </a:rPr>
              <a:t>Class </a:t>
            </a:r>
            <a:r>
              <a:rPr lang="en-US" noProof="0" dirty="0" smtClean="0">
                <a:ea typeface="ＭＳ Ｐゴシック" pitchFamily="34" charset="-128"/>
              </a:rPr>
              <a:t>Two</a:t>
            </a:r>
          </a:p>
        </p:txBody>
      </p:sp>
      <p:sp>
        <p:nvSpPr>
          <p:cNvPr id="6147" name="Segnaposto contenuto 2"/>
          <p:cNvSpPr>
            <a:spLocks noGrp="1"/>
          </p:cNvSpPr>
          <p:nvPr>
            <p:ph idx="1"/>
          </p:nvPr>
        </p:nvSpPr>
        <p:spPr>
          <a:xfrm>
            <a:off x="457200" y="1417638"/>
            <a:ext cx="8229600" cy="5172075"/>
          </a:xfrm>
        </p:spPr>
        <p:txBody>
          <a:bodyPr/>
          <a:lstStyle/>
          <a:p>
            <a:pPr eaLnBrk="1" hangingPunct="1"/>
            <a:r>
              <a:rPr lang="en-US" sz="3600" noProof="0" dirty="0" smtClean="0">
                <a:ea typeface="ＭＳ Ｐゴシック" pitchFamily="34" charset="-128"/>
              </a:rPr>
              <a:t>Content:</a:t>
            </a:r>
          </a:p>
          <a:p>
            <a:pPr lvl="1" eaLnBrk="1" hangingPunct="1"/>
            <a:r>
              <a:rPr lang="en-US" sz="3200" noProof="0" dirty="0" smtClean="0">
                <a:ea typeface="ＭＳ Ｐゴシック" pitchFamily="34" charset="-128"/>
              </a:rPr>
              <a:t>Sources of international law</a:t>
            </a:r>
          </a:p>
          <a:p>
            <a:pPr lvl="1" eaLnBrk="1" hangingPunct="1"/>
            <a:r>
              <a:rPr lang="en-US" sz="3200" noProof="0" dirty="0" smtClean="0">
                <a:ea typeface="ＭＳ Ｐゴシック" pitchFamily="34" charset="-128"/>
              </a:rPr>
              <a:t>Customary law and its methodology </a:t>
            </a:r>
          </a:p>
          <a:p>
            <a:pPr lvl="1" eaLnBrk="1" hangingPunct="1"/>
            <a:r>
              <a:rPr lang="en-US" sz="3200" noProof="0" dirty="0" smtClean="0">
                <a:ea typeface="ＭＳ Ｐゴシック" pitchFamily="34" charset="-128"/>
              </a:rPr>
              <a:t>General principles of law</a:t>
            </a:r>
          </a:p>
          <a:p>
            <a:pPr lvl="1" eaLnBrk="1" hangingPunct="1"/>
            <a:r>
              <a:rPr lang="en-US" sz="3200" noProof="0" dirty="0" smtClean="0">
                <a:ea typeface="ＭＳ Ｐゴシック" pitchFamily="34" charset="-128"/>
              </a:rPr>
              <a:t>Unilateral declarations</a:t>
            </a:r>
          </a:p>
          <a:p>
            <a:pPr lvl="1" eaLnBrk="1" hangingPunct="1"/>
            <a:r>
              <a:rPr lang="en-US" sz="3200" noProof="0" dirty="0" smtClean="0">
                <a:ea typeface="ＭＳ Ｐゴシック" pitchFamily="34" charset="-128"/>
              </a:rPr>
              <a:t>Other sources</a:t>
            </a:r>
          </a:p>
          <a:p>
            <a:pPr lvl="1" eaLnBrk="1" hangingPunct="1"/>
            <a:endParaRPr lang="en-US" sz="3200" noProof="0" dirty="0" smtClean="0">
              <a:ea typeface="ＭＳ Ｐゴシック" pitchFamily="34" charset="-128"/>
            </a:endParaRPr>
          </a:p>
          <a:p>
            <a:pPr lvl="1" eaLnBrk="1" hangingPunct="1"/>
            <a:endParaRPr lang="en-US" sz="3200" noProof="0" dirty="0" smtClean="0">
              <a:ea typeface="ＭＳ Ｐゴシック" pitchFamily="34" charset="-128"/>
            </a:endParaRPr>
          </a:p>
          <a:p>
            <a:pPr lvl="1" eaLnBrk="1" hangingPunct="1"/>
            <a:endParaRPr lang="en-US" sz="3200" noProof="0" dirty="0" smtClean="0">
              <a:ea typeface="ＭＳ Ｐゴシック" pitchFamily="34" charset="-128"/>
            </a:endParaRPr>
          </a:p>
        </p:txBody>
      </p:sp>
      <p:sp>
        <p:nvSpPr>
          <p:cNvPr id="6148" name="Segnaposto numero diapositiva 3"/>
          <p:cNvSpPr>
            <a:spLocks noGrp="1"/>
          </p:cNvSpPr>
          <p:nvPr>
            <p:ph type="sldNum" sz="quarter" idx="12"/>
          </p:nvPr>
        </p:nvSpPr>
        <p:spPr bwMode="auto">
          <a:noFill/>
          <a:ln>
            <a:miter lim="800000"/>
            <a:headEnd/>
            <a:tailEnd/>
          </a:ln>
        </p:spPr>
        <p:txBody>
          <a:bodyPr/>
          <a:lstStyle/>
          <a:p>
            <a:fld id="{21489DD5-D56F-4B7D-9FB7-C4E3CBB270F4}" type="slidenum">
              <a:rPr lang="it-IT" smtClean="0">
                <a:ea typeface="ＭＳ Ｐゴシック" pitchFamily="34" charset="-128"/>
              </a:rPr>
              <a:pPr/>
              <a:t>2</a:t>
            </a:fld>
            <a:endParaRPr lang="it-IT" smtClean="0">
              <a:ea typeface="ＭＳ Ｐゴシック"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smtClean="0"/>
              <a:t>Prohibition of the threat </a:t>
            </a:r>
            <a:br>
              <a:rPr lang="it-IT" smtClean="0"/>
            </a:br>
            <a:r>
              <a:rPr lang="it-IT" smtClean="0"/>
              <a:t>and of the use of force / 1</a:t>
            </a:r>
            <a:endParaRPr lang="it-IT"/>
          </a:p>
        </p:txBody>
      </p:sp>
      <p:sp>
        <p:nvSpPr>
          <p:cNvPr id="10243" name="Segnaposto contenuto 2"/>
          <p:cNvSpPr>
            <a:spLocks noGrp="1"/>
          </p:cNvSpPr>
          <p:nvPr>
            <p:ph idx="1"/>
          </p:nvPr>
        </p:nvSpPr>
        <p:spPr>
          <a:xfrm>
            <a:off x="457200" y="1600200"/>
            <a:ext cx="8418513" cy="4525963"/>
          </a:xfrm>
        </p:spPr>
        <p:txBody>
          <a:bodyPr/>
          <a:lstStyle/>
          <a:p>
            <a:pPr eaLnBrk="1" hangingPunct="1"/>
            <a:r>
              <a:rPr lang="it-IT" b="1" smtClean="0"/>
              <a:t>Article 2.4 of the UN Charter</a:t>
            </a:r>
            <a:endParaRPr lang="it-IT" smtClean="0"/>
          </a:p>
          <a:p>
            <a:pPr lvl="1" eaLnBrk="1" hangingPunct="1"/>
            <a:r>
              <a:rPr lang="it-IT" smtClean="0"/>
              <a:t>An “</a:t>
            </a:r>
            <a:r>
              <a:rPr lang="it-IT" i="1" smtClean="0"/>
              <a:t>absolute all-inclusive prohibition</a:t>
            </a:r>
            <a:r>
              <a:rPr lang="it-IT" smtClean="0"/>
              <a:t>”</a:t>
            </a:r>
          </a:p>
          <a:p>
            <a:pPr lvl="1" eaLnBrk="1" hangingPunct="1"/>
            <a:r>
              <a:rPr lang="it-IT" smtClean="0"/>
              <a:t>A rule of customary international law</a:t>
            </a:r>
          </a:p>
          <a:p>
            <a:pPr lvl="1" eaLnBrk="1" hangingPunct="1"/>
            <a:r>
              <a:rPr lang="it-IT" smtClean="0"/>
              <a:t>Banned in all circumstances except for those provided in: </a:t>
            </a:r>
          </a:p>
          <a:p>
            <a:pPr lvl="2" eaLnBrk="1" hangingPunct="1"/>
            <a:r>
              <a:rPr lang="it-IT" b="1" smtClean="0"/>
              <a:t>Chapter VII</a:t>
            </a:r>
            <a:r>
              <a:rPr lang="it-IT" smtClean="0"/>
              <a:t> (collective enforcement measures)</a:t>
            </a:r>
          </a:p>
          <a:p>
            <a:pPr lvl="2" eaLnBrk="1" hangingPunct="1"/>
            <a:r>
              <a:rPr lang="it-IT" b="1" smtClean="0"/>
              <a:t>Article 51</a:t>
            </a:r>
            <a:r>
              <a:rPr lang="it-IT" smtClean="0"/>
              <a:t> (self-defence) and </a:t>
            </a:r>
          </a:p>
          <a:p>
            <a:pPr lvl="2" eaLnBrk="1" hangingPunct="1"/>
            <a:r>
              <a:rPr lang="it-IT" b="1" smtClean="0"/>
              <a:t>Article 53</a:t>
            </a:r>
            <a:r>
              <a:rPr lang="it-IT" smtClean="0"/>
              <a:t> (enforcement action by regional agencies)</a:t>
            </a:r>
          </a:p>
          <a:p>
            <a:pPr eaLnBrk="1" hangingPunct="1"/>
            <a:r>
              <a:rPr lang="it-IT" smtClean="0"/>
              <a:t>Ban of “military” force in international relations</a:t>
            </a:r>
          </a:p>
          <a:p>
            <a:pPr eaLnBrk="1" hangingPunct="1"/>
            <a:endParaRPr lang="it-IT" smtClean="0"/>
          </a:p>
        </p:txBody>
      </p:sp>
      <p:sp>
        <p:nvSpPr>
          <p:cNvPr id="4" name="Segnaposto numero diapositiva 3"/>
          <p:cNvSpPr>
            <a:spLocks noGrp="1"/>
          </p:cNvSpPr>
          <p:nvPr>
            <p:ph type="sldNum" sz="quarter" idx="12"/>
          </p:nvPr>
        </p:nvSpPr>
        <p:spPr/>
        <p:txBody>
          <a:bodyPr/>
          <a:lstStyle/>
          <a:p>
            <a:pPr>
              <a:defRPr/>
            </a:pPr>
            <a:fld id="{8BC0BCA7-9DF6-4A2C-8FE7-8541FC169E3A}" type="slidenum">
              <a:rPr lang="it-IT" smtClean="0"/>
              <a:pPr>
                <a:defRPr/>
              </a:pPr>
              <a:t>20</a:t>
            </a:fld>
            <a:endParaRPr lang="it-IT"/>
          </a:p>
        </p:txBody>
      </p:sp>
    </p:spTree>
    <p:extLst>
      <p:ext uri="{BB962C8B-B14F-4D97-AF65-F5344CB8AC3E}">
        <p14:creationId xmlns:p14="http://schemas.microsoft.com/office/powerpoint/2010/main" val="2706177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nchor="t"/>
          <a:lstStyle/>
          <a:p>
            <a:pPr eaLnBrk="1" hangingPunct="1"/>
            <a:r>
              <a:rPr lang="it-IT" sz="3600" smtClean="0"/>
              <a:t>Prohibition of the threat </a:t>
            </a:r>
            <a:br>
              <a:rPr lang="it-IT" sz="3600" smtClean="0"/>
            </a:br>
            <a:r>
              <a:rPr lang="it-IT" sz="3600" smtClean="0"/>
              <a:t>and of the use of force /2 </a:t>
            </a:r>
          </a:p>
        </p:txBody>
      </p:sp>
      <p:sp>
        <p:nvSpPr>
          <p:cNvPr id="11267" name="Segnaposto contenuto 2"/>
          <p:cNvSpPr>
            <a:spLocks noGrp="1"/>
          </p:cNvSpPr>
          <p:nvPr>
            <p:ph idx="1"/>
          </p:nvPr>
        </p:nvSpPr>
        <p:spPr>
          <a:xfrm>
            <a:off x="457200" y="1417638"/>
            <a:ext cx="8229600" cy="5129212"/>
          </a:xfrm>
        </p:spPr>
        <p:txBody>
          <a:bodyPr/>
          <a:lstStyle/>
          <a:p>
            <a:pPr eaLnBrk="1" hangingPunct="1"/>
            <a:r>
              <a:rPr lang="it-IT" smtClean="0"/>
              <a:t>Only “international” use of force</a:t>
            </a:r>
          </a:p>
          <a:p>
            <a:pPr eaLnBrk="1" hangingPunct="1"/>
            <a:r>
              <a:rPr lang="it-IT" smtClean="0"/>
              <a:t>Force directed against: </a:t>
            </a:r>
          </a:p>
          <a:p>
            <a:pPr lvl="1" eaLnBrk="1" hangingPunct="1"/>
            <a:r>
              <a:rPr lang="it-IT" i="1" smtClean="0"/>
              <a:t>States</a:t>
            </a:r>
            <a:endParaRPr lang="it-IT" smtClean="0"/>
          </a:p>
          <a:p>
            <a:pPr lvl="1" eaLnBrk="1" hangingPunct="1"/>
            <a:r>
              <a:rPr lang="it-IT" i="1" smtClean="0"/>
              <a:t>Peoples</a:t>
            </a:r>
            <a:r>
              <a:rPr lang="it-IT" smtClean="0"/>
              <a:t> entitled to self-determination</a:t>
            </a:r>
          </a:p>
          <a:p>
            <a:pPr eaLnBrk="1" hangingPunct="1"/>
            <a:r>
              <a:rPr lang="it-IT" smtClean="0"/>
              <a:t>Distinction btw “</a:t>
            </a:r>
            <a:r>
              <a:rPr lang="it-IT" i="1" smtClean="0"/>
              <a:t>armed attack</a:t>
            </a:r>
            <a:r>
              <a:rPr lang="it-IT" smtClean="0"/>
              <a:t>” and other less grave forms of use of force </a:t>
            </a:r>
            <a:r>
              <a:rPr lang="it-IT" sz="2400" smtClean="0"/>
              <a:t>(</a:t>
            </a:r>
            <a:r>
              <a:rPr lang="it-IT" sz="2400" i="1" smtClean="0"/>
              <a:t>e.g.</a:t>
            </a:r>
            <a:r>
              <a:rPr lang="it-IT" sz="2400" smtClean="0"/>
              <a:t>, assistance to rebels by providing weapons or logistical or other support)</a:t>
            </a:r>
            <a:endParaRPr lang="it-IT" sz="2800" smtClean="0"/>
          </a:p>
          <a:p>
            <a:pPr eaLnBrk="1" hangingPunct="1"/>
            <a:r>
              <a:rPr lang="it-IT" sz="3600" smtClean="0"/>
              <a:t>Problem of </a:t>
            </a:r>
            <a:r>
              <a:rPr lang="it-IT" sz="3600" i="1" smtClean="0"/>
              <a:t>anticipatory self-defence</a:t>
            </a:r>
          </a:p>
          <a:p>
            <a:pPr eaLnBrk="1" hangingPunct="1"/>
            <a:r>
              <a:rPr lang="it-IT" sz="3600" smtClean="0"/>
              <a:t>Military conquest does not transfer title</a:t>
            </a:r>
          </a:p>
        </p:txBody>
      </p:sp>
      <p:sp>
        <p:nvSpPr>
          <p:cNvPr id="4" name="Segnaposto numero diapositiva 3"/>
          <p:cNvSpPr>
            <a:spLocks noGrp="1"/>
          </p:cNvSpPr>
          <p:nvPr>
            <p:ph type="sldNum" sz="quarter" idx="12"/>
          </p:nvPr>
        </p:nvSpPr>
        <p:spPr/>
        <p:txBody>
          <a:bodyPr/>
          <a:lstStyle/>
          <a:p>
            <a:pPr>
              <a:defRPr/>
            </a:pPr>
            <a:fld id="{51052263-C726-4E7F-BAA3-20904F130586}" type="slidenum">
              <a:rPr lang="it-IT" smtClean="0"/>
              <a:pPr>
                <a:defRPr/>
              </a:pPr>
              <a:t>21</a:t>
            </a:fld>
            <a:endParaRPr lang="it-IT"/>
          </a:p>
        </p:txBody>
      </p:sp>
    </p:spTree>
    <p:extLst>
      <p:ext uri="{BB962C8B-B14F-4D97-AF65-F5344CB8AC3E}">
        <p14:creationId xmlns:p14="http://schemas.microsoft.com/office/powerpoint/2010/main" val="405795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14362"/>
          </a:xfrm>
        </p:spPr>
        <p:txBody>
          <a:bodyPr rtlCol="0">
            <a:normAutofit fontScale="90000"/>
          </a:bodyPr>
          <a:lstStyle/>
          <a:p>
            <a:pPr eaLnBrk="1" fontAlgn="auto" hangingPunct="1">
              <a:spcAft>
                <a:spcPts val="0"/>
              </a:spcAft>
              <a:defRPr/>
            </a:pPr>
            <a:r>
              <a:rPr lang="it-IT"/>
              <a:t>Peaceful Settlement of Disputes</a:t>
            </a:r>
          </a:p>
        </p:txBody>
      </p:sp>
      <p:sp>
        <p:nvSpPr>
          <p:cNvPr id="3" name="Segnaposto contenuto 2"/>
          <p:cNvSpPr>
            <a:spLocks noGrp="1"/>
          </p:cNvSpPr>
          <p:nvPr>
            <p:ph idx="1"/>
          </p:nvPr>
        </p:nvSpPr>
        <p:spPr>
          <a:xfrm>
            <a:off x="457200" y="1157288"/>
            <a:ext cx="8229600" cy="5276850"/>
          </a:xfrm>
        </p:spPr>
        <p:txBody>
          <a:bodyPr rtlCol="0">
            <a:normAutofit/>
          </a:bodyPr>
          <a:lstStyle/>
          <a:p>
            <a:pPr eaLnBrk="1" fontAlgn="auto" hangingPunct="1">
              <a:spcAft>
                <a:spcPts val="0"/>
              </a:spcAft>
              <a:buFont typeface="Arial"/>
              <a:buChar char="•"/>
              <a:defRPr/>
            </a:pPr>
            <a:r>
              <a:rPr lang="it-IT" b="1"/>
              <a:t>Article 2.3 of the UN Charter</a:t>
            </a:r>
          </a:p>
          <a:p>
            <a:pPr eaLnBrk="1" fontAlgn="auto" hangingPunct="1">
              <a:spcAft>
                <a:spcPts val="0"/>
              </a:spcAft>
              <a:buFont typeface="Arial"/>
              <a:buChar char="•"/>
              <a:defRPr/>
            </a:pPr>
            <a:r>
              <a:rPr lang="it-IT" b="1"/>
              <a:t>Chapter VI</a:t>
            </a:r>
            <a:r>
              <a:rPr lang="it-IT"/>
              <a:t>: peaceful settlement of disputes that endanger the maintenance of peace and security</a:t>
            </a:r>
          </a:p>
          <a:p>
            <a:pPr eaLnBrk="1" fontAlgn="auto" hangingPunct="1">
              <a:spcAft>
                <a:spcPts val="0"/>
              </a:spcAft>
              <a:buFont typeface="Arial"/>
              <a:buChar char="•"/>
              <a:defRPr/>
            </a:pPr>
            <a:r>
              <a:rPr lang="it-IT"/>
              <a:t>A principle of int’l customary law</a:t>
            </a:r>
          </a:p>
          <a:p>
            <a:pPr lvl="1" eaLnBrk="1" fontAlgn="auto" hangingPunct="1">
              <a:spcAft>
                <a:spcPts val="0"/>
              </a:spcAft>
              <a:buFont typeface="Arial"/>
              <a:buChar char="–"/>
              <a:defRPr/>
            </a:pPr>
            <a:r>
              <a:rPr lang="it-IT" sz="2424"/>
              <a:t>(1) Obligation to </a:t>
            </a:r>
            <a:r>
              <a:rPr lang="it-IT" sz="2424" i="1"/>
              <a:t>bona fide </a:t>
            </a:r>
            <a:r>
              <a:rPr lang="it-IT" sz="2424"/>
              <a:t>endeavour to solve disputes peacefully</a:t>
            </a:r>
          </a:p>
          <a:p>
            <a:pPr lvl="1" eaLnBrk="1" fontAlgn="auto" hangingPunct="1">
              <a:spcAft>
                <a:spcPts val="0"/>
              </a:spcAft>
              <a:buFont typeface="Arial"/>
              <a:buChar char="–"/>
              <a:defRPr/>
            </a:pPr>
            <a:r>
              <a:rPr lang="it-IT" sz="2424"/>
              <a:t>(2) Obligation to continue to seek settlement by other means, if one solution has failed</a:t>
            </a:r>
          </a:p>
          <a:p>
            <a:pPr lvl="1" eaLnBrk="1" fontAlgn="auto" hangingPunct="1">
              <a:spcAft>
                <a:spcPts val="0"/>
              </a:spcAft>
              <a:buFont typeface="Arial"/>
              <a:buChar char="–"/>
              <a:defRPr/>
            </a:pPr>
            <a:r>
              <a:rPr lang="it-IT" sz="2424"/>
              <a:t>(3) During settlement negotiations, obligation to refrain to any action which may aggravate the situation</a:t>
            </a:r>
          </a:p>
        </p:txBody>
      </p:sp>
      <p:sp>
        <p:nvSpPr>
          <p:cNvPr id="4" name="Segnaposto numero diapositiva 3"/>
          <p:cNvSpPr>
            <a:spLocks noGrp="1"/>
          </p:cNvSpPr>
          <p:nvPr>
            <p:ph type="sldNum" sz="quarter" idx="12"/>
          </p:nvPr>
        </p:nvSpPr>
        <p:spPr/>
        <p:txBody>
          <a:bodyPr/>
          <a:lstStyle/>
          <a:p>
            <a:pPr>
              <a:defRPr/>
            </a:pPr>
            <a:fld id="{76D33CC0-48EE-47A5-9115-27E353AED574}" type="slidenum">
              <a:rPr lang="it-IT" smtClean="0"/>
              <a:pPr>
                <a:defRPr/>
              </a:pPr>
              <a:t>22</a:t>
            </a:fld>
            <a:endParaRPr lang="it-IT"/>
          </a:p>
        </p:txBody>
      </p:sp>
    </p:spTree>
    <p:extLst>
      <p:ext uri="{BB962C8B-B14F-4D97-AF65-F5344CB8AC3E}">
        <p14:creationId xmlns:p14="http://schemas.microsoft.com/office/powerpoint/2010/main" val="1633990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p:txBody>
          <a:bodyPr/>
          <a:lstStyle/>
          <a:p>
            <a:pPr eaLnBrk="1" hangingPunct="1"/>
            <a:r>
              <a:rPr lang="it-IT" smtClean="0"/>
              <a:t>Respect for Human Rights</a:t>
            </a:r>
          </a:p>
        </p:txBody>
      </p:sp>
      <p:sp>
        <p:nvSpPr>
          <p:cNvPr id="13315" name="Segnaposto contenuto 2"/>
          <p:cNvSpPr>
            <a:spLocks noGrp="1"/>
          </p:cNvSpPr>
          <p:nvPr>
            <p:ph idx="1"/>
          </p:nvPr>
        </p:nvSpPr>
        <p:spPr/>
        <p:txBody>
          <a:bodyPr/>
          <a:lstStyle/>
          <a:p>
            <a:pPr eaLnBrk="1" hangingPunct="1"/>
            <a:r>
              <a:rPr lang="it-IT" smtClean="0"/>
              <a:t>Universal Declaration of Human Rights (1948)</a:t>
            </a:r>
          </a:p>
          <a:p>
            <a:pPr eaLnBrk="1" hangingPunct="1"/>
            <a:r>
              <a:rPr lang="it-IT" smtClean="0"/>
              <a:t>International Covenant on Civil and Political Rights (1966)</a:t>
            </a:r>
          </a:p>
          <a:p>
            <a:pPr eaLnBrk="1" hangingPunct="1"/>
            <a:r>
              <a:rPr lang="it-IT" smtClean="0"/>
              <a:t>International Covenant on Economic Social and Cultural Rights (1966)</a:t>
            </a:r>
          </a:p>
          <a:p>
            <a:pPr eaLnBrk="1" hangingPunct="1"/>
            <a:r>
              <a:rPr lang="it-IT" smtClean="0"/>
              <a:t>Regional instruments</a:t>
            </a:r>
          </a:p>
        </p:txBody>
      </p:sp>
      <p:sp>
        <p:nvSpPr>
          <p:cNvPr id="4" name="Segnaposto numero diapositiva 3"/>
          <p:cNvSpPr>
            <a:spLocks noGrp="1"/>
          </p:cNvSpPr>
          <p:nvPr>
            <p:ph type="sldNum" sz="quarter" idx="12"/>
          </p:nvPr>
        </p:nvSpPr>
        <p:spPr/>
        <p:txBody>
          <a:bodyPr/>
          <a:lstStyle/>
          <a:p>
            <a:pPr>
              <a:defRPr/>
            </a:pPr>
            <a:fld id="{D60BDB0F-5FFD-4D90-B3EE-F45C73702A83}" type="slidenum">
              <a:rPr lang="it-IT" smtClean="0"/>
              <a:pPr>
                <a:defRPr/>
              </a:pPr>
              <a:t>23</a:t>
            </a:fld>
            <a:endParaRPr lang="it-IT"/>
          </a:p>
        </p:txBody>
      </p:sp>
    </p:spTree>
    <p:extLst>
      <p:ext uri="{BB962C8B-B14F-4D97-AF65-F5344CB8AC3E}">
        <p14:creationId xmlns:p14="http://schemas.microsoft.com/office/powerpoint/2010/main" val="777101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p:txBody>
          <a:bodyPr/>
          <a:lstStyle/>
          <a:p>
            <a:pPr eaLnBrk="1" hangingPunct="1"/>
            <a:r>
              <a:rPr lang="it-IT" smtClean="0"/>
              <a:t>Self-Determination of Peoples / 1</a:t>
            </a:r>
          </a:p>
        </p:txBody>
      </p:sp>
      <p:sp>
        <p:nvSpPr>
          <p:cNvPr id="3" name="Segnaposto contenuto 2"/>
          <p:cNvSpPr>
            <a:spLocks noGrp="1"/>
          </p:cNvSpPr>
          <p:nvPr>
            <p:ph idx="1"/>
          </p:nvPr>
        </p:nvSpPr>
        <p:spPr/>
        <p:txBody>
          <a:bodyPr rtlCol="0">
            <a:normAutofit lnSpcReduction="10000"/>
          </a:bodyPr>
          <a:lstStyle/>
          <a:p>
            <a:pPr eaLnBrk="1" fontAlgn="auto" hangingPunct="1">
              <a:spcAft>
                <a:spcPts val="0"/>
              </a:spcAft>
              <a:buFont typeface="Arial"/>
              <a:buChar char="•"/>
              <a:defRPr/>
            </a:pPr>
            <a:r>
              <a:rPr lang="it-IT"/>
              <a:t>Peoples and nations have a say in international dealings</a:t>
            </a:r>
          </a:p>
          <a:p>
            <a:pPr lvl="1" eaLnBrk="1" fontAlgn="auto" hangingPunct="1">
              <a:spcAft>
                <a:spcPts val="0"/>
              </a:spcAft>
              <a:buFont typeface="Arial"/>
              <a:buChar char="–"/>
              <a:defRPr/>
            </a:pPr>
            <a:r>
              <a:rPr lang="it-IT"/>
              <a:t>Lethal blow to multinational empires</a:t>
            </a:r>
          </a:p>
          <a:p>
            <a:pPr lvl="1" eaLnBrk="1" fontAlgn="auto" hangingPunct="1">
              <a:spcAft>
                <a:spcPts val="0"/>
              </a:spcAft>
              <a:buFont typeface="Arial"/>
              <a:buChar char="–"/>
              <a:defRPr/>
            </a:pPr>
            <a:r>
              <a:rPr lang="it-IT"/>
              <a:t>It is a principle “</a:t>
            </a:r>
            <a:r>
              <a:rPr lang="it-IT" i="1"/>
              <a:t>load with dynamite</a:t>
            </a:r>
            <a:r>
              <a:rPr lang="it-IT"/>
              <a:t>”</a:t>
            </a:r>
          </a:p>
          <a:p>
            <a:pPr eaLnBrk="1" fontAlgn="auto" hangingPunct="1">
              <a:spcAft>
                <a:spcPts val="0"/>
              </a:spcAft>
              <a:buFont typeface="Arial"/>
              <a:buChar char="•"/>
              <a:defRPr/>
            </a:pPr>
            <a:r>
              <a:rPr lang="it-IT"/>
              <a:t>Content:</a:t>
            </a:r>
          </a:p>
          <a:p>
            <a:pPr lvl="1" eaLnBrk="1" fontAlgn="auto" hangingPunct="1">
              <a:spcAft>
                <a:spcPts val="0"/>
              </a:spcAft>
              <a:buFont typeface="Arial"/>
              <a:buChar char="–"/>
              <a:defRPr/>
            </a:pPr>
            <a:r>
              <a:rPr lang="it-IT" b="1"/>
              <a:t>(1) </a:t>
            </a:r>
            <a:r>
              <a:rPr lang="it-IT"/>
              <a:t>Anti-colonialism standard</a:t>
            </a:r>
          </a:p>
          <a:p>
            <a:pPr lvl="1" eaLnBrk="1" fontAlgn="auto" hangingPunct="1">
              <a:spcAft>
                <a:spcPts val="0"/>
              </a:spcAft>
              <a:buFont typeface="Arial"/>
              <a:buChar char="–"/>
              <a:defRPr/>
            </a:pPr>
            <a:r>
              <a:rPr lang="it-IT" b="1"/>
              <a:t>(2) </a:t>
            </a:r>
            <a:r>
              <a:rPr lang="it-IT"/>
              <a:t>Ban on foreign military occupation</a:t>
            </a:r>
          </a:p>
          <a:p>
            <a:pPr lvl="1" eaLnBrk="1" fontAlgn="auto" hangingPunct="1">
              <a:spcAft>
                <a:spcPts val="0"/>
              </a:spcAft>
              <a:buFont typeface="Arial"/>
              <a:buChar char="–"/>
              <a:defRPr/>
            </a:pPr>
            <a:r>
              <a:rPr lang="it-IT" b="1"/>
              <a:t>(3) </a:t>
            </a:r>
            <a:r>
              <a:rPr lang="it-IT"/>
              <a:t>Access of all racial groups to national government </a:t>
            </a:r>
          </a:p>
        </p:txBody>
      </p:sp>
      <p:sp>
        <p:nvSpPr>
          <p:cNvPr id="4" name="Segnaposto numero diapositiva 3"/>
          <p:cNvSpPr>
            <a:spLocks noGrp="1"/>
          </p:cNvSpPr>
          <p:nvPr>
            <p:ph type="sldNum" sz="quarter" idx="12"/>
          </p:nvPr>
        </p:nvSpPr>
        <p:spPr/>
        <p:txBody>
          <a:bodyPr/>
          <a:lstStyle/>
          <a:p>
            <a:pPr>
              <a:defRPr/>
            </a:pPr>
            <a:fld id="{63CDBAA8-72E5-427F-B2FA-636E6D2569F9}" type="slidenum">
              <a:rPr lang="it-IT" smtClean="0"/>
              <a:pPr>
                <a:defRPr/>
              </a:pPr>
              <a:t>24</a:t>
            </a:fld>
            <a:endParaRPr lang="it-IT"/>
          </a:p>
        </p:txBody>
      </p:sp>
    </p:spTree>
    <p:extLst>
      <p:ext uri="{BB962C8B-B14F-4D97-AF65-F5344CB8AC3E}">
        <p14:creationId xmlns:p14="http://schemas.microsoft.com/office/powerpoint/2010/main" val="16547311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pPr eaLnBrk="1" hangingPunct="1"/>
            <a:r>
              <a:rPr lang="it-IT" smtClean="0"/>
              <a:t>Self-Determination of Peoples / 2</a:t>
            </a:r>
          </a:p>
        </p:txBody>
      </p:sp>
      <p:sp>
        <p:nvSpPr>
          <p:cNvPr id="3" name="Segnaposto contenuto 2"/>
          <p:cNvSpPr>
            <a:spLocks noGrp="1"/>
          </p:cNvSpPr>
          <p:nvPr>
            <p:ph idx="1"/>
          </p:nvPr>
        </p:nvSpPr>
        <p:spPr/>
        <p:txBody>
          <a:bodyPr rtlCol="0">
            <a:normAutofit fontScale="92500" lnSpcReduction="10000"/>
          </a:bodyPr>
          <a:lstStyle/>
          <a:p>
            <a:pPr eaLnBrk="1" fontAlgn="auto" hangingPunct="1">
              <a:spcAft>
                <a:spcPts val="0"/>
              </a:spcAft>
              <a:buFont typeface="Arial"/>
              <a:buChar char="•"/>
              <a:defRPr/>
            </a:pPr>
            <a:r>
              <a:rPr lang="it-IT" i="1"/>
              <a:t>Oppressing State</a:t>
            </a:r>
            <a:r>
              <a:rPr lang="it-IT"/>
              <a:t>: obligation to allow the exercise of self-determination</a:t>
            </a:r>
          </a:p>
          <a:p>
            <a:pPr eaLnBrk="1" fontAlgn="auto" hangingPunct="1">
              <a:spcAft>
                <a:spcPts val="0"/>
              </a:spcAft>
              <a:buFont typeface="Arial"/>
              <a:buChar char="•"/>
              <a:defRPr/>
            </a:pPr>
            <a:r>
              <a:rPr lang="it-IT" i="1"/>
              <a:t>People</a:t>
            </a:r>
            <a:r>
              <a:rPr lang="it-IT"/>
              <a:t>: right to exercise self-determination and to claim third States to abstain from supporting the oppressing State</a:t>
            </a:r>
          </a:p>
          <a:p>
            <a:pPr eaLnBrk="1" fontAlgn="auto" hangingPunct="1">
              <a:spcAft>
                <a:spcPts val="0"/>
              </a:spcAft>
              <a:buFont typeface="Arial"/>
              <a:buChar char="•"/>
              <a:defRPr/>
            </a:pPr>
            <a:r>
              <a:rPr lang="it-IT" i="1"/>
              <a:t>Third States</a:t>
            </a:r>
            <a:r>
              <a:rPr lang="it-IT"/>
              <a:t>: obligation to refrain from supporting the oppressing State and right to support the people in self-determination</a:t>
            </a:r>
          </a:p>
          <a:p>
            <a:pPr eaLnBrk="1" fontAlgn="auto" hangingPunct="1">
              <a:spcAft>
                <a:spcPts val="0"/>
              </a:spcAft>
              <a:buFont typeface="Arial"/>
              <a:buChar char="•"/>
              <a:defRPr/>
            </a:pPr>
            <a:r>
              <a:rPr lang="it-IT"/>
              <a:t>Delicate and sensitive principle </a:t>
            </a:r>
            <a:r>
              <a:rPr lang="it-IT" sz="2595"/>
              <a:t>(denied to ethnic groups, national, religious, cultural or linguistic minorities)</a:t>
            </a:r>
            <a:endParaRPr lang="it-IT"/>
          </a:p>
        </p:txBody>
      </p:sp>
      <p:sp>
        <p:nvSpPr>
          <p:cNvPr id="4" name="Segnaposto numero diapositiva 3"/>
          <p:cNvSpPr>
            <a:spLocks noGrp="1"/>
          </p:cNvSpPr>
          <p:nvPr>
            <p:ph type="sldNum" sz="quarter" idx="12"/>
          </p:nvPr>
        </p:nvSpPr>
        <p:spPr/>
        <p:txBody>
          <a:bodyPr/>
          <a:lstStyle/>
          <a:p>
            <a:pPr>
              <a:defRPr/>
            </a:pPr>
            <a:fld id="{E9B9E4A2-D518-41F2-8F2C-6E8D878F1724}" type="slidenum">
              <a:rPr lang="it-IT" smtClean="0"/>
              <a:pPr>
                <a:defRPr/>
              </a:pPr>
              <a:t>25</a:t>
            </a:fld>
            <a:endParaRPr lang="it-IT"/>
          </a:p>
        </p:txBody>
      </p:sp>
    </p:spTree>
    <p:extLst>
      <p:ext uri="{BB962C8B-B14F-4D97-AF65-F5344CB8AC3E}">
        <p14:creationId xmlns:p14="http://schemas.microsoft.com/office/powerpoint/2010/main" val="8690068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Self-Determination</a:t>
            </a:r>
            <a:endParaRPr lang="en-US" dirty="0"/>
          </a:p>
        </p:txBody>
      </p:sp>
      <p:sp>
        <p:nvSpPr>
          <p:cNvPr id="3" name="Content Placeholder 2"/>
          <p:cNvSpPr>
            <a:spLocks noGrp="1"/>
          </p:cNvSpPr>
          <p:nvPr>
            <p:ph idx="1"/>
          </p:nvPr>
        </p:nvSpPr>
        <p:spPr/>
        <p:txBody>
          <a:bodyPr/>
          <a:lstStyle/>
          <a:p>
            <a:r>
              <a:rPr lang="en-US" dirty="0" smtClean="0"/>
              <a:t>Catalonia: is it a self-determination case?</a:t>
            </a:r>
            <a:endParaRPr lang="en-US" dirty="0"/>
          </a:p>
        </p:txBody>
      </p:sp>
      <p:sp>
        <p:nvSpPr>
          <p:cNvPr id="4" name="Slide Number Placeholder 3"/>
          <p:cNvSpPr>
            <a:spLocks noGrp="1"/>
          </p:cNvSpPr>
          <p:nvPr>
            <p:ph type="sldNum" sz="quarter" idx="12"/>
          </p:nvPr>
        </p:nvSpPr>
        <p:spPr/>
        <p:txBody>
          <a:bodyPr/>
          <a:lstStyle/>
          <a:p>
            <a:pPr>
              <a:defRPr/>
            </a:pPr>
            <a:fld id="{CF6852BD-E9BD-4386-A4B4-8BD5B539F6C0}" type="slidenum">
              <a:rPr lang="it-IT" smtClean="0"/>
              <a:pPr>
                <a:defRPr/>
              </a:pPr>
              <a:t>26</a:t>
            </a:fld>
            <a:endParaRPr lang="it-IT"/>
          </a:p>
        </p:txBody>
      </p:sp>
    </p:spTree>
    <p:extLst>
      <p:ext uri="{BB962C8B-B14F-4D97-AF65-F5344CB8AC3E}">
        <p14:creationId xmlns:p14="http://schemas.microsoft.com/office/powerpoint/2010/main" val="17300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p:txBody>
          <a:bodyPr/>
          <a:lstStyle/>
          <a:p>
            <a:r>
              <a:rPr lang="en-US" noProof="0" smtClean="0">
                <a:ea typeface="ＭＳ Ｐゴシック" pitchFamily="34" charset="-128"/>
              </a:rPr>
              <a:t>Introduction</a:t>
            </a:r>
          </a:p>
        </p:txBody>
      </p:sp>
      <p:sp>
        <p:nvSpPr>
          <p:cNvPr id="7171" name="Segnaposto contenuto 2"/>
          <p:cNvSpPr>
            <a:spLocks noGrp="1"/>
          </p:cNvSpPr>
          <p:nvPr>
            <p:ph idx="1"/>
          </p:nvPr>
        </p:nvSpPr>
        <p:spPr>
          <a:xfrm>
            <a:off x="457200" y="1770063"/>
            <a:ext cx="8229600" cy="4356100"/>
          </a:xfrm>
        </p:spPr>
        <p:txBody>
          <a:bodyPr/>
          <a:lstStyle/>
          <a:p>
            <a:r>
              <a:rPr lang="en-US" noProof="0" dirty="0" smtClean="0">
                <a:ea typeface="ＭＳ Ｐゴシック" pitchFamily="34" charset="-128"/>
              </a:rPr>
              <a:t>International law is predominantly made by States</a:t>
            </a:r>
          </a:p>
          <a:p>
            <a:pPr lvl="1"/>
            <a:r>
              <a:rPr lang="en-US" i="1" noProof="0" dirty="0" smtClean="0">
                <a:ea typeface="ＭＳ Ｐゴシック" pitchFamily="34" charset="-128"/>
              </a:rPr>
              <a:t>States do not recognize superior authorities</a:t>
            </a:r>
          </a:p>
          <a:p>
            <a:pPr lvl="1"/>
            <a:r>
              <a:rPr lang="en-US" noProof="0" dirty="0" smtClean="0">
                <a:ea typeface="ＭＳ Ｐゴシック" pitchFamily="34" charset="-128"/>
              </a:rPr>
              <a:t>Law can only be made with </a:t>
            </a:r>
            <a:r>
              <a:rPr lang="en-US" b="1" u="sng" noProof="0" dirty="0" smtClean="0">
                <a:ea typeface="ＭＳ Ｐゴシック" pitchFamily="34" charset="-128"/>
              </a:rPr>
              <a:t>their consent</a:t>
            </a:r>
          </a:p>
          <a:p>
            <a:r>
              <a:rPr lang="en-US" noProof="0" dirty="0" smtClean="0">
                <a:ea typeface="ＭＳ Ｐゴシック" pitchFamily="34" charset="-128"/>
              </a:rPr>
              <a:t>List of sources: </a:t>
            </a:r>
            <a:r>
              <a:rPr lang="en-US" i="1" noProof="0" dirty="0" smtClean="0">
                <a:ea typeface="ＭＳ Ｐゴシック" pitchFamily="34" charset="-128"/>
              </a:rPr>
              <a:t>see Art. 38 ICJ Statute (why? What is it?)</a:t>
            </a:r>
          </a:p>
          <a:p>
            <a:pPr lvl="1"/>
            <a:r>
              <a:rPr lang="en-US" noProof="0" dirty="0" smtClean="0">
                <a:ea typeface="ＭＳ Ｐゴシック" pitchFamily="34" charset="-128"/>
              </a:rPr>
              <a:t>But it</a:t>
            </a:r>
            <a:r>
              <a:rPr lang="en-US" altLang="it-IT" noProof="0" dirty="0" smtClean="0">
                <a:ea typeface="ＭＳ Ｐゴシック" pitchFamily="34" charset="-128"/>
              </a:rPr>
              <a:t>’</a:t>
            </a:r>
            <a:r>
              <a:rPr lang="en-US" noProof="0" dirty="0" smtClean="0">
                <a:ea typeface="ＭＳ Ｐゴシック" pitchFamily="34" charset="-128"/>
              </a:rPr>
              <a:t>s not exhaustive (</a:t>
            </a:r>
            <a:r>
              <a:rPr lang="en-US" i="1" noProof="0" dirty="0" smtClean="0">
                <a:ea typeface="ＭＳ Ｐゴシック" pitchFamily="34" charset="-128"/>
              </a:rPr>
              <a:t>e.g.</a:t>
            </a:r>
            <a:r>
              <a:rPr lang="en-US" noProof="0" dirty="0" smtClean="0">
                <a:ea typeface="ＭＳ Ｐゴシック" pitchFamily="34" charset="-128"/>
              </a:rPr>
              <a:t>, int</a:t>
            </a:r>
            <a:r>
              <a:rPr lang="en-US" altLang="it-IT" noProof="0" dirty="0" smtClean="0">
                <a:ea typeface="ＭＳ Ｐゴシック" pitchFamily="34" charset="-128"/>
              </a:rPr>
              <a:t>’</a:t>
            </a:r>
            <a:r>
              <a:rPr lang="en-US" noProof="0" dirty="0" smtClean="0">
                <a:ea typeface="ＭＳ Ｐゴシック" pitchFamily="34" charset="-128"/>
              </a:rPr>
              <a:t>l org. law; soft law)</a:t>
            </a:r>
          </a:p>
        </p:txBody>
      </p:sp>
      <p:sp>
        <p:nvSpPr>
          <p:cNvPr id="7172" name="Segnaposto numero diapositiva 3"/>
          <p:cNvSpPr>
            <a:spLocks noGrp="1"/>
          </p:cNvSpPr>
          <p:nvPr>
            <p:ph type="sldNum" sz="quarter" idx="12"/>
          </p:nvPr>
        </p:nvSpPr>
        <p:spPr bwMode="auto">
          <a:noFill/>
          <a:ln>
            <a:miter lim="800000"/>
            <a:headEnd/>
            <a:tailEnd/>
          </a:ln>
        </p:spPr>
        <p:txBody>
          <a:bodyPr/>
          <a:lstStyle/>
          <a:p>
            <a:fld id="{2F96251F-5E9D-4A75-9ACE-CBF0D4D18639}" type="slidenum">
              <a:rPr lang="it-IT" smtClean="0">
                <a:ea typeface="ＭＳ Ｐゴシック" pitchFamily="34" charset="-128"/>
              </a:rPr>
              <a:pPr/>
              <a:t>3</a:t>
            </a:fld>
            <a:endParaRPr lang="it-IT" smtClean="0">
              <a:ea typeface="ＭＳ Ｐゴシック"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a:xfrm>
            <a:off x="457200" y="274638"/>
            <a:ext cx="8229600" cy="800100"/>
          </a:xfrm>
        </p:spPr>
        <p:txBody>
          <a:bodyPr/>
          <a:lstStyle/>
          <a:p>
            <a:r>
              <a:rPr lang="en-US" noProof="0" smtClean="0">
                <a:ea typeface="ＭＳ Ｐゴシック" pitchFamily="34" charset="-128"/>
              </a:rPr>
              <a:t>The </a:t>
            </a:r>
            <a:r>
              <a:rPr lang="en-US" i="1" noProof="0" smtClean="0">
                <a:ea typeface="ＭＳ Ｐゴシック" pitchFamily="34" charset="-128"/>
              </a:rPr>
              <a:t>Lotus </a:t>
            </a:r>
            <a:r>
              <a:rPr lang="en-US" noProof="0" smtClean="0">
                <a:ea typeface="ＭＳ Ｐゴシック" pitchFamily="34" charset="-128"/>
              </a:rPr>
              <a:t>case / 1</a:t>
            </a:r>
          </a:p>
        </p:txBody>
      </p:sp>
      <p:sp>
        <p:nvSpPr>
          <p:cNvPr id="8195" name="Segnaposto contenuto 2"/>
          <p:cNvSpPr>
            <a:spLocks noGrp="1"/>
          </p:cNvSpPr>
          <p:nvPr>
            <p:ph idx="1"/>
          </p:nvPr>
        </p:nvSpPr>
        <p:spPr>
          <a:xfrm>
            <a:off x="457200" y="1074738"/>
            <a:ext cx="8229600" cy="5051425"/>
          </a:xfrm>
        </p:spPr>
        <p:txBody>
          <a:bodyPr/>
          <a:lstStyle/>
          <a:p>
            <a:r>
              <a:rPr lang="en-US" sz="2800" noProof="0" dirty="0" smtClean="0">
                <a:ea typeface="ＭＳ Ｐゴシック" pitchFamily="34" charset="-128"/>
              </a:rPr>
              <a:t>It concerned a </a:t>
            </a:r>
            <a:r>
              <a:rPr lang="en-US" sz="2800" u="sng" noProof="0" dirty="0" smtClean="0">
                <a:ea typeface="ＭＳ Ｐゴシック" pitchFamily="34" charset="-128"/>
              </a:rPr>
              <a:t>collision in the </a:t>
            </a:r>
            <a:r>
              <a:rPr lang="en-US" sz="2800" b="1" u="sng" noProof="0" dirty="0" smtClean="0">
                <a:ea typeface="ＭＳ Ｐゴシック" pitchFamily="34" charset="-128"/>
              </a:rPr>
              <a:t>high seas </a:t>
            </a:r>
            <a:r>
              <a:rPr lang="en-US" sz="2800" noProof="0" dirty="0" smtClean="0">
                <a:ea typeface="ＭＳ Ｐゴシック" pitchFamily="34" charset="-128"/>
              </a:rPr>
              <a:t>between a Turkish and a French vessels</a:t>
            </a:r>
          </a:p>
          <a:p>
            <a:pPr lvl="1"/>
            <a:r>
              <a:rPr lang="en-US" sz="2400" noProof="0" dirty="0" smtClean="0">
                <a:ea typeface="ＭＳ Ｐゴシック" pitchFamily="34" charset="-128"/>
              </a:rPr>
              <a:t>Turkey promoted a criminal proceedings against </a:t>
            </a:r>
            <a:r>
              <a:rPr lang="en-US" sz="2400" i="1" noProof="0" dirty="0" smtClean="0">
                <a:ea typeface="ＭＳ Ｐゴシック" pitchFamily="34" charset="-128"/>
              </a:rPr>
              <a:t>Lotus </a:t>
            </a:r>
            <a:r>
              <a:rPr lang="en-US" sz="2400" noProof="0" dirty="0" smtClean="0">
                <a:ea typeface="ＭＳ Ｐゴシック" pitchFamily="34" charset="-128"/>
              </a:rPr>
              <a:t>captain and Lieutenant – 9 months imprisonment</a:t>
            </a:r>
          </a:p>
          <a:p>
            <a:pPr lvl="1"/>
            <a:r>
              <a:rPr lang="en-US" sz="2400" noProof="0" dirty="0" smtClean="0">
                <a:ea typeface="ＭＳ Ｐゴシック" pitchFamily="34" charset="-128"/>
              </a:rPr>
              <a:t>France denied that Turkey could exercise jurisdiction over aliens for facts happened </a:t>
            </a:r>
            <a:r>
              <a:rPr lang="en-US" sz="2400" u="sng" noProof="0" dirty="0" smtClean="0">
                <a:ea typeface="ＭＳ Ｐゴシック" pitchFamily="34" charset="-128"/>
              </a:rPr>
              <a:t>outside Turkish territory</a:t>
            </a:r>
          </a:p>
          <a:p>
            <a:pPr lvl="2"/>
            <a:r>
              <a:rPr lang="en-US" sz="2000" noProof="0" dirty="0" smtClean="0">
                <a:ea typeface="ＭＳ Ｐゴシック" pitchFamily="34" charset="-128"/>
              </a:rPr>
              <a:t>Did the start of the proceeding (Turkey) violated int. law? </a:t>
            </a:r>
          </a:p>
          <a:p>
            <a:r>
              <a:rPr lang="en-US" sz="2800" u="sng" noProof="0" dirty="0" smtClean="0">
                <a:ea typeface="ＭＳ Ｐゴシック" pitchFamily="34" charset="-128"/>
              </a:rPr>
              <a:t>PCIJ </a:t>
            </a:r>
            <a:r>
              <a:rPr lang="en-US" sz="2800" noProof="0" dirty="0" smtClean="0">
                <a:ea typeface="ＭＳ Ｐゴシック" pitchFamily="34" charset="-128"/>
              </a:rPr>
              <a:t>ruling (1927): A prohibition to the exercise of jurisdiction must be found in int’l law </a:t>
            </a:r>
            <a:r>
              <a:rPr lang="en-US" sz="2000" noProof="0" dirty="0" smtClean="0">
                <a:ea typeface="ＭＳ Ｐゴシック" pitchFamily="34" charset="-128"/>
              </a:rPr>
              <a:t>(in this case, there was none) </a:t>
            </a:r>
          </a:p>
          <a:p>
            <a:r>
              <a:rPr lang="en-US" sz="2400" noProof="0" dirty="0" smtClean="0">
                <a:ea typeface="ＭＳ Ｐゴシック" pitchFamily="34" charset="-128"/>
              </a:rPr>
              <a:t>The ruling implied that int’l law is a </a:t>
            </a:r>
            <a:r>
              <a:rPr lang="en-US" sz="2400" i="1" noProof="0" dirty="0" smtClean="0">
                <a:ea typeface="ＭＳ Ｐゴシック" pitchFamily="34" charset="-128"/>
              </a:rPr>
              <a:t>permissive system</a:t>
            </a:r>
            <a:r>
              <a:rPr lang="en-US" sz="2400" noProof="0" dirty="0" smtClean="0">
                <a:ea typeface="ＭＳ Ｐゴシック" pitchFamily="34" charset="-128"/>
              </a:rPr>
              <a:t>: normally </a:t>
            </a:r>
            <a:r>
              <a:rPr lang="en-US" sz="2400" u="sng" noProof="0" dirty="0" smtClean="0">
                <a:ea typeface="ＭＳ Ｐゴシック" pitchFamily="34" charset="-128"/>
              </a:rPr>
              <a:t>behaviors are permitted unless they are prohibited</a:t>
            </a:r>
          </a:p>
          <a:p>
            <a:pPr lvl="1"/>
            <a:r>
              <a:rPr lang="en-US" sz="2400" u="sng" dirty="0" smtClean="0">
                <a:ea typeface="ＭＳ Ｐゴシック" pitchFamily="34" charset="-128"/>
              </a:rPr>
              <a:t>The alternative: </a:t>
            </a:r>
            <a:r>
              <a:rPr lang="en-US" sz="2400" dirty="0" smtClean="0">
                <a:ea typeface="ＭＳ Ｐゴシック" pitchFamily="34" charset="-128"/>
              </a:rPr>
              <a:t>international law as a prohibitive system</a:t>
            </a:r>
            <a:endParaRPr lang="en-US" sz="2400" noProof="0" dirty="0" smtClean="0">
              <a:ea typeface="ＭＳ Ｐゴシック" pitchFamily="34" charset="-128"/>
            </a:endParaRPr>
          </a:p>
        </p:txBody>
      </p:sp>
      <p:sp>
        <p:nvSpPr>
          <p:cNvPr id="8196" name="Segnaposto numero diapositiva 3"/>
          <p:cNvSpPr>
            <a:spLocks noGrp="1"/>
          </p:cNvSpPr>
          <p:nvPr>
            <p:ph type="sldNum" sz="quarter" idx="12"/>
          </p:nvPr>
        </p:nvSpPr>
        <p:spPr bwMode="auto">
          <a:noFill/>
          <a:ln>
            <a:miter lim="800000"/>
            <a:headEnd/>
            <a:tailEnd/>
          </a:ln>
        </p:spPr>
        <p:txBody>
          <a:bodyPr/>
          <a:lstStyle/>
          <a:p>
            <a:fld id="{00EE5F62-9653-4252-8B45-F850F00A8E90}" type="slidenum">
              <a:rPr lang="it-IT" smtClean="0">
                <a:ea typeface="ＭＳ Ｐゴシック" pitchFamily="34" charset="-128"/>
              </a:rPr>
              <a:pPr/>
              <a:t>4</a:t>
            </a:fld>
            <a:endParaRPr lang="it-IT" smtClean="0">
              <a:ea typeface="ＭＳ Ｐゴシック"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r>
              <a:rPr lang="en-US" noProof="0" dirty="0" smtClean="0">
                <a:ea typeface="ＭＳ Ｐゴシック" pitchFamily="34" charset="-128"/>
              </a:rPr>
              <a:t>The </a:t>
            </a:r>
            <a:r>
              <a:rPr lang="en-US" i="1" noProof="0" dirty="0" smtClean="0">
                <a:ea typeface="ＭＳ Ｐゴシック" pitchFamily="34" charset="-128"/>
              </a:rPr>
              <a:t>Lotus </a:t>
            </a:r>
            <a:r>
              <a:rPr lang="en-US" noProof="0" dirty="0" smtClean="0">
                <a:ea typeface="ＭＳ Ｐゴシック" pitchFamily="34" charset="-128"/>
              </a:rPr>
              <a:t>Case / 2: basic principles!</a:t>
            </a:r>
          </a:p>
        </p:txBody>
      </p:sp>
      <p:sp>
        <p:nvSpPr>
          <p:cNvPr id="9219" name="Segnaposto contenuto 2"/>
          <p:cNvSpPr>
            <a:spLocks noGrp="1"/>
          </p:cNvSpPr>
          <p:nvPr>
            <p:ph idx="1"/>
          </p:nvPr>
        </p:nvSpPr>
        <p:spPr>
          <a:xfrm>
            <a:off x="457200" y="1600200"/>
            <a:ext cx="8229600" cy="4756150"/>
          </a:xfrm>
        </p:spPr>
        <p:txBody>
          <a:bodyPr/>
          <a:lstStyle/>
          <a:p>
            <a:r>
              <a:rPr lang="en-US" noProof="0" dirty="0" smtClean="0">
                <a:ea typeface="ＭＳ Ｐゴシック" pitchFamily="34" charset="-128"/>
              </a:rPr>
              <a:t>According to the PCIJ:</a:t>
            </a:r>
          </a:p>
          <a:p>
            <a:pPr lvl="1">
              <a:buFontTx/>
              <a:buChar char="-"/>
            </a:pPr>
            <a:r>
              <a:rPr lang="en-US" sz="2400" i="1" noProof="0" dirty="0" smtClean="0">
                <a:ea typeface="ＭＳ Ｐゴシック" pitchFamily="34" charset="-128"/>
              </a:rPr>
              <a:t>International law governs relations between independent States</a:t>
            </a:r>
          </a:p>
          <a:p>
            <a:pPr lvl="1">
              <a:buFontTx/>
              <a:buChar char="-"/>
            </a:pPr>
            <a:r>
              <a:rPr lang="en-US" sz="2400" i="1" noProof="0" dirty="0" smtClean="0">
                <a:ea typeface="ＭＳ Ｐゴシック" pitchFamily="34" charset="-128"/>
              </a:rPr>
              <a:t>The rules of law binding upon States therefore emanate from their own </a:t>
            </a:r>
            <a:r>
              <a:rPr lang="en-US" sz="2400" i="1" u="sng" noProof="0" dirty="0" smtClean="0">
                <a:ea typeface="ＭＳ Ｐゴシック" pitchFamily="34" charset="-128"/>
              </a:rPr>
              <a:t>free will </a:t>
            </a:r>
            <a:r>
              <a:rPr lang="en-US" sz="2400" i="1" noProof="0" dirty="0" smtClean="0">
                <a:ea typeface="ＭＳ Ｐゴシック" pitchFamily="34" charset="-128"/>
              </a:rPr>
              <a:t>as expressed in </a:t>
            </a:r>
            <a:r>
              <a:rPr lang="en-US" sz="2400" i="1" u="sng" noProof="0" dirty="0" smtClean="0">
                <a:ea typeface="ＭＳ Ｐゴシック" pitchFamily="34" charset="-128"/>
              </a:rPr>
              <a:t>conventions</a:t>
            </a:r>
            <a:r>
              <a:rPr lang="en-US" sz="2400" i="1" noProof="0" dirty="0" smtClean="0">
                <a:ea typeface="ＭＳ Ｐゴシック" pitchFamily="34" charset="-128"/>
              </a:rPr>
              <a:t> or by usages generally accepted as expressing principles of law and established to regulate the relations between co-existing </a:t>
            </a:r>
            <a:r>
              <a:rPr lang="en-US" sz="2400" i="1" u="sng" noProof="0" dirty="0" smtClean="0">
                <a:ea typeface="ＭＳ Ｐゴシック" pitchFamily="34" charset="-128"/>
              </a:rPr>
              <a:t>independent </a:t>
            </a:r>
            <a:r>
              <a:rPr lang="en-US" sz="2400" i="1" noProof="0" dirty="0" smtClean="0">
                <a:ea typeface="ＭＳ Ｐゴシック" pitchFamily="34" charset="-128"/>
              </a:rPr>
              <a:t>communities or with a view to the achievement of common aims. </a:t>
            </a:r>
          </a:p>
          <a:p>
            <a:pPr lvl="1">
              <a:buFontTx/>
              <a:buChar char="-"/>
            </a:pPr>
            <a:r>
              <a:rPr lang="en-US" sz="2400" i="1" u="sng" noProof="0" dirty="0" smtClean="0">
                <a:ea typeface="ＭＳ Ｐゴシック" pitchFamily="34" charset="-128"/>
              </a:rPr>
              <a:t>Restrictions upon the independence of States cannot therefore be presumed</a:t>
            </a:r>
            <a:r>
              <a:rPr lang="en-US" sz="2400" noProof="0" dirty="0" smtClean="0">
                <a:ea typeface="ＭＳ Ｐゴシック" pitchFamily="34" charset="-128"/>
              </a:rPr>
              <a:t>.”</a:t>
            </a:r>
          </a:p>
        </p:txBody>
      </p:sp>
      <p:sp>
        <p:nvSpPr>
          <p:cNvPr id="9220" name="Segnaposto numero diapositiva 3"/>
          <p:cNvSpPr>
            <a:spLocks noGrp="1"/>
          </p:cNvSpPr>
          <p:nvPr>
            <p:ph type="sldNum" sz="quarter" idx="12"/>
          </p:nvPr>
        </p:nvSpPr>
        <p:spPr bwMode="auto">
          <a:noFill/>
          <a:ln>
            <a:miter lim="800000"/>
            <a:headEnd/>
            <a:tailEnd/>
          </a:ln>
        </p:spPr>
        <p:txBody>
          <a:bodyPr/>
          <a:lstStyle/>
          <a:p>
            <a:fld id="{F1E45859-09C0-4A40-81E6-5C0BD80A796B}" type="slidenum">
              <a:rPr lang="it-IT" smtClean="0">
                <a:ea typeface="ＭＳ Ｐゴシック" pitchFamily="34" charset="-128"/>
              </a:rPr>
              <a:pPr/>
              <a:t>5</a:t>
            </a:fld>
            <a:endParaRPr lang="it-IT" smtClean="0">
              <a:ea typeface="ＭＳ Ｐゴシック"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The Lotus Case/ critics + what happened afterwards?</a:t>
            </a:r>
            <a:endParaRPr lang="en-US" dirty="0"/>
          </a:p>
        </p:txBody>
      </p:sp>
      <p:sp>
        <p:nvSpPr>
          <p:cNvPr id="3" name="Segnaposto contenuto 2"/>
          <p:cNvSpPr>
            <a:spLocks noGrp="1"/>
          </p:cNvSpPr>
          <p:nvPr>
            <p:ph idx="1"/>
          </p:nvPr>
        </p:nvSpPr>
        <p:spPr>
          <a:xfrm>
            <a:off x="457200" y="1417638"/>
            <a:ext cx="8229600" cy="4525963"/>
          </a:xfrm>
        </p:spPr>
        <p:txBody>
          <a:bodyPr/>
          <a:lstStyle/>
          <a:p>
            <a:r>
              <a:rPr lang="en-US" sz="2400" dirty="0" smtClean="0"/>
              <a:t>The Court considered Turkish ship (where the 8 Turkish died) as Turkish territory to establish jurisdictional link – no consideration that the collision was in the high seas!</a:t>
            </a:r>
          </a:p>
          <a:p>
            <a:r>
              <a:rPr lang="en-US" sz="2400" dirty="0" smtClean="0"/>
              <a:t>UNCLOS 1982 - </a:t>
            </a:r>
            <a:r>
              <a:rPr lang="en-US" sz="2400" b="1" dirty="0" smtClean="0"/>
              <a:t>Article 97 Penal jurisdiction in matters of collision or any other incident of navigation</a:t>
            </a:r>
            <a:r>
              <a:rPr lang="en-US" sz="2400" dirty="0" smtClean="0"/>
              <a:t>. </a:t>
            </a:r>
          </a:p>
          <a:p>
            <a:pPr lvl="2"/>
            <a:r>
              <a:rPr lang="en-US" dirty="0" smtClean="0"/>
              <a:t>In the event of a </a:t>
            </a:r>
            <a:r>
              <a:rPr lang="en-US" u="sng" dirty="0" smtClean="0"/>
              <a:t>collision </a:t>
            </a:r>
            <a:r>
              <a:rPr lang="en-US" dirty="0" smtClean="0"/>
              <a:t>or any other incident of navigation concerning a ship on the </a:t>
            </a:r>
            <a:r>
              <a:rPr lang="en-US" u="sng" dirty="0" smtClean="0"/>
              <a:t>high seas</a:t>
            </a:r>
            <a:r>
              <a:rPr lang="en-US" dirty="0" smtClean="0"/>
              <a:t>, involving the penal or disciplinary responsibility of the master or of any other person in the service of the ship, no penal or disciplinary proceedings may be instituted against such person except before the </a:t>
            </a:r>
            <a:r>
              <a:rPr lang="en-US" u="sng" dirty="0" smtClean="0"/>
              <a:t>judicial or administrative authorities either of the flag State or of the State of which such person is a national</a:t>
            </a:r>
            <a:endParaRPr lang="en-US" u="sng" dirty="0"/>
          </a:p>
        </p:txBody>
      </p:sp>
      <p:sp>
        <p:nvSpPr>
          <p:cNvPr id="4" name="Segnaposto numero diapositiva 3"/>
          <p:cNvSpPr>
            <a:spLocks noGrp="1"/>
          </p:cNvSpPr>
          <p:nvPr>
            <p:ph type="sldNum" sz="quarter" idx="12"/>
          </p:nvPr>
        </p:nvSpPr>
        <p:spPr/>
        <p:txBody>
          <a:bodyPr/>
          <a:lstStyle/>
          <a:p>
            <a:pPr>
              <a:defRPr/>
            </a:pPr>
            <a:fld id="{CF6852BD-E9BD-4386-A4B4-8BD5B539F6C0}" type="slidenum">
              <a:rPr lang="it-IT" smtClean="0"/>
              <a:pPr>
                <a:defRPr/>
              </a:pPr>
              <a:t>6</a:t>
            </a:fld>
            <a:endParaRPr 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a:xfrm>
            <a:off x="457200" y="274638"/>
            <a:ext cx="8229600" cy="738187"/>
          </a:xfrm>
        </p:spPr>
        <p:txBody>
          <a:bodyPr/>
          <a:lstStyle/>
          <a:p>
            <a:r>
              <a:rPr lang="en-US" noProof="0" smtClean="0">
                <a:ea typeface="ＭＳ Ｐゴシック" pitchFamily="34" charset="-128"/>
              </a:rPr>
              <a:t>The </a:t>
            </a:r>
            <a:r>
              <a:rPr lang="en-US" i="1" noProof="0" smtClean="0">
                <a:ea typeface="ＭＳ Ｐゴシック" pitchFamily="34" charset="-128"/>
              </a:rPr>
              <a:t>Wimbledon </a:t>
            </a:r>
            <a:r>
              <a:rPr lang="en-US" noProof="0" smtClean="0">
                <a:ea typeface="ＭＳ Ｐゴシック" pitchFamily="34" charset="-128"/>
              </a:rPr>
              <a:t>Case (1923)</a:t>
            </a:r>
          </a:p>
        </p:txBody>
      </p:sp>
      <p:sp>
        <p:nvSpPr>
          <p:cNvPr id="10243" name="Segnaposto contenuto 2"/>
          <p:cNvSpPr>
            <a:spLocks noGrp="1"/>
          </p:cNvSpPr>
          <p:nvPr>
            <p:ph idx="1"/>
          </p:nvPr>
        </p:nvSpPr>
        <p:spPr>
          <a:xfrm>
            <a:off x="240632" y="1012825"/>
            <a:ext cx="8662736" cy="5113338"/>
          </a:xfrm>
        </p:spPr>
        <p:txBody>
          <a:bodyPr/>
          <a:lstStyle/>
          <a:p>
            <a:r>
              <a:rPr lang="en-US" sz="2800" noProof="0" dirty="0" smtClean="0">
                <a:ea typeface="ＭＳ Ｐゴシック" pitchFamily="34" charset="-128"/>
              </a:rPr>
              <a:t>It concerned the Versailles Treaties of 1919</a:t>
            </a:r>
          </a:p>
          <a:p>
            <a:pPr lvl="1"/>
            <a:r>
              <a:rPr lang="en-US" sz="2400" noProof="0" dirty="0" smtClean="0">
                <a:ea typeface="ＭＳ Ｐゴシック" pitchFamily="34" charset="-128"/>
              </a:rPr>
              <a:t>Negotiated by the victorious Powers but imposed to Germany</a:t>
            </a:r>
          </a:p>
          <a:p>
            <a:r>
              <a:rPr lang="en-US" sz="2800" noProof="0" dirty="0" smtClean="0">
                <a:ea typeface="ＭＳ Ｐゴシック" pitchFamily="34" charset="-128"/>
              </a:rPr>
              <a:t>The Treaty established the freedom of navigation in the </a:t>
            </a:r>
            <a:r>
              <a:rPr lang="en-US" sz="2800" u="sng" noProof="0" dirty="0" smtClean="0">
                <a:ea typeface="ＭＳ Ｐゴシック" pitchFamily="34" charset="-128"/>
              </a:rPr>
              <a:t>Kiel channel (Germany could not block the passage of any ship)</a:t>
            </a:r>
          </a:p>
          <a:p>
            <a:pPr lvl="1"/>
            <a:r>
              <a:rPr lang="en-US" sz="2400" noProof="0" dirty="0" smtClean="0">
                <a:ea typeface="ＭＳ Ｐゴシック" pitchFamily="34" charset="-128"/>
              </a:rPr>
              <a:t>1921: Germany denied permission to </a:t>
            </a:r>
            <a:r>
              <a:rPr lang="en-US" sz="2400" i="1" noProof="0" dirty="0" smtClean="0">
                <a:ea typeface="ＭＳ Ｐゴシック" pitchFamily="34" charset="-128"/>
              </a:rPr>
              <a:t>Wimbledon</a:t>
            </a:r>
            <a:r>
              <a:rPr lang="en-US" sz="2400" noProof="0" dirty="0" smtClean="0">
                <a:ea typeface="ＭＳ Ｐゴシック" pitchFamily="34" charset="-128"/>
              </a:rPr>
              <a:t> (UK), claiming that sovereignty was incompatible with the internationalization of the channel</a:t>
            </a:r>
          </a:p>
          <a:p>
            <a:r>
              <a:rPr lang="en-US" sz="2800" noProof="0" dirty="0" smtClean="0">
                <a:ea typeface="ＭＳ Ｐゴシック" pitchFamily="34" charset="-128"/>
              </a:rPr>
              <a:t>PCIJ: Int’l law and sovereignty go hand in hand</a:t>
            </a:r>
          </a:p>
          <a:p>
            <a:r>
              <a:rPr lang="en-US" sz="2400" dirty="0" smtClean="0">
                <a:ea typeface="ＭＳ Ｐゴシック" pitchFamily="34" charset="-128"/>
              </a:rPr>
              <a:t>Germany: how it is possible that a State can give up to its sovereignty with a treaty?</a:t>
            </a:r>
            <a:endParaRPr lang="en-US" sz="2400" noProof="0" dirty="0" smtClean="0">
              <a:ea typeface="ＭＳ Ｐゴシック" pitchFamily="34" charset="-128"/>
            </a:endParaRPr>
          </a:p>
          <a:p>
            <a:r>
              <a:rPr lang="en-US" sz="2400" noProof="0" dirty="0" smtClean="0">
                <a:ea typeface="ＭＳ Ｐゴシック" pitchFamily="34" charset="-128"/>
              </a:rPr>
              <a:t>Int’l law emanates from freely expressed will of sovereign States – entering a treaty is an expression of Sovereignty</a:t>
            </a:r>
          </a:p>
        </p:txBody>
      </p:sp>
      <p:sp>
        <p:nvSpPr>
          <p:cNvPr id="10244" name="Segnaposto numero diapositiva 3"/>
          <p:cNvSpPr>
            <a:spLocks noGrp="1"/>
          </p:cNvSpPr>
          <p:nvPr>
            <p:ph type="sldNum" sz="quarter" idx="12"/>
          </p:nvPr>
        </p:nvSpPr>
        <p:spPr bwMode="auto">
          <a:noFill/>
          <a:ln>
            <a:miter lim="800000"/>
            <a:headEnd/>
            <a:tailEnd/>
          </a:ln>
        </p:spPr>
        <p:txBody>
          <a:bodyPr/>
          <a:lstStyle/>
          <a:p>
            <a:fld id="{D9663921-105A-4F15-A703-5847C2BEF3C7}" type="slidenum">
              <a:rPr lang="it-IT" smtClean="0">
                <a:ea typeface="ＭＳ Ｐゴシック" pitchFamily="34" charset="-128"/>
              </a:rPr>
              <a:pPr/>
              <a:t>7</a:t>
            </a:fld>
            <a:endParaRPr lang="it-IT" smtClean="0">
              <a:ea typeface="ＭＳ Ｐゴシック"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Main outcomes of the cases</a:t>
            </a:r>
            <a:endParaRPr lang="en-US" dirty="0"/>
          </a:p>
        </p:txBody>
      </p:sp>
      <p:sp>
        <p:nvSpPr>
          <p:cNvPr id="3" name="Segnaposto contenuto 2"/>
          <p:cNvSpPr>
            <a:spLocks noGrp="1"/>
          </p:cNvSpPr>
          <p:nvPr>
            <p:ph idx="1"/>
          </p:nvPr>
        </p:nvSpPr>
        <p:spPr/>
        <p:txBody>
          <a:bodyPr/>
          <a:lstStyle/>
          <a:p>
            <a:r>
              <a:rPr lang="en-US" b="1" i="1" u="sng" dirty="0" smtClean="0"/>
              <a:t>horizontal system </a:t>
            </a:r>
            <a:r>
              <a:rPr lang="en-US" dirty="0" smtClean="0"/>
              <a:t>of sovereign equals: is it possible to have “international law”?</a:t>
            </a:r>
          </a:p>
          <a:p>
            <a:r>
              <a:rPr lang="en-US" dirty="0" smtClean="0"/>
              <a:t>Answer after Lotus and Wimbledon:</a:t>
            </a:r>
          </a:p>
          <a:p>
            <a:pPr lvl="1"/>
            <a:r>
              <a:rPr lang="en-US" dirty="0" smtClean="0"/>
              <a:t>Precisely because States are sovereign that they can make international law!</a:t>
            </a:r>
          </a:p>
          <a:p>
            <a:pPr lvl="1"/>
            <a:r>
              <a:rPr lang="en-US" dirty="0" smtClean="0"/>
              <a:t>Sovereignty entails that rules can only be made </a:t>
            </a:r>
            <a:r>
              <a:rPr lang="en-US" u="sng" dirty="0" smtClean="0"/>
              <a:t>on the basis of consent</a:t>
            </a:r>
            <a:r>
              <a:rPr lang="en-US" dirty="0" smtClean="0"/>
              <a:t> </a:t>
            </a:r>
          </a:p>
          <a:p>
            <a:r>
              <a:rPr lang="en-US" dirty="0" smtClean="0"/>
              <a:t>International law does not stem from religion or morality, but from acts of States</a:t>
            </a:r>
          </a:p>
        </p:txBody>
      </p:sp>
      <p:sp>
        <p:nvSpPr>
          <p:cNvPr id="4" name="Segnaposto numero diapositiva 3"/>
          <p:cNvSpPr>
            <a:spLocks noGrp="1"/>
          </p:cNvSpPr>
          <p:nvPr>
            <p:ph type="sldNum" sz="quarter" idx="12"/>
          </p:nvPr>
        </p:nvSpPr>
        <p:spPr/>
        <p:txBody>
          <a:bodyPr/>
          <a:lstStyle/>
          <a:p>
            <a:pPr>
              <a:defRPr/>
            </a:pPr>
            <a:fld id="{CF6852BD-E9BD-4386-A4B4-8BD5B539F6C0}" type="slidenum">
              <a:rPr lang="it-IT" smtClean="0"/>
              <a:pPr>
                <a:defRPr/>
              </a:pPr>
              <a:t>8</a:t>
            </a:fld>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a:xfrm>
            <a:off x="457200" y="274638"/>
            <a:ext cx="8229600" cy="684212"/>
          </a:xfrm>
        </p:spPr>
        <p:txBody>
          <a:bodyPr/>
          <a:lstStyle/>
          <a:p>
            <a:pPr eaLnBrk="1" hangingPunct="1"/>
            <a:r>
              <a:rPr lang="en-US" sz="4000" noProof="0" dirty="0" smtClean="0">
                <a:ea typeface="ＭＳ Ｐゴシック" pitchFamily="34" charset="-128"/>
              </a:rPr>
              <a:t>Article 38 of the Statute of the ICJ</a:t>
            </a:r>
          </a:p>
        </p:txBody>
      </p:sp>
      <p:sp>
        <p:nvSpPr>
          <p:cNvPr id="11267" name="Segnaposto contenuto 2"/>
          <p:cNvSpPr>
            <a:spLocks noGrp="1"/>
          </p:cNvSpPr>
          <p:nvPr>
            <p:ph idx="1"/>
          </p:nvPr>
        </p:nvSpPr>
        <p:spPr>
          <a:xfrm>
            <a:off x="457200" y="1143000"/>
            <a:ext cx="8229600" cy="5391150"/>
          </a:xfrm>
        </p:spPr>
        <p:txBody>
          <a:bodyPr/>
          <a:lstStyle/>
          <a:p>
            <a:pPr eaLnBrk="1" hangingPunct="1"/>
            <a:r>
              <a:rPr lang="en-US" sz="2400" noProof="0" smtClean="0">
                <a:latin typeface="American Typewriter" pitchFamily="-84" charset="0"/>
                <a:ea typeface="ＭＳ Ｐゴシック" pitchFamily="34" charset="-128"/>
              </a:rPr>
              <a:t>(1) The Court, whose function is to decide in accordance with </a:t>
            </a:r>
            <a:r>
              <a:rPr lang="en-US" sz="2400" b="1" noProof="0" smtClean="0">
                <a:latin typeface="American Typewriter" pitchFamily="-84" charset="0"/>
                <a:ea typeface="ＭＳ Ｐゴシック" pitchFamily="34" charset="-128"/>
              </a:rPr>
              <a:t>international law </a:t>
            </a:r>
            <a:r>
              <a:rPr lang="en-US" sz="2400" noProof="0" smtClean="0">
                <a:latin typeface="American Typewriter" pitchFamily="-84" charset="0"/>
                <a:ea typeface="ＭＳ Ｐゴシック" pitchFamily="34" charset="-128"/>
              </a:rPr>
              <a:t>such disputes as are submitted to it, shall apply,</a:t>
            </a:r>
          </a:p>
          <a:p>
            <a:pPr lvl="1" eaLnBrk="1" hangingPunct="1"/>
            <a:r>
              <a:rPr lang="en-US" sz="2000" noProof="0" smtClean="0">
                <a:latin typeface="American Typewriter" pitchFamily="-84" charset="0"/>
                <a:ea typeface="ＭＳ Ｐゴシック" pitchFamily="34" charset="-128"/>
              </a:rPr>
              <a:t>(a) </a:t>
            </a:r>
            <a:r>
              <a:rPr lang="en-US" sz="2000" u="sng" noProof="0" smtClean="0">
                <a:latin typeface="American Typewriter" pitchFamily="-84" charset="0"/>
                <a:ea typeface="ＭＳ Ｐゴシック" pitchFamily="34" charset="-128"/>
              </a:rPr>
              <a:t>International </a:t>
            </a:r>
            <a:r>
              <a:rPr lang="en-US" sz="2000" b="1" u="sng" noProof="0" smtClean="0">
                <a:latin typeface="American Typewriter" pitchFamily="-84" charset="0"/>
                <a:ea typeface="ＭＳ Ｐゴシック" pitchFamily="34" charset="-128"/>
              </a:rPr>
              <a:t>conventions</a:t>
            </a:r>
            <a:r>
              <a:rPr lang="en-US" sz="2000" noProof="0" smtClean="0">
                <a:latin typeface="American Typewriter" pitchFamily="-84" charset="0"/>
                <a:ea typeface="ＭＳ Ｐゴシック" pitchFamily="34" charset="-128"/>
              </a:rPr>
              <a:t>, whether general or particular, establishing rules expressly recognised by the contesting States;</a:t>
            </a:r>
          </a:p>
          <a:p>
            <a:pPr lvl="1" eaLnBrk="1" hangingPunct="1"/>
            <a:r>
              <a:rPr lang="en-US" sz="2000" noProof="0" smtClean="0">
                <a:latin typeface="American Typewriter" pitchFamily="-84" charset="0"/>
                <a:ea typeface="ＭＳ Ｐゴシック" pitchFamily="34" charset="-128"/>
              </a:rPr>
              <a:t>(b) </a:t>
            </a:r>
            <a:r>
              <a:rPr lang="en-US" sz="2000" u="sng" noProof="0" smtClean="0">
                <a:latin typeface="American Typewriter" pitchFamily="-84" charset="0"/>
                <a:ea typeface="ＭＳ Ｐゴシック" pitchFamily="34" charset="-128"/>
              </a:rPr>
              <a:t>International </a:t>
            </a:r>
            <a:r>
              <a:rPr lang="en-US" sz="2000" b="1" u="sng" noProof="0" smtClean="0">
                <a:latin typeface="American Typewriter" pitchFamily="-84" charset="0"/>
                <a:ea typeface="ＭＳ Ｐゴシック" pitchFamily="34" charset="-128"/>
              </a:rPr>
              <a:t>custom</a:t>
            </a:r>
            <a:r>
              <a:rPr lang="en-US" sz="2000" noProof="0" smtClean="0">
                <a:latin typeface="American Typewriter" pitchFamily="-84" charset="0"/>
                <a:ea typeface="ＭＳ Ｐゴシック" pitchFamily="34" charset="-128"/>
              </a:rPr>
              <a:t>, as evidence of a general practice accepted as law;</a:t>
            </a:r>
          </a:p>
          <a:p>
            <a:pPr lvl="1" eaLnBrk="1" hangingPunct="1"/>
            <a:r>
              <a:rPr lang="en-US" sz="2000" noProof="0" smtClean="0">
                <a:latin typeface="American Typewriter" pitchFamily="-84" charset="0"/>
                <a:ea typeface="ＭＳ Ｐゴシック" pitchFamily="34" charset="-128"/>
              </a:rPr>
              <a:t>(c) </a:t>
            </a:r>
            <a:r>
              <a:rPr lang="en-US" sz="2000" u="sng" noProof="0" smtClean="0">
                <a:latin typeface="American Typewriter" pitchFamily="-84" charset="0"/>
                <a:ea typeface="ＭＳ Ｐゴシック" pitchFamily="34" charset="-128"/>
              </a:rPr>
              <a:t>The </a:t>
            </a:r>
            <a:r>
              <a:rPr lang="en-US" sz="2000" b="1" u="sng" noProof="0" smtClean="0">
                <a:latin typeface="American Typewriter" pitchFamily="-84" charset="0"/>
                <a:ea typeface="ＭＳ Ｐゴシック" pitchFamily="34" charset="-128"/>
              </a:rPr>
              <a:t>general principles </a:t>
            </a:r>
            <a:r>
              <a:rPr lang="en-US" sz="2000" noProof="0" smtClean="0">
                <a:latin typeface="American Typewriter" pitchFamily="-84" charset="0"/>
                <a:ea typeface="ＭＳ Ｐゴシック" pitchFamily="34" charset="-128"/>
              </a:rPr>
              <a:t>of law recognised by civilised nations;</a:t>
            </a:r>
          </a:p>
          <a:p>
            <a:pPr lvl="1" eaLnBrk="1" hangingPunct="1"/>
            <a:r>
              <a:rPr lang="en-US" sz="2000" noProof="0" smtClean="0">
                <a:latin typeface="American Typewriter" pitchFamily="-84" charset="0"/>
                <a:ea typeface="ＭＳ Ｐゴシック" pitchFamily="34" charset="-128"/>
              </a:rPr>
              <a:t>(d) Subject to the provision of Article 59, </a:t>
            </a:r>
            <a:r>
              <a:rPr lang="en-US" sz="2000" b="1" noProof="0" smtClean="0">
                <a:latin typeface="American Typewriter" pitchFamily="-84" charset="0"/>
                <a:ea typeface="ＭＳ Ｐゴシック" pitchFamily="34" charset="-128"/>
              </a:rPr>
              <a:t>judicial decisions and the teachings </a:t>
            </a:r>
            <a:r>
              <a:rPr lang="en-US" sz="2000" noProof="0" smtClean="0">
                <a:latin typeface="American Typewriter" pitchFamily="-84" charset="0"/>
                <a:ea typeface="ＭＳ Ｐゴシック" pitchFamily="34" charset="-128"/>
              </a:rPr>
              <a:t>of the most highly qualified publicists of the various nations, as a subsidiary means for the determination of rules of law.</a:t>
            </a:r>
          </a:p>
          <a:p>
            <a:pPr eaLnBrk="1" hangingPunct="1"/>
            <a:r>
              <a:rPr lang="en-US" sz="2400" noProof="0" smtClean="0">
                <a:latin typeface="American Typewriter" pitchFamily="-84" charset="0"/>
                <a:ea typeface="ＭＳ Ｐゴシック" pitchFamily="34" charset="-128"/>
              </a:rPr>
              <a:t>(2) This provision shall not prejudice the power of the Court to decide a case </a:t>
            </a:r>
            <a:r>
              <a:rPr lang="en-US" sz="2400" b="1" i="1" noProof="0" smtClean="0">
                <a:latin typeface="American Typewriter" pitchFamily="-84" charset="0"/>
                <a:ea typeface="ＭＳ Ｐゴシック" pitchFamily="34" charset="-128"/>
              </a:rPr>
              <a:t>ex aequo et bono</a:t>
            </a:r>
            <a:r>
              <a:rPr lang="en-US" sz="2400" noProof="0" smtClean="0">
                <a:latin typeface="American Typewriter" pitchFamily="-84" charset="0"/>
                <a:ea typeface="ＭＳ Ｐゴシック" pitchFamily="34" charset="-128"/>
              </a:rPr>
              <a:t>, if the parties agree thereto.</a:t>
            </a:r>
          </a:p>
        </p:txBody>
      </p:sp>
      <p:sp>
        <p:nvSpPr>
          <p:cNvPr id="11268" name="Segnaposto numero diapositiva 3"/>
          <p:cNvSpPr>
            <a:spLocks noGrp="1"/>
          </p:cNvSpPr>
          <p:nvPr>
            <p:ph type="sldNum" sz="quarter" idx="12"/>
          </p:nvPr>
        </p:nvSpPr>
        <p:spPr bwMode="auto">
          <a:noFill/>
          <a:ln>
            <a:miter lim="800000"/>
            <a:headEnd/>
            <a:tailEnd/>
          </a:ln>
        </p:spPr>
        <p:txBody>
          <a:bodyPr/>
          <a:lstStyle/>
          <a:p>
            <a:fld id="{ADD18B08-1095-4DBC-A718-E8F716AEDC91}" type="slidenum">
              <a:rPr lang="it-IT" smtClean="0">
                <a:ea typeface="ＭＳ Ｐゴシック" pitchFamily="34" charset="-128"/>
              </a:rPr>
              <a:pPr/>
              <a:t>9</a:t>
            </a:fld>
            <a:endParaRPr lang="it-IT" smtClean="0">
              <a:ea typeface="ＭＳ Ｐゴシック" pitchFamily="34" charset="-128"/>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3362</TotalTime>
  <Words>1871</Words>
  <Application>Microsoft Office PowerPoint</Application>
  <PresentationFormat>On-screen Show (4:3)</PresentationFormat>
  <Paragraphs>209</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Tema di Office</vt:lpstr>
      <vt:lpstr>PowerPoint Presentation</vt:lpstr>
      <vt:lpstr>Class Two</vt:lpstr>
      <vt:lpstr>Introduction</vt:lpstr>
      <vt:lpstr>The Lotus case / 1</vt:lpstr>
      <vt:lpstr>The Lotus Case / 2: basic principles!</vt:lpstr>
      <vt:lpstr>The Lotus Case/ critics + what happened afterwards?</vt:lpstr>
      <vt:lpstr>The Wimbledon Case (1923)</vt:lpstr>
      <vt:lpstr>Main outcomes of the cases</vt:lpstr>
      <vt:lpstr>Article 38 of the Statute of the ICJ</vt:lpstr>
      <vt:lpstr>What Article 38 Does (and Does Not) Say </vt:lpstr>
      <vt:lpstr>Hierarchy of Sources of Int’l Law</vt:lpstr>
      <vt:lpstr>Customary Law</vt:lpstr>
      <vt:lpstr>International Treaties</vt:lpstr>
      <vt:lpstr>General Principles of Law  Recognised by Civilised Nations </vt:lpstr>
      <vt:lpstr>Unilateral Statements by States</vt:lpstr>
      <vt:lpstr>Other Possible Sources</vt:lpstr>
      <vt:lpstr>Fundamental principles of international law</vt:lpstr>
      <vt:lpstr>Equality and Sovereingty</vt:lpstr>
      <vt:lpstr>Non-Intervention</vt:lpstr>
      <vt:lpstr>Prohibition of the threat  and of the use of force / 1</vt:lpstr>
      <vt:lpstr>Prohibition of the threat  and of the use of force /2 </vt:lpstr>
      <vt:lpstr>Peaceful Settlement of Disputes</vt:lpstr>
      <vt:lpstr>Respect for Human Rights</vt:lpstr>
      <vt:lpstr>Self-Determination of Peoples / 1</vt:lpstr>
      <vt:lpstr>Self-Determination of Peoples / 2</vt:lpstr>
      <vt:lpstr>Self-Determination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Law</dc:title>
  <dc:creator>Matteo Winkler</dc:creator>
  <cp:lastModifiedBy>PC03</cp:lastModifiedBy>
  <cp:revision>134</cp:revision>
  <dcterms:created xsi:type="dcterms:W3CDTF">2010-09-12T08:22:06Z</dcterms:created>
  <dcterms:modified xsi:type="dcterms:W3CDTF">2017-11-08T11:11:14Z</dcterms:modified>
</cp:coreProperties>
</file>