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99" r:id="rId1"/>
  </p:sldMasterIdLst>
  <p:notesMasterIdLst>
    <p:notesMasterId r:id="rId18"/>
  </p:notesMasterIdLst>
  <p:handoutMasterIdLst>
    <p:handoutMasterId r:id="rId19"/>
  </p:handoutMasterIdLst>
  <p:sldIdLst>
    <p:sldId id="300" r:id="rId2"/>
    <p:sldId id="258" r:id="rId3"/>
    <p:sldId id="259" r:id="rId4"/>
    <p:sldId id="303" r:id="rId5"/>
    <p:sldId id="260" r:id="rId6"/>
    <p:sldId id="261" r:id="rId7"/>
    <p:sldId id="262" r:id="rId8"/>
    <p:sldId id="269" r:id="rId9"/>
    <p:sldId id="271" r:id="rId10"/>
    <p:sldId id="272" r:id="rId11"/>
    <p:sldId id="273" r:id="rId12"/>
    <p:sldId id="275" r:id="rId13"/>
    <p:sldId id="291" r:id="rId14"/>
    <p:sldId id="292" r:id="rId15"/>
    <p:sldId id="293" r:id="rId16"/>
    <p:sldId id="304" r:id="rId17"/>
  </p:sldIdLst>
  <p:sldSz cx="9144000" cy="6858000" type="screen4x3"/>
  <p:notesSz cx="7010400" cy="9296400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80" autoAdjust="0"/>
  </p:normalViewPr>
  <p:slideViewPr>
    <p:cSldViewPr snapToGrid="0" snapToObjects="1">
      <p:cViewPr varScale="1">
        <p:scale>
          <a:sx n="96" d="100"/>
          <a:sy n="96" d="100"/>
        </p:scale>
        <p:origin x="-19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26B7012-53D0-4908-BFFC-5291E8A8ECF9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0F060E3-B96D-4853-988E-184261C10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961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B2A824-2775-4E5C-BB74-69AA8DB9D6F2}" type="datetimeFigureOut">
              <a:rPr lang="it-IT"/>
              <a:pPr/>
              <a:t>08/11/2017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6FD334D-0BF8-403B-AD1F-3296B637F6BD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03139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 txBox="1">
            <a:spLocks noGrp="1" noChangeArrowheads="1"/>
          </p:cNvSpPr>
          <p:nvPr/>
        </p:nvSpPr>
        <p:spPr bwMode="auto">
          <a:xfrm>
            <a:off x="3967692" y="8829967"/>
            <a:ext cx="3041086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7279" tIns="48640" rIns="97279" bIns="48640" anchor="b"/>
          <a:lstStyle/>
          <a:p>
            <a:pPr algn="r" defTabSz="973833"/>
            <a:fld id="{2695B19C-C27C-4982-9B46-084B92317C66}" type="slidenum">
              <a:rPr lang="it-IT" sz="1600"/>
              <a:pPr algn="r" defTabSz="973833"/>
              <a:t>1</a:t>
            </a:fld>
            <a:endParaRPr lang="it-IT" sz="160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4275" y="696913"/>
            <a:ext cx="4645025" cy="34845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8097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858295-4BEE-47FF-AA05-D8F4F6CF1CC8}" type="datetime1">
              <a:rPr lang="it-IT"/>
              <a:pPr/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66FE4E-1B3C-4DFF-B8D7-07B3C4749F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639202-6143-4760-8843-1143207A0441}" type="datetime1">
              <a:rPr lang="it-IT"/>
              <a:pPr/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1D1DE-6749-4F3C-80E2-E78C86F4C676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875138-DB98-4F46-9769-9ADA47C4B718}" type="datetime1">
              <a:rPr lang="it-IT"/>
              <a:pPr/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89CACF-C4E7-48B0-8D17-A613E7BD1B88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4B5BA1-904C-4536-AF72-B5AC07EB19FA}" type="datetime1">
              <a:rPr lang="it-IT"/>
              <a:pPr/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ACC4B6-A9F1-4B6E-83D5-4CDE28D91FE7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42C557-2BD1-49A1-AD6B-3798B2D9D5D8}" type="datetime1">
              <a:rPr lang="it-IT"/>
              <a:pPr/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9EA5D3-3F8E-4E98-BACB-365E1EE08336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9F5929-9607-46F4-8B7A-EA0BD1AA379B}" type="datetime1">
              <a:rPr lang="it-IT"/>
              <a:pPr/>
              <a:t>08/11/2017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D5B28-9143-4761-99D1-754B1B0FBAA5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70435D-3324-4573-95CB-3915B3EE7B0E}" type="datetime1">
              <a:rPr lang="it-IT"/>
              <a:pPr/>
              <a:t>08/11/2017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9148B1-D318-405C-AD86-81BBAFCD9FEE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261125-9474-4920-9CE4-A4EA7281A34D}" type="datetime1">
              <a:rPr lang="it-IT"/>
              <a:pPr/>
              <a:t>08/11/2017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5C4BF8-3695-4AE6-B141-6B3F5E04139D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0E6E77-5E64-497A-A59D-BBDEFB974539}" type="datetime1">
              <a:rPr lang="it-IT"/>
              <a:pPr/>
              <a:t>08/11/2017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D1B2A-6B41-485D-9CB9-52DDB46759A9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54BC49-47CB-4104-A79D-60F428A6761A}" type="datetime1">
              <a:rPr lang="it-IT"/>
              <a:pPr/>
              <a:t>08/11/2017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76CAEE-D8D1-418F-BFC9-1F72E69838D5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7927C3-A3D8-4919-8AA9-8A644BC7D3D3}" type="datetime1">
              <a:rPr lang="it-IT"/>
              <a:pPr/>
              <a:t>08/11/2017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A2FD6-4BB1-432F-B82B-2AAB757AFA71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stile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694061BF-A672-4D04-BA6B-E619F4F8C75A}" type="datetime1">
              <a:rPr lang="it-IT"/>
              <a:pPr/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ECAD31B4-7C82-412E-9953-F8CDEE581FD4}" type="slidenum">
              <a:rPr lang="it-IT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5" r:id="rId1"/>
    <p:sldLayoutId id="2147484055" r:id="rId2"/>
    <p:sldLayoutId id="2147484056" r:id="rId3"/>
    <p:sldLayoutId id="2147484057" r:id="rId4"/>
    <p:sldLayoutId id="2147484058" r:id="rId5"/>
    <p:sldLayoutId id="2147484059" r:id="rId6"/>
    <p:sldLayoutId id="2147484060" r:id="rId7"/>
    <p:sldLayoutId id="2147484061" r:id="rId8"/>
    <p:sldLayoutId id="2147484062" r:id="rId9"/>
    <p:sldLayoutId id="2147484063" r:id="rId10"/>
    <p:sldLayoutId id="2147484064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legal.un.org/avl/ls/Rosenboom_LT_video_2e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182688" y="573088"/>
            <a:ext cx="6827837" cy="21240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6600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/>
            </a:r>
            <a:br>
              <a:rPr lang="it-IT" sz="6600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</a:br>
            <a:r>
              <a:rPr lang="it-IT" sz="6600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International </a:t>
            </a:r>
            <a:r>
              <a:rPr lang="it-IT" sz="6600" dirty="0" err="1">
                <a:solidFill>
                  <a:prstClr val="black"/>
                </a:solidFill>
                <a:latin typeface="Calibri"/>
                <a:ea typeface="+mj-ea"/>
                <a:cs typeface="+mj-cs"/>
              </a:rPr>
              <a:t>Law</a:t>
            </a:r>
            <a:endParaRPr lang="it-IT" dirty="0">
              <a:ea typeface="+mn-ea"/>
            </a:endParaRPr>
          </a:p>
        </p:txBody>
      </p:sp>
      <p:sp>
        <p:nvSpPr>
          <p:cNvPr id="8" name="Sottotitolo 2"/>
          <p:cNvSpPr txBox="1">
            <a:spLocks/>
          </p:cNvSpPr>
          <p:nvPr/>
        </p:nvSpPr>
        <p:spPr bwMode="auto">
          <a:xfrm>
            <a:off x="779463" y="3108325"/>
            <a:ext cx="7583487" cy="334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it-IT" sz="4000" dirty="0" smtClean="0">
                <a:solidFill>
                  <a:sysClr val="windowText" lastClr="000000">
                    <a:tint val="75000"/>
                  </a:sysClr>
                </a:solidFill>
                <a:latin typeface="Calibri"/>
                <a:ea typeface="+mn-ea"/>
              </a:rPr>
              <a:t>Class 3</a:t>
            </a:r>
            <a:endParaRPr lang="it-IT" sz="4000" dirty="0">
              <a:solidFill>
                <a:sysClr val="windowText" lastClr="000000">
                  <a:tint val="75000"/>
                </a:sysClr>
              </a:solidFill>
              <a:latin typeface="Calibri"/>
              <a:ea typeface="+mn-ea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lang="it-IT" sz="4000" dirty="0">
              <a:solidFill>
                <a:sysClr val="windowText" lastClr="000000">
                  <a:tint val="75000"/>
                </a:sysClr>
              </a:solidFill>
              <a:latin typeface="Calibri"/>
              <a:ea typeface="+mn-ea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4000" dirty="0">
                <a:latin typeface="Calibri"/>
                <a:ea typeface="Cambria"/>
                <a:cs typeface="Times New Roman"/>
              </a:rPr>
              <a:t>The Law of </a:t>
            </a:r>
            <a:r>
              <a:rPr lang="en-US" sz="4000" dirty="0" smtClean="0">
                <a:latin typeface="Calibri"/>
                <a:ea typeface="Cambria"/>
                <a:cs typeface="Times New Roman"/>
              </a:rPr>
              <a:t>Treaties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Calibri"/>
                <a:ea typeface="Cambria"/>
                <a:cs typeface="Times New Roman"/>
              </a:rPr>
              <a:t>Case study: the EVFTA</a:t>
            </a:r>
            <a:endParaRPr lang="en-US" sz="4000" dirty="0">
              <a:latin typeface="Calibri"/>
              <a:ea typeface="Cambria"/>
              <a:cs typeface="Times New Roman"/>
            </a:endParaRPr>
          </a:p>
        </p:txBody>
      </p:sp>
      <p:sp>
        <p:nvSpPr>
          <p:cNvPr id="16387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E08B58-3CED-412A-BBC9-78EF60AEFD50}" type="slidenum">
              <a:rPr lang="it-IT"/>
              <a:pPr/>
              <a:t>1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1225"/>
          </a:xfrm>
        </p:spPr>
        <p:txBody>
          <a:bodyPr/>
          <a:lstStyle/>
          <a:p>
            <a:pPr eaLnBrk="1" hangingPunct="1"/>
            <a:r>
              <a:rPr lang="en-US" noProof="0" smtClean="0">
                <a:ea typeface="ＭＳ Ｐゴシック" pitchFamily="34" charset="-128"/>
              </a:rPr>
              <a:t>Consent to Be Bound</a:t>
            </a:r>
          </a:p>
        </p:txBody>
      </p:sp>
      <p:sp>
        <p:nvSpPr>
          <p:cNvPr id="30722" name="Segnaposto contenuto 2"/>
          <p:cNvSpPr>
            <a:spLocks noGrp="1"/>
          </p:cNvSpPr>
          <p:nvPr>
            <p:ph idx="1"/>
          </p:nvPr>
        </p:nvSpPr>
        <p:spPr>
          <a:xfrm>
            <a:off x="457200" y="1382713"/>
            <a:ext cx="8229600" cy="4924425"/>
          </a:xfrm>
        </p:spPr>
        <p:txBody>
          <a:bodyPr/>
          <a:lstStyle/>
          <a:p>
            <a:pPr eaLnBrk="1" hangingPunct="1"/>
            <a:r>
              <a:rPr lang="en-US" noProof="0" smtClean="0">
                <a:ea typeface="ＭＳ Ｐゴシック" pitchFamily="34" charset="-128"/>
              </a:rPr>
              <a:t>Conditions for a treaty to be legally binding:</a:t>
            </a:r>
          </a:p>
          <a:p>
            <a:pPr lvl="1" eaLnBrk="1" hangingPunct="1"/>
            <a:r>
              <a:rPr lang="en-US" noProof="0" smtClean="0">
                <a:ea typeface="ＭＳ Ｐゴシック" pitchFamily="34" charset="-128"/>
              </a:rPr>
              <a:t>(1) The State must have given its </a:t>
            </a:r>
            <a:r>
              <a:rPr lang="en-US" b="1" noProof="0" smtClean="0">
                <a:ea typeface="ＭＳ Ｐゴシック" pitchFamily="34" charset="-128"/>
              </a:rPr>
              <a:t>consent to be bound</a:t>
            </a:r>
            <a:endParaRPr lang="en-US" noProof="0" smtClean="0">
              <a:ea typeface="ＭＳ Ｐゴシック" pitchFamily="34" charset="-128"/>
            </a:endParaRPr>
          </a:p>
          <a:p>
            <a:pPr lvl="1" eaLnBrk="1" hangingPunct="1"/>
            <a:r>
              <a:rPr lang="en-US" noProof="0" smtClean="0">
                <a:ea typeface="ＭＳ Ｐゴシック" pitchFamily="34" charset="-128"/>
              </a:rPr>
              <a:t>(2) The treay must have </a:t>
            </a:r>
            <a:r>
              <a:rPr lang="en-US" b="1" noProof="0" smtClean="0">
                <a:ea typeface="ＭＳ Ｐゴシック" pitchFamily="34" charset="-128"/>
              </a:rPr>
              <a:t>entered into force </a:t>
            </a:r>
            <a:r>
              <a:rPr lang="en-US" noProof="0" smtClean="0">
                <a:ea typeface="ＭＳ Ｐゴシック" pitchFamily="34" charset="-128"/>
              </a:rPr>
              <a:t>(distinction </a:t>
            </a:r>
            <a:r>
              <a:rPr lang="en-US" i="1" noProof="0" smtClean="0">
                <a:ea typeface="ＭＳ Ｐゴシック" pitchFamily="34" charset="-128"/>
              </a:rPr>
              <a:t>signature-consent / entry into force</a:t>
            </a:r>
            <a:r>
              <a:rPr lang="en-US" noProof="0" smtClean="0">
                <a:ea typeface="ＭＳ Ｐゴシック" pitchFamily="34" charset="-128"/>
              </a:rPr>
              <a:t>)</a:t>
            </a:r>
          </a:p>
          <a:p>
            <a:pPr eaLnBrk="1" hangingPunct="1"/>
            <a:r>
              <a:rPr lang="en-US" noProof="0" smtClean="0">
                <a:ea typeface="ＭＳ Ｐゴシック" pitchFamily="34" charset="-128"/>
              </a:rPr>
              <a:t>Consent (</a:t>
            </a:r>
            <a:r>
              <a:rPr lang="en-US" b="1" noProof="0" smtClean="0">
                <a:ea typeface="ＭＳ Ｐゴシック" pitchFamily="34" charset="-128"/>
              </a:rPr>
              <a:t>Article 11</a:t>
            </a:r>
            <a:r>
              <a:rPr lang="en-US" noProof="0" smtClean="0">
                <a:ea typeface="ＭＳ Ｐゴシック" pitchFamily="34" charset="-128"/>
              </a:rPr>
              <a:t>):</a:t>
            </a:r>
          </a:p>
          <a:p>
            <a:pPr lvl="1" eaLnBrk="1" hangingPunct="1"/>
            <a:r>
              <a:rPr lang="en-US" noProof="0" smtClean="0">
                <a:ea typeface="ＭＳ Ｐゴシック" pitchFamily="34" charset="-128"/>
              </a:rPr>
              <a:t>Expressed by signature, exchange of instruments constituting a treaty, ratification, acceptance, approval or accession</a:t>
            </a:r>
          </a:p>
          <a:p>
            <a:pPr lvl="1" eaLnBrk="1" hangingPunct="1"/>
            <a:r>
              <a:rPr lang="en-US" noProof="0" smtClean="0">
                <a:ea typeface="ＭＳ Ｐゴシック" pitchFamily="34" charset="-128"/>
              </a:rPr>
              <a:t>… or any other means if so agreed</a:t>
            </a:r>
          </a:p>
        </p:txBody>
      </p:sp>
      <p:sp>
        <p:nvSpPr>
          <p:cNvPr id="3072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138F442-4693-4EE3-93BF-149BDD7479D9}" type="slidenum">
              <a:rPr lang="it-IT"/>
              <a:pPr/>
              <a:t>10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9787"/>
          </a:xfrm>
        </p:spPr>
        <p:txBody>
          <a:bodyPr/>
          <a:lstStyle/>
          <a:p>
            <a:pPr eaLnBrk="1" hangingPunct="1"/>
            <a:r>
              <a:rPr lang="en-US" noProof="0" smtClean="0">
                <a:ea typeface="ＭＳ Ｐゴシック" pitchFamily="34" charset="-128"/>
              </a:rPr>
              <a:t>Signature / Ratification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54138"/>
            <a:ext cx="8229600" cy="51657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b="1" noProof="0" smtClean="0">
                <a:ea typeface="ＭＳ Ｐゴシック" pitchFamily="34" charset="-128"/>
              </a:rPr>
              <a:t>Ratification</a:t>
            </a:r>
            <a:r>
              <a:rPr lang="en-US" sz="2800" noProof="0" smtClean="0">
                <a:ea typeface="ＭＳ Ｐゴシック" pitchFamily="34" charset="-128"/>
              </a:rPr>
              <a:t>: process whereby a State finally confirms that it intends to be bound by a treaty that it has previously signed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noProof="0" smtClean="0">
                <a:ea typeface="ＭＳ Ｐゴシック" pitchFamily="34" charset="-128"/>
              </a:rPr>
              <a:t>Definitive / Simple signature</a:t>
            </a:r>
            <a:r>
              <a:rPr lang="en-US" sz="2800" noProof="0" smtClean="0">
                <a:ea typeface="ＭＳ Ｐゴシック" pitchFamily="34" charset="-128"/>
              </a:rPr>
              <a:t>: the latter is subject to ratification, the former is more likely for bilateral treaties or treaties with only a few parties </a:t>
            </a:r>
            <a:r>
              <a:rPr lang="en-US" sz="2400" noProof="0" smtClean="0">
                <a:ea typeface="ＭＳ Ｐゴシック" pitchFamily="34" charset="-128"/>
              </a:rPr>
              <a:t>(</a:t>
            </a:r>
            <a:r>
              <a:rPr lang="en-US" sz="2400" i="1" noProof="0" smtClean="0">
                <a:ea typeface="ＭＳ Ｐゴシック" pitchFamily="34" charset="-128"/>
              </a:rPr>
              <a:t>cf. Art. 12</a:t>
            </a:r>
            <a:r>
              <a:rPr lang="en-US" sz="2400" noProof="0" smtClean="0">
                <a:ea typeface="ＭＳ Ｐゴシック" pitchFamily="34" charset="-128"/>
              </a:rPr>
              <a:t>)</a:t>
            </a:r>
            <a:endParaRPr lang="en-US" sz="2800" b="1" noProof="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noProof="0" smtClean="0">
                <a:ea typeface="ＭＳ Ｐゴシック" pitchFamily="34" charset="-128"/>
              </a:rPr>
              <a:t>Consent is not effective until such ratification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noProof="0" smtClean="0">
                <a:ea typeface="ＭＳ Ｐゴシック" pitchFamily="34" charset="-128"/>
              </a:rPr>
              <a:t>The treaty itself usually indicates whether signature or ratification if the appropriate mode of consent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noProof="0" smtClean="0">
                <a:ea typeface="ＭＳ Ｐゴシック" pitchFamily="34" charset="-128"/>
              </a:rPr>
              <a:t>If the treaty is silent, one should interpret the parties</a:t>
            </a:r>
            <a:r>
              <a:rPr lang="en-US" altLang="ja-JP" sz="2400" noProof="0" smtClean="0">
                <a:ea typeface="ＭＳ Ｐゴシック" pitchFamily="34" charset="-128"/>
              </a:rPr>
              <a:t>’ intention (but need for ratification is presumed)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u="sng" noProof="0" smtClean="0">
                <a:ea typeface="ＭＳ Ｐゴシック" pitchFamily="34" charset="-128"/>
              </a:rPr>
              <a:t>unless</a:t>
            </a:r>
            <a:r>
              <a:rPr lang="en-US" sz="2400" noProof="0" smtClean="0">
                <a:ea typeface="ＭＳ Ｐゴシック" pitchFamily="34" charset="-128"/>
              </a:rPr>
              <a:t> the State representative declares that signature is subject to ratification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noProof="0" smtClean="0">
                <a:ea typeface="ＭＳ Ｐゴシック" pitchFamily="34" charset="-128"/>
              </a:rPr>
              <a:t>Usually treaties provide for the steps of consent</a:t>
            </a:r>
          </a:p>
        </p:txBody>
      </p:sp>
      <p:sp>
        <p:nvSpPr>
          <p:cNvPr id="31747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5B32C10-6013-46FF-A0D0-D3F2277F969A}" type="slidenum">
              <a:rPr lang="it-IT"/>
              <a:pPr/>
              <a:t>11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smtClean="0">
                <a:ea typeface="ＭＳ Ｐゴシック" pitchFamily="34" charset="-128"/>
              </a:rPr>
              <a:t>Entry Into Force</a:t>
            </a:r>
          </a:p>
        </p:txBody>
      </p:sp>
      <p:sp>
        <p:nvSpPr>
          <p:cNvPr id="33794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87937"/>
          </a:xfrm>
        </p:spPr>
        <p:txBody>
          <a:bodyPr anchor="b"/>
          <a:lstStyle/>
          <a:p>
            <a:pPr eaLnBrk="1" hangingPunct="1"/>
            <a:r>
              <a:rPr lang="en-US" sz="3600" b="1" noProof="0" smtClean="0">
                <a:ea typeface="ＭＳ Ｐゴシック" pitchFamily="34" charset="-128"/>
              </a:rPr>
              <a:t>Article 24</a:t>
            </a:r>
            <a:endParaRPr lang="en-US" sz="3600" noProof="0" smtClean="0">
              <a:ea typeface="ＭＳ Ｐゴシック" pitchFamily="34" charset="-128"/>
            </a:endParaRPr>
          </a:p>
          <a:p>
            <a:pPr eaLnBrk="1" hangingPunct="1"/>
            <a:r>
              <a:rPr lang="en-US" sz="3600" noProof="0" smtClean="0">
                <a:ea typeface="ＭＳ Ｐゴシック" pitchFamily="34" charset="-128"/>
              </a:rPr>
              <a:t>(1) A treaty enters into force </a:t>
            </a:r>
            <a:r>
              <a:rPr lang="en-US" altLang="ja-JP" sz="3600" noProof="0" smtClean="0">
                <a:ea typeface="ＭＳ Ｐゴシック" pitchFamily="34" charset="-128"/>
              </a:rPr>
              <a:t>“</a:t>
            </a:r>
            <a:r>
              <a:rPr lang="en-US" altLang="ja-JP" sz="3600" i="1" noProof="0" smtClean="0">
                <a:ea typeface="ＭＳ Ｐゴシック" pitchFamily="34" charset="-128"/>
              </a:rPr>
              <a:t>in such manner and upon such date as it may provide or as the negotiating States may agree</a:t>
            </a:r>
            <a:r>
              <a:rPr lang="en-US" altLang="ja-JP" sz="3600" noProof="0" smtClean="0">
                <a:ea typeface="ＭＳ Ｐゴシック" pitchFamily="34" charset="-128"/>
              </a:rPr>
              <a:t>”</a:t>
            </a:r>
          </a:p>
          <a:p>
            <a:pPr eaLnBrk="1" hangingPunct="1"/>
            <a:r>
              <a:rPr lang="en-US" sz="3600" noProof="0" smtClean="0">
                <a:ea typeface="ＭＳ Ｐゴシック" pitchFamily="34" charset="-128"/>
              </a:rPr>
              <a:t>(2) If the treaty is silent,it enters into force as soon as consent to be bound has been established for all the negotiating States</a:t>
            </a:r>
          </a:p>
        </p:txBody>
      </p:sp>
      <p:sp>
        <p:nvSpPr>
          <p:cNvPr id="33795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9131514-0601-4410-86A2-D71615045F1E}" type="slidenum">
              <a:rPr lang="it-IT"/>
              <a:pPr/>
              <a:t>12</a:t>
            </a:fld>
            <a:endParaRPr lang="it-I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>
                <a:ea typeface="ＭＳ Ｐゴシック" pitchFamily="34" charset="-128"/>
              </a:rPr>
              <a:t>Treaties and Third States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2921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1" noProof="0" dirty="0" smtClean="0">
                <a:ea typeface="+mn-ea"/>
              </a:rPr>
              <a:t>Articles 34, 35 and 36 of the Vienna Convention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noProof="0" dirty="0" smtClean="0">
                <a:ea typeface="+mn-ea"/>
              </a:rPr>
              <a:t>Treaties are binding only on the parties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noProof="0" dirty="0" smtClean="0">
                <a:ea typeface="+mn-ea"/>
              </a:rPr>
              <a:t>Sometimes the parties to a treaty may intend to confer rights or obligations on non-parties without them becoming parties </a:t>
            </a:r>
            <a:r>
              <a:rPr lang="en-US" sz="2800" noProof="0" dirty="0" smtClean="0">
                <a:ea typeface="+mn-ea"/>
              </a:rPr>
              <a:t>(a matter of interpretation in the light of the circumstances)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noProof="0" dirty="0" smtClean="0">
                <a:ea typeface="+mn-ea"/>
              </a:rPr>
              <a:t>In such case, the </a:t>
            </a:r>
            <a:r>
              <a:rPr lang="en-US" i="1" noProof="0" dirty="0" smtClean="0">
                <a:ea typeface="+mn-ea"/>
              </a:rPr>
              <a:t>obligation</a:t>
            </a:r>
            <a:r>
              <a:rPr lang="en-US" noProof="0" dirty="0" smtClean="0">
                <a:ea typeface="+mn-ea"/>
              </a:rPr>
              <a:t> becomes binding on third party </a:t>
            </a:r>
            <a:r>
              <a:rPr lang="en-US" u="sng" noProof="0" dirty="0" smtClean="0">
                <a:ea typeface="+mn-ea"/>
              </a:rPr>
              <a:t>only if</a:t>
            </a:r>
            <a:r>
              <a:rPr lang="en-US" noProof="0" dirty="0" smtClean="0">
                <a:ea typeface="+mn-ea"/>
              </a:rPr>
              <a:t> it accepts it </a:t>
            </a:r>
            <a:r>
              <a:rPr lang="en-US" u="sng" noProof="0" dirty="0" smtClean="0">
                <a:ea typeface="+mn-ea"/>
              </a:rPr>
              <a:t>in writing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noProof="0" dirty="0" smtClean="0">
                <a:ea typeface="+mn-ea"/>
              </a:rPr>
              <a:t>In case of </a:t>
            </a:r>
            <a:r>
              <a:rPr lang="en-US" i="1" noProof="0" dirty="0" smtClean="0">
                <a:ea typeface="+mn-ea"/>
              </a:rPr>
              <a:t>right</a:t>
            </a:r>
            <a:r>
              <a:rPr lang="en-US" noProof="0" dirty="0" smtClean="0">
                <a:ea typeface="+mn-ea"/>
              </a:rPr>
              <a:t>, it is presumed that the third State has accepted unless the contrary is indicated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noProof="0" dirty="0" smtClean="0">
                <a:ea typeface="+mn-ea"/>
              </a:rPr>
              <a:t>In both cases, consent is at the root of the transfer of the treaty provisions to the third party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endParaRPr lang="en-US" noProof="0" dirty="0">
              <a:ea typeface="+mn-ea"/>
            </a:endParaRPr>
          </a:p>
        </p:txBody>
      </p:sp>
      <p:sp>
        <p:nvSpPr>
          <p:cNvPr id="45059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6AF2CC4-E63A-4627-B606-028250EA9B46}" type="slidenum">
              <a:rPr lang="it-IT"/>
              <a:pPr/>
              <a:t>13</a:t>
            </a:fld>
            <a:endParaRPr lang="it-I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2500"/>
          </a:xfrm>
        </p:spPr>
        <p:txBody>
          <a:bodyPr/>
          <a:lstStyle/>
          <a:p>
            <a:pPr eaLnBrk="1" hangingPunct="1"/>
            <a:r>
              <a:rPr lang="en-US" noProof="0" dirty="0" smtClean="0">
                <a:ea typeface="ＭＳ Ｐゴシック" pitchFamily="34" charset="-128"/>
              </a:rPr>
              <a:t>Treaties and Third States</a:t>
            </a:r>
          </a:p>
        </p:txBody>
      </p:sp>
      <p:sp>
        <p:nvSpPr>
          <p:cNvPr id="46082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75225"/>
          </a:xfrm>
        </p:spPr>
        <p:txBody>
          <a:bodyPr/>
          <a:lstStyle/>
          <a:p>
            <a:pPr eaLnBrk="1" hangingPunct="1"/>
            <a:r>
              <a:rPr lang="en-US" noProof="0" smtClean="0">
                <a:ea typeface="ＭＳ Ｐゴシック" pitchFamily="34" charset="-128"/>
              </a:rPr>
              <a:t>So-called </a:t>
            </a:r>
            <a:r>
              <a:rPr lang="en-US" b="1" noProof="0" smtClean="0">
                <a:ea typeface="ＭＳ Ｐゴシック" pitchFamily="34" charset="-128"/>
              </a:rPr>
              <a:t>dispositive treaties</a:t>
            </a:r>
            <a:r>
              <a:rPr lang="en-US" noProof="0" smtClean="0">
                <a:ea typeface="ＭＳ Ｐゴシック" pitchFamily="34" charset="-128"/>
              </a:rPr>
              <a:t> </a:t>
            </a:r>
            <a:r>
              <a:rPr lang="en-US" sz="2800" noProof="0" smtClean="0">
                <a:ea typeface="ＭＳ Ｐゴシック" pitchFamily="34" charset="-128"/>
              </a:rPr>
              <a:t>(= they create legal regimes valid for the whole world, </a:t>
            </a:r>
            <a:r>
              <a:rPr lang="en-US" sz="2800" i="1" noProof="0" smtClean="0">
                <a:ea typeface="ＭＳ Ｐゴシック" pitchFamily="34" charset="-128"/>
              </a:rPr>
              <a:t>erga omnes</a:t>
            </a:r>
            <a:r>
              <a:rPr lang="en-US" sz="2800" noProof="0" smtClean="0">
                <a:ea typeface="ＭＳ Ｐゴシック" pitchFamily="34" charset="-128"/>
              </a:rPr>
              <a:t>)</a:t>
            </a:r>
          </a:p>
          <a:p>
            <a:pPr lvl="1" eaLnBrk="1" hangingPunct="1"/>
            <a:r>
              <a:rPr lang="en-US" noProof="0" smtClean="0">
                <a:ea typeface="ＭＳ Ｐゴシック" pitchFamily="34" charset="-128"/>
              </a:rPr>
              <a:t>Treaties on territorial matters such as delimitation of boundaries, int</a:t>
            </a:r>
            <a:r>
              <a:rPr lang="en-US" altLang="ja-JP" noProof="0" smtClean="0">
                <a:ea typeface="ＭＳ Ｐゴシック" pitchFamily="34" charset="-128"/>
              </a:rPr>
              <a:t>’l waterways, territorial status</a:t>
            </a:r>
          </a:p>
          <a:p>
            <a:pPr lvl="1" eaLnBrk="1" hangingPunct="1"/>
            <a:r>
              <a:rPr lang="en-US" noProof="0" smtClean="0">
                <a:ea typeface="ＭＳ Ｐゴシック" pitchFamily="34" charset="-128"/>
              </a:rPr>
              <a:t>Treaties constituting int</a:t>
            </a:r>
            <a:r>
              <a:rPr lang="en-US" altLang="ja-JP" noProof="0" smtClean="0">
                <a:ea typeface="ＭＳ Ｐゴシック" pitchFamily="34" charset="-128"/>
              </a:rPr>
              <a:t>’l organizations </a:t>
            </a:r>
            <a:r>
              <a:rPr lang="en-US" altLang="ja-JP" sz="2400" noProof="0" smtClean="0">
                <a:ea typeface="ＭＳ Ｐゴシック" pitchFamily="34" charset="-128"/>
              </a:rPr>
              <a:t>(they create an entity with legal personality, opposable to members and non-members alike)</a:t>
            </a:r>
          </a:p>
          <a:p>
            <a:pPr eaLnBrk="1" hangingPunct="1"/>
            <a:r>
              <a:rPr lang="en-US" noProof="0" smtClean="0">
                <a:ea typeface="ＭＳ Ｐゴシック" pitchFamily="34" charset="-128"/>
              </a:rPr>
              <a:t>Third parties cannot dispute the objective validity of the state of affairs created by the treaty</a:t>
            </a:r>
          </a:p>
        </p:txBody>
      </p:sp>
      <p:sp>
        <p:nvSpPr>
          <p:cNvPr id="4608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63DB4F8-693A-4C50-9DE4-0E7A8C0D8EB7}" type="slidenum">
              <a:rPr lang="it-IT"/>
              <a:pPr/>
              <a:t>14</a:t>
            </a:fld>
            <a:endParaRPr lang="it-IT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smtClean="0">
                <a:ea typeface="ＭＳ Ｐゴシック" pitchFamily="34" charset="-128"/>
              </a:rPr>
              <a:t>Inconsistent Treaties</a:t>
            </a:r>
          </a:p>
        </p:txBody>
      </p:sp>
      <p:sp>
        <p:nvSpPr>
          <p:cNvPr id="47106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noProof="0" dirty="0" smtClean="0">
                <a:ea typeface="ＭＳ Ｐゴシック" pitchFamily="34" charset="-128"/>
              </a:rPr>
              <a:t>Article 59</a:t>
            </a:r>
          </a:p>
          <a:p>
            <a:pPr eaLnBrk="1" hangingPunct="1"/>
            <a:r>
              <a:rPr lang="en-US" noProof="0" dirty="0" smtClean="0">
                <a:ea typeface="ＭＳ Ｐゴシック" pitchFamily="34" charset="-128"/>
              </a:rPr>
              <a:t>Same subject matter, </a:t>
            </a:r>
            <a:r>
              <a:rPr lang="en-US" i="1" noProof="0" dirty="0" smtClean="0">
                <a:ea typeface="ＭＳ Ｐゴシック" pitchFamily="34" charset="-128"/>
              </a:rPr>
              <a:t>all </a:t>
            </a:r>
            <a:r>
              <a:rPr lang="en-US" noProof="0" dirty="0" smtClean="0">
                <a:ea typeface="ＭＳ Ｐゴシック" pitchFamily="34" charset="-128"/>
              </a:rPr>
              <a:t>same parties: the prior treaty must be regarded as terminated</a:t>
            </a:r>
          </a:p>
          <a:p>
            <a:pPr eaLnBrk="1" hangingPunct="1"/>
            <a:r>
              <a:rPr lang="en-US" noProof="0" dirty="0" smtClean="0">
                <a:ea typeface="ＭＳ Ｐゴシック" pitchFamily="34" charset="-128"/>
              </a:rPr>
              <a:t>Article 103 of the UN Charter (see also Art. 30.1 of the Vienna Convention)</a:t>
            </a:r>
          </a:p>
          <a:p>
            <a:pPr eaLnBrk="1" hangingPunct="1"/>
            <a:r>
              <a:rPr lang="en-US" i="1" noProof="0" dirty="0" smtClean="0">
                <a:ea typeface="ＭＳ Ｐゴシック" pitchFamily="34" charset="-128"/>
              </a:rPr>
              <a:t>Jus </a:t>
            </a:r>
            <a:r>
              <a:rPr lang="en-US" i="1" noProof="0" dirty="0" err="1" smtClean="0">
                <a:ea typeface="ＭＳ Ｐゴシック" pitchFamily="34" charset="-128"/>
              </a:rPr>
              <a:t>cogens</a:t>
            </a:r>
            <a:r>
              <a:rPr lang="en-US" i="1" noProof="0" dirty="0" smtClean="0">
                <a:ea typeface="ＭＳ Ｐゴシック" pitchFamily="34" charset="-128"/>
              </a:rPr>
              <a:t> </a:t>
            </a:r>
            <a:r>
              <a:rPr lang="en-US" noProof="0" dirty="0" smtClean="0">
                <a:ea typeface="ＭＳ Ｐゴシック" pitchFamily="34" charset="-128"/>
              </a:rPr>
              <a:t>rules and their effect on treaties</a:t>
            </a:r>
            <a:endParaRPr lang="en-US" i="1" noProof="0" dirty="0" smtClean="0">
              <a:ea typeface="ＭＳ Ｐゴシック" pitchFamily="34" charset="-128"/>
            </a:endParaRPr>
          </a:p>
          <a:p>
            <a:pPr eaLnBrk="1" hangingPunct="1"/>
            <a:endParaRPr lang="en-US" noProof="0" dirty="0" smtClean="0">
              <a:ea typeface="ＭＳ Ｐゴシック" pitchFamily="34" charset="-128"/>
            </a:endParaRPr>
          </a:p>
        </p:txBody>
      </p:sp>
      <p:sp>
        <p:nvSpPr>
          <p:cNvPr id="47107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62BCA1A-61F5-4092-9C2E-CFA253E12CDE}" type="slidenum">
              <a:rPr lang="it-IT"/>
              <a:pPr/>
              <a:t>15</a:t>
            </a:fld>
            <a:endParaRPr lang="it-IT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662"/>
            <a:ext cx="8229600" cy="620908"/>
          </a:xfrm>
        </p:spPr>
        <p:txBody>
          <a:bodyPr/>
          <a:lstStyle/>
          <a:p>
            <a:r>
              <a:rPr lang="en-US" dirty="0" smtClean="0"/>
              <a:t>Case study: the EVFTA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932" y="968605"/>
            <a:ext cx="8229600" cy="4525963"/>
          </a:xfrm>
        </p:spPr>
        <p:txBody>
          <a:bodyPr/>
          <a:lstStyle/>
          <a:p>
            <a:r>
              <a:rPr lang="en-US" dirty="0" smtClean="0"/>
              <a:t>Negotiations (who negotiated?)</a:t>
            </a:r>
          </a:p>
          <a:p>
            <a:r>
              <a:rPr lang="en-US" dirty="0" smtClean="0"/>
              <a:t>Status (is it signed?) </a:t>
            </a:r>
          </a:p>
          <a:p>
            <a:r>
              <a:rPr lang="en-US" dirty="0" smtClean="0"/>
              <a:t>What are the procedures to enter into force?</a:t>
            </a:r>
          </a:p>
          <a:p>
            <a:r>
              <a:rPr lang="en-US" dirty="0" smtClean="0"/>
              <a:t>What are the main problems for its entry into force?</a:t>
            </a:r>
          </a:p>
          <a:p>
            <a:r>
              <a:rPr lang="en-US" dirty="0" smtClean="0"/>
              <a:t>What happens in case of conflict between the parties? (and how to interpret it?)</a:t>
            </a:r>
          </a:p>
          <a:p>
            <a:r>
              <a:rPr lang="en-US" dirty="0" smtClean="0"/>
              <a:t>Are there any other mechanisms to settle disputes?</a:t>
            </a:r>
          </a:p>
          <a:p>
            <a:r>
              <a:rPr lang="en-US" dirty="0" smtClean="0"/>
              <a:t>What rights individuals have from the agreement?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CC4B6-A9F1-4B6E-83D5-4CDE28D91FE7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331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>
                <a:ea typeface="ＭＳ Ｐゴシック" pitchFamily="34" charset="-128"/>
              </a:rPr>
              <a:t>Class 3</a:t>
            </a:r>
          </a:p>
        </p:txBody>
      </p:sp>
      <p:sp>
        <p:nvSpPr>
          <p:cNvPr id="18434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300" noProof="0" dirty="0" smtClean="0">
                <a:ea typeface="ＭＳ Ｐゴシック" pitchFamily="34" charset="-128"/>
              </a:rPr>
              <a:t>Content: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3000" noProof="0" dirty="0" smtClean="0">
                <a:ea typeface="ＭＳ Ｐゴシック" pitchFamily="34" charset="-128"/>
              </a:rPr>
              <a:t>The law of treaties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3000" noProof="0" dirty="0" smtClean="0">
                <a:ea typeface="ＭＳ Ｐゴシック" pitchFamily="34" charset="-128"/>
              </a:rPr>
              <a:t>What</a:t>
            </a:r>
            <a:r>
              <a:rPr lang="en-US" altLang="ja-JP" sz="3000" noProof="0" dirty="0" smtClean="0">
                <a:ea typeface="ＭＳ Ｐゴシック" pitchFamily="34" charset="-128"/>
              </a:rPr>
              <a:t>’s a treaty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3000" noProof="0" dirty="0" smtClean="0">
                <a:ea typeface="ＭＳ Ｐゴシック" pitchFamily="34" charset="-128"/>
              </a:rPr>
              <a:t>The Vienna Convention regulation</a:t>
            </a:r>
          </a:p>
          <a:p>
            <a:pPr eaLnBrk="1" hangingPunct="1">
              <a:lnSpc>
                <a:spcPct val="80000"/>
              </a:lnSpc>
            </a:pPr>
            <a:r>
              <a:rPr lang="en-US" sz="3700" noProof="0" dirty="0" smtClean="0">
                <a:ea typeface="ＭＳ Ｐゴシック" pitchFamily="34" charset="-128"/>
              </a:rPr>
              <a:t>Sources: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noProof="0" dirty="0" smtClean="0">
                <a:ea typeface="ＭＳ Ｐゴシック" pitchFamily="34" charset="-128"/>
              </a:rPr>
              <a:t>Vienna Convention on the Law of Treaties 1969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>
                <a:ea typeface="ＭＳ Ｐゴシック" pitchFamily="34" charset="-128"/>
              </a:rPr>
              <a:t>The EU Vietnam Free Trade Agreement</a:t>
            </a:r>
            <a:endParaRPr lang="en-US" noProof="0" dirty="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en-US" sz="3700" noProof="0" dirty="0" smtClean="0">
              <a:ea typeface="ＭＳ Ｐゴシック" pitchFamily="34" charset="-128"/>
            </a:endParaRPr>
          </a:p>
          <a:p>
            <a:pPr lvl="1" eaLnBrk="1" hangingPunct="1">
              <a:lnSpc>
                <a:spcPct val="80000"/>
              </a:lnSpc>
              <a:buFont typeface="Arial" pitchFamily="34" charset="0"/>
              <a:buNone/>
            </a:pPr>
            <a:endParaRPr lang="en-US" sz="3000" noProof="0" dirty="0" smtClean="0">
              <a:ea typeface="ＭＳ Ｐゴシック" pitchFamily="34" charset="-128"/>
            </a:endParaRPr>
          </a:p>
          <a:p>
            <a:pPr lvl="1" eaLnBrk="1" hangingPunct="1">
              <a:lnSpc>
                <a:spcPct val="80000"/>
              </a:lnSpc>
            </a:pPr>
            <a:endParaRPr lang="en-US" sz="3000" noProof="0" dirty="0" smtClean="0">
              <a:ea typeface="ＭＳ Ｐゴシック" pitchFamily="34" charset="-128"/>
            </a:endParaRPr>
          </a:p>
          <a:p>
            <a:pPr lvl="1" eaLnBrk="1" hangingPunct="1">
              <a:lnSpc>
                <a:spcPct val="80000"/>
              </a:lnSpc>
            </a:pPr>
            <a:endParaRPr lang="en-US" sz="3000" noProof="0" dirty="0" smtClean="0">
              <a:ea typeface="ＭＳ Ｐゴシック" pitchFamily="34" charset="-128"/>
            </a:endParaRPr>
          </a:p>
        </p:txBody>
      </p:sp>
      <p:sp>
        <p:nvSpPr>
          <p:cNvPr id="18435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19E1ACB-B120-404D-BA92-DBF15850DB15}" type="slidenum">
              <a:rPr lang="it-IT"/>
              <a:pPr/>
              <a:t>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4075"/>
          </a:xfrm>
        </p:spPr>
        <p:txBody>
          <a:bodyPr/>
          <a:lstStyle/>
          <a:p>
            <a:pPr eaLnBrk="1" hangingPunct="1"/>
            <a:r>
              <a:rPr lang="en-US" noProof="0" dirty="0" smtClean="0">
                <a:ea typeface="ＭＳ Ｐゴシック" pitchFamily="34" charset="-128"/>
              </a:rPr>
              <a:t>The Law of Treaties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022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3000" noProof="0" dirty="0" smtClean="0">
                <a:ea typeface="ＭＳ Ｐゴシック" pitchFamily="34" charset="-128"/>
              </a:rPr>
              <a:t>Body of IL dealing with the procedural and substantive rules governing the use of treaties as a source of int</a:t>
            </a:r>
            <a:r>
              <a:rPr lang="en-US" altLang="it-IT" sz="3000" noProof="0" dirty="0" smtClean="0">
                <a:ea typeface="ＭＳ Ｐゴシック" pitchFamily="34" charset="-128"/>
              </a:rPr>
              <a:t>’</a:t>
            </a:r>
            <a:r>
              <a:rPr lang="en-US" sz="3000" noProof="0" dirty="0" smtClean="0">
                <a:ea typeface="ＭＳ Ｐゴシック" pitchFamily="34" charset="-128"/>
              </a:rPr>
              <a:t>l law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noProof="0" dirty="0" smtClean="0">
                <a:ea typeface="ＭＳ Ｐゴシック" pitchFamily="34" charset="-128"/>
              </a:rPr>
              <a:t>It includes many rules on: entry into force, termination, interpretation, reservations and relationship of treaty law with custom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noProof="0" dirty="0" smtClean="0">
                <a:ea typeface="ＭＳ Ｐゴシック" pitchFamily="34" charset="-128"/>
              </a:rPr>
              <a:t>One of the least political areas of IL </a:t>
            </a:r>
            <a:r>
              <a:rPr lang="en-US" sz="2200" noProof="0" dirty="0" smtClean="0">
                <a:ea typeface="ＭＳ Ｐゴシック" pitchFamily="34" charset="-128"/>
              </a:rPr>
              <a:t>(need for certainty and clarity)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i="1" noProof="0" dirty="0" smtClean="0">
                <a:ea typeface="ＭＳ Ｐゴシック" pitchFamily="34" charset="-128"/>
              </a:rPr>
              <a:t>Same </a:t>
            </a:r>
            <a:r>
              <a:rPr lang="en-US" sz="3000" noProof="0" dirty="0" smtClean="0">
                <a:ea typeface="ＭＳ Ｐゴシック" pitchFamily="34" charset="-128"/>
              </a:rPr>
              <a:t>set of rules for </a:t>
            </a:r>
            <a:r>
              <a:rPr lang="en-US" sz="3000" i="1" noProof="0" dirty="0" smtClean="0">
                <a:ea typeface="ＭＳ Ｐゴシック" pitchFamily="34" charset="-128"/>
              </a:rPr>
              <a:t>all </a:t>
            </a:r>
            <a:r>
              <a:rPr lang="en-US" sz="3000" noProof="0" dirty="0" smtClean="0">
                <a:ea typeface="ＭＳ Ｐゴシック" pitchFamily="34" charset="-128"/>
              </a:rPr>
              <a:t>types of treaties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u="sng" noProof="0" dirty="0" smtClean="0">
                <a:ea typeface="ＭＳ Ｐゴシック" pitchFamily="34" charset="-128"/>
              </a:rPr>
              <a:t>But</a:t>
            </a:r>
            <a:r>
              <a:rPr lang="en-US" sz="3000" noProof="0" dirty="0" smtClean="0">
                <a:ea typeface="ＭＳ Ｐゴシック" pitchFamily="34" charset="-128"/>
              </a:rPr>
              <a:t> flexibility for parties to modify, restrict, enhance or exclude the standard rules of the law of treaties</a:t>
            </a:r>
          </a:p>
        </p:txBody>
      </p:sp>
      <p:sp>
        <p:nvSpPr>
          <p:cNvPr id="19459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26B80A-2A1A-4D12-9A62-A7964DF3504A}" type="slidenum">
              <a:rPr lang="it-IT"/>
              <a:pPr/>
              <a:t>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>
                <a:ea typeface="ＭＳ Ｐゴシック" pitchFamily="34" charset="-128"/>
              </a:rPr>
              <a:t>Two Basic Principles of the Law of Treaties	</a:t>
            </a:r>
          </a:p>
        </p:txBody>
      </p:sp>
      <p:sp>
        <p:nvSpPr>
          <p:cNvPr id="55298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smtClean="0">
                <a:ea typeface="ＭＳ Ｐゴシック" pitchFamily="34" charset="-128"/>
              </a:rPr>
              <a:t>Treaties need to be based on </a:t>
            </a:r>
            <a:r>
              <a:rPr lang="en-US" b="1" noProof="0" smtClean="0">
                <a:ea typeface="ＭＳ Ｐゴシック" pitchFamily="34" charset="-128"/>
              </a:rPr>
              <a:t>free consent</a:t>
            </a:r>
            <a:r>
              <a:rPr lang="en-US" noProof="0" smtClean="0">
                <a:ea typeface="ＭＳ Ｐゴシック" pitchFamily="34" charset="-128"/>
              </a:rPr>
              <a:t> of States (</a:t>
            </a:r>
            <a:r>
              <a:rPr lang="en-US" i="1" noProof="0" smtClean="0">
                <a:ea typeface="ＭＳ Ｐゴシック" pitchFamily="34" charset="-128"/>
              </a:rPr>
              <a:t>consent to be bound</a:t>
            </a:r>
            <a:r>
              <a:rPr lang="en-US" noProof="0" smtClean="0">
                <a:ea typeface="ＭＳ Ｐゴシック" pitchFamily="34" charset="-128"/>
              </a:rPr>
              <a:t>)</a:t>
            </a:r>
          </a:p>
          <a:p>
            <a:r>
              <a:rPr lang="en-US" noProof="0" smtClean="0">
                <a:ea typeface="ＭＳ Ｐゴシック" pitchFamily="34" charset="-128"/>
              </a:rPr>
              <a:t>Freedom of States is not unlimited: once consent to be bound has been expressed and the treaty has entered into force, Art. 26 applies</a:t>
            </a:r>
          </a:p>
          <a:p>
            <a:pPr lvl="1"/>
            <a:r>
              <a:rPr lang="en-US" noProof="0" smtClean="0">
                <a:ea typeface="ＭＳ Ｐゴシック" pitchFamily="34" charset="-128"/>
              </a:rPr>
              <a:t>The treaty shall be respected by the parties in good faith (</a:t>
            </a:r>
            <a:r>
              <a:rPr lang="en-US" i="1" noProof="0" smtClean="0">
                <a:ea typeface="ＭＳ Ｐゴシック" pitchFamily="34" charset="-128"/>
              </a:rPr>
              <a:t>pacta sunt servanda</a:t>
            </a:r>
            <a:r>
              <a:rPr lang="en-US" noProof="0" smtClean="0">
                <a:ea typeface="ＭＳ Ｐゴシック" pitchFamily="34" charset="-128"/>
              </a:rPr>
              <a:t>)</a:t>
            </a:r>
          </a:p>
          <a:p>
            <a:pPr lvl="1"/>
            <a:r>
              <a:rPr lang="en-US" noProof="0" smtClean="0">
                <a:ea typeface="ＭＳ Ｐゴシック" pitchFamily="34" charset="-128"/>
              </a:rPr>
              <a:t>Contrary domestic law is not an excluse for lack of performance </a:t>
            </a:r>
          </a:p>
        </p:txBody>
      </p:sp>
      <p:sp>
        <p:nvSpPr>
          <p:cNvPr id="55299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F601E39-F310-45C9-9574-6C96A14A6161}" type="slidenum">
              <a:rPr lang="it-IT"/>
              <a:pPr/>
              <a:t>4</a:t>
            </a:fld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6937"/>
          </a:xfrm>
        </p:spPr>
        <p:txBody>
          <a:bodyPr/>
          <a:lstStyle/>
          <a:p>
            <a:pPr eaLnBrk="1" hangingPunct="1"/>
            <a:r>
              <a:rPr lang="en-US" noProof="0" smtClean="0">
                <a:ea typeface="ＭＳ Ｐゴシック" pitchFamily="34" charset="-128"/>
              </a:rPr>
              <a:t>What Is A Treaty? / 1</a:t>
            </a:r>
          </a:p>
        </p:txBody>
      </p:sp>
      <p:sp>
        <p:nvSpPr>
          <p:cNvPr id="22530" name="Segnaposto contenuto 2"/>
          <p:cNvSpPr>
            <a:spLocks noGrp="1"/>
          </p:cNvSpPr>
          <p:nvPr>
            <p:ph idx="1"/>
          </p:nvPr>
        </p:nvSpPr>
        <p:spPr>
          <a:xfrm>
            <a:off x="457200" y="1304925"/>
            <a:ext cx="8229600" cy="4891088"/>
          </a:xfrm>
        </p:spPr>
        <p:txBody>
          <a:bodyPr/>
          <a:lstStyle/>
          <a:p>
            <a:pPr eaLnBrk="1" hangingPunct="1"/>
            <a:r>
              <a:rPr lang="en-US" noProof="0" smtClean="0">
                <a:ea typeface="ＭＳ Ｐゴシック" pitchFamily="34" charset="-128"/>
              </a:rPr>
              <a:t>Treaty = </a:t>
            </a:r>
            <a:r>
              <a:rPr lang="en-US" b="1" noProof="0" smtClean="0">
                <a:ea typeface="ＭＳ Ｐゴシック" pitchFamily="34" charset="-128"/>
              </a:rPr>
              <a:t>legally binding </a:t>
            </a:r>
            <a:r>
              <a:rPr lang="en-US" noProof="0" smtClean="0">
                <a:ea typeface="ＭＳ Ｐゴシック" pitchFamily="34" charset="-128"/>
              </a:rPr>
              <a:t>agreement deliberately created by, and between, two or more subjects of IL with treaty-making capacity</a:t>
            </a:r>
          </a:p>
          <a:p>
            <a:pPr eaLnBrk="1" hangingPunct="1"/>
            <a:r>
              <a:rPr lang="en-US" noProof="0" smtClean="0">
                <a:ea typeface="ＭＳ Ｐゴシック" pitchFamily="34" charset="-128"/>
              </a:rPr>
              <a:t>It is </a:t>
            </a:r>
            <a:r>
              <a:rPr lang="en-US" i="1" noProof="0" smtClean="0">
                <a:ea typeface="ＭＳ Ｐゴシック" pitchFamily="34" charset="-128"/>
              </a:rPr>
              <a:t>governed by international law</a:t>
            </a:r>
            <a:endParaRPr lang="en-US" noProof="0" smtClean="0">
              <a:ea typeface="ＭＳ Ｐゴシック" pitchFamily="34" charset="-128"/>
            </a:endParaRPr>
          </a:p>
          <a:p>
            <a:pPr eaLnBrk="1" hangingPunct="1"/>
            <a:r>
              <a:rPr lang="en-US" noProof="0" smtClean="0">
                <a:ea typeface="ＭＳ Ｐゴシック" pitchFamily="34" charset="-128"/>
              </a:rPr>
              <a:t>Can be entered into by States and international organizations</a:t>
            </a:r>
            <a:r>
              <a:rPr lang="en-US" sz="2400" noProof="0" smtClean="0">
                <a:ea typeface="ＭＳ Ｐゴシック" pitchFamily="34" charset="-128"/>
              </a:rPr>
              <a:t> (</a:t>
            </a:r>
            <a:r>
              <a:rPr lang="en-US" sz="2400" i="1" noProof="0" smtClean="0">
                <a:ea typeface="ＭＳ Ｐゴシック" pitchFamily="34" charset="-128"/>
              </a:rPr>
              <a:t>e.g.</a:t>
            </a:r>
            <a:r>
              <a:rPr lang="en-US" sz="2400" noProof="0" smtClean="0">
                <a:ea typeface="ＭＳ Ｐゴシック" pitchFamily="34" charset="-128"/>
              </a:rPr>
              <a:t>, UN Headquarters Agreement btw the UN and the USA, 1947)</a:t>
            </a:r>
          </a:p>
          <a:p>
            <a:pPr eaLnBrk="1" hangingPunct="1"/>
            <a:r>
              <a:rPr lang="en-US" b="1" noProof="0" smtClean="0">
                <a:ea typeface="ＭＳ Ｐゴシック" pitchFamily="34" charset="-128"/>
              </a:rPr>
              <a:t>Form</a:t>
            </a:r>
            <a:r>
              <a:rPr lang="en-US" noProof="0" smtClean="0">
                <a:ea typeface="ＭＳ Ｐゴシック" pitchFamily="34" charset="-128"/>
              </a:rPr>
              <a:t>: Oral, written in a single or several instruments</a:t>
            </a:r>
          </a:p>
        </p:txBody>
      </p:sp>
      <p:sp>
        <p:nvSpPr>
          <p:cNvPr id="22531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2A1022A-1163-49D6-98F1-F597D54002AE}" type="slidenum">
              <a:rPr lang="it-IT"/>
              <a:pPr/>
              <a:t>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smtClean="0">
                <a:ea typeface="ＭＳ Ｐゴシック" pitchFamily="34" charset="-128"/>
              </a:rPr>
              <a:t>What Is A Treaty /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4665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1" noProof="0" smtClean="0">
                <a:ea typeface="+mn-ea"/>
              </a:rPr>
              <a:t>Procedure</a:t>
            </a:r>
            <a:r>
              <a:rPr lang="en-US" noProof="0" smtClean="0">
                <a:ea typeface="+mn-ea"/>
              </a:rPr>
              <a:t>: 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noProof="0" smtClean="0">
                <a:ea typeface="+mn-ea"/>
              </a:rPr>
              <a:t>Deliberation of an international conference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noProof="0" smtClean="0">
                <a:ea typeface="+mn-ea"/>
              </a:rPr>
              <a:t>Direct bilateral negotiations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noProof="0" smtClean="0">
                <a:ea typeface="+mn-ea"/>
              </a:rPr>
              <a:t>Informal governmental discussions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noProof="0" smtClean="0">
                <a:ea typeface="+mn-ea"/>
              </a:rPr>
              <a:t>Exchange of notes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noProof="0" smtClean="0">
                <a:ea typeface="+mn-ea"/>
              </a:rPr>
              <a:t>Exchange of letters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noProof="0" smtClean="0">
                <a:ea typeface="+mn-ea"/>
              </a:rPr>
              <a:t>Any other means the parties choose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noProof="0" smtClean="0">
                <a:ea typeface="+mn-ea"/>
              </a:rPr>
              <a:t>The Vienna Convention does not define what is a treaty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1" noProof="0" smtClean="0">
                <a:ea typeface="+mn-ea"/>
              </a:rPr>
              <a:t>Nomenclature</a:t>
            </a:r>
            <a:r>
              <a:rPr lang="en-US" noProof="0" smtClean="0">
                <a:ea typeface="+mn-ea"/>
              </a:rPr>
              <a:t>: covenant, convention, charter, statute, act, protocol, exchange of notes, memorandum of agreement/understanding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noProof="0" smtClean="0">
                <a:ea typeface="+mn-ea"/>
              </a:rPr>
              <a:t>No need for consideration</a:t>
            </a:r>
            <a:endParaRPr lang="en-US" noProof="0">
              <a:ea typeface="+mn-ea"/>
            </a:endParaRPr>
          </a:p>
        </p:txBody>
      </p:sp>
      <p:sp>
        <p:nvSpPr>
          <p:cNvPr id="23555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AFFA20F-3B0A-4D2F-9D68-AC08712030E5}" type="slidenum">
              <a:rPr lang="it-IT"/>
              <a:pPr/>
              <a:t>6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noProof="0" smtClean="0">
                <a:ea typeface="+mj-ea"/>
              </a:rPr>
              <a:t>Acts Lacking Intention to </a:t>
            </a:r>
            <a:br>
              <a:rPr lang="en-US" noProof="0" smtClean="0">
                <a:ea typeface="+mj-ea"/>
              </a:rPr>
            </a:br>
            <a:r>
              <a:rPr lang="en-US" noProof="0" smtClean="0">
                <a:ea typeface="+mj-ea"/>
              </a:rPr>
              <a:t>Create Legally Binding Relations</a:t>
            </a:r>
            <a:endParaRPr lang="en-US" noProof="0">
              <a:ea typeface="+mj-ea"/>
            </a:endParaRPr>
          </a:p>
        </p:txBody>
      </p:sp>
      <p:sp>
        <p:nvSpPr>
          <p:cNvPr id="24578" name="Segnaposto contenuto 2"/>
          <p:cNvSpPr>
            <a:spLocks noGrp="1"/>
          </p:cNvSpPr>
          <p:nvPr>
            <p:ph idx="1"/>
          </p:nvPr>
        </p:nvSpPr>
        <p:spPr>
          <a:xfrm>
            <a:off x="457200" y="1639888"/>
            <a:ext cx="8229600" cy="4486275"/>
          </a:xfrm>
        </p:spPr>
        <p:txBody>
          <a:bodyPr/>
          <a:lstStyle/>
          <a:p>
            <a:pPr eaLnBrk="1" hangingPunct="1"/>
            <a:r>
              <a:rPr lang="en-US" sz="2600" noProof="0" smtClean="0">
                <a:ea typeface="ＭＳ Ｐゴシック" pitchFamily="34" charset="-128"/>
              </a:rPr>
              <a:t>Vital precondition to the formation of treaties: the parties must have intended to </a:t>
            </a:r>
            <a:r>
              <a:rPr lang="en-US" sz="2600" b="1" noProof="0" smtClean="0">
                <a:ea typeface="ＭＳ Ｐゴシック" pitchFamily="34" charset="-128"/>
              </a:rPr>
              <a:t>create rights and obligation</a:t>
            </a:r>
          </a:p>
          <a:p>
            <a:pPr lvl="1" eaLnBrk="1" hangingPunct="1"/>
            <a:r>
              <a:rPr lang="en-US" sz="2600" noProof="0" smtClean="0">
                <a:latin typeface="+mj-lt"/>
                <a:ea typeface="ＭＳ Ｐゴシック" pitchFamily="34" charset="-128"/>
              </a:rPr>
              <a:t>IL does not regulate any set of form for rights and obligations</a:t>
            </a:r>
            <a:r>
              <a:rPr lang="en-US" altLang="ja-JP" sz="2600" noProof="0" smtClean="0">
                <a:latin typeface="+mj-lt"/>
                <a:ea typeface="ＭＳ Ｐゴシック" pitchFamily="34" charset="-128"/>
              </a:rPr>
              <a:t>’ creation</a:t>
            </a:r>
          </a:p>
          <a:p>
            <a:pPr eaLnBrk="1" hangingPunct="1"/>
            <a:r>
              <a:rPr lang="en-US" sz="2600" noProof="0" smtClean="0">
                <a:ea typeface="ＭＳ Ｐゴシック" pitchFamily="34" charset="-128"/>
              </a:rPr>
              <a:t>Registration/lack of registration under Article 102 of the Charter: which value?</a:t>
            </a:r>
          </a:p>
          <a:p>
            <a:pPr eaLnBrk="1" hangingPunct="1"/>
            <a:r>
              <a:rPr lang="en-US" sz="2800" noProof="0" smtClean="0"/>
              <a:t>http://untreaty.un.org</a:t>
            </a:r>
            <a:endParaRPr lang="en-US" sz="2600" noProof="0" smtClean="0">
              <a:ea typeface="ＭＳ Ｐゴシック" pitchFamily="34" charset="-128"/>
            </a:endParaRPr>
          </a:p>
          <a:p>
            <a:pPr eaLnBrk="1" hangingPunct="1"/>
            <a:r>
              <a:rPr lang="en-US" sz="2600" noProof="0" smtClean="0">
                <a:ea typeface="ＭＳ Ｐゴシック" pitchFamily="34" charset="-128"/>
                <a:hlinkClick r:id="rId2"/>
              </a:rPr>
              <a:t>http://legal.un.org/avl/ls/Rosenboom_LT_video_2e.html</a:t>
            </a:r>
            <a:endParaRPr lang="en-US" sz="2600" noProof="0" smtClean="0">
              <a:ea typeface="ＭＳ Ｐゴシック" pitchFamily="34" charset="-128"/>
            </a:endParaRPr>
          </a:p>
          <a:p>
            <a:pPr eaLnBrk="1" hangingPunct="1"/>
            <a:r>
              <a:rPr lang="en-US" sz="2600" i="1" noProof="0" smtClean="0">
                <a:ea typeface="ＭＳ Ｐゴシック" pitchFamily="34" charset="-128"/>
              </a:rPr>
              <a:t>Memoranda of understanding</a:t>
            </a:r>
            <a:r>
              <a:rPr lang="en-US" sz="2600" noProof="0" smtClean="0">
                <a:ea typeface="ＭＳ Ｐゴシック" pitchFamily="34" charset="-128"/>
              </a:rPr>
              <a:t> and other </a:t>
            </a:r>
            <a:r>
              <a:rPr lang="en-US" altLang="it-IT" sz="2600" noProof="0" smtClean="0">
                <a:ea typeface="ＭＳ Ｐゴシック" pitchFamily="34" charset="-128"/>
              </a:rPr>
              <a:t>“</a:t>
            </a:r>
            <a:r>
              <a:rPr lang="en-US" altLang="ja-JP" sz="2600" noProof="0" smtClean="0">
                <a:ea typeface="ＭＳ Ｐゴシック" pitchFamily="34" charset="-128"/>
              </a:rPr>
              <a:t>political agreements</a:t>
            </a:r>
            <a:r>
              <a:rPr lang="en-US" altLang="it-IT" sz="2600" noProof="0" smtClean="0">
                <a:ea typeface="ＭＳ Ｐゴシック" pitchFamily="34" charset="-128"/>
              </a:rPr>
              <a:t>”</a:t>
            </a:r>
            <a:r>
              <a:rPr lang="en-US" altLang="ja-JP" sz="2600" noProof="0" smtClean="0">
                <a:ea typeface="ＭＳ Ｐゴシック" pitchFamily="34" charset="-128"/>
              </a:rPr>
              <a:t>: flexibility, circumvention of Parliamentary controls</a:t>
            </a:r>
            <a:endParaRPr lang="en-US" sz="2600" i="1" noProof="0" smtClean="0">
              <a:ea typeface="ＭＳ Ｐゴシック" pitchFamily="34" charset="-128"/>
            </a:endParaRPr>
          </a:p>
        </p:txBody>
      </p:sp>
      <p:sp>
        <p:nvSpPr>
          <p:cNvPr id="24579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FF6E320-E672-442E-8AEA-6D7F11E01C33}" type="slidenum">
              <a:rPr lang="it-IT"/>
              <a:pPr/>
              <a:t>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6937"/>
          </a:xfrm>
        </p:spPr>
        <p:txBody>
          <a:bodyPr/>
          <a:lstStyle/>
          <a:p>
            <a:pPr eaLnBrk="1" hangingPunct="1"/>
            <a:r>
              <a:rPr lang="en-US" noProof="0" smtClean="0">
                <a:ea typeface="ＭＳ Ｐゴシック" pitchFamily="34" charset="-128"/>
              </a:rPr>
              <a:t>Authority to Enter Into Treaties / 1</a:t>
            </a:r>
          </a:p>
        </p:txBody>
      </p:sp>
      <p:sp>
        <p:nvSpPr>
          <p:cNvPr id="27650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450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000" b="1" noProof="0" smtClean="0">
                <a:ea typeface="ＭＳ Ｐゴシック" pitchFamily="34" charset="-128"/>
              </a:rPr>
              <a:t>Article 6</a:t>
            </a:r>
            <a:r>
              <a:rPr lang="en-US" sz="3000" noProof="0" smtClean="0">
                <a:ea typeface="ＭＳ Ｐゴシック" pitchFamily="34" charset="-128"/>
              </a:rPr>
              <a:t>: </a:t>
            </a:r>
            <a:r>
              <a:rPr lang="en-US" sz="3000" noProof="0" smtClean="0">
                <a:latin typeface="American Typewriter" pitchFamily="-84" charset="0"/>
                <a:ea typeface="ＭＳ Ｐゴシック" pitchFamily="34" charset="-128"/>
              </a:rPr>
              <a:t>Every State possesses capacity to conclude treaties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noProof="0" smtClean="0">
                <a:ea typeface="ＭＳ Ｐゴシック" pitchFamily="34" charset="-128"/>
              </a:rPr>
              <a:t>National law decides which government official or entity is competent to enter into international treaties on the State</a:t>
            </a:r>
            <a:r>
              <a:rPr lang="en-US" altLang="ja-JP" sz="3000" noProof="0" smtClean="0">
                <a:ea typeface="ＭＳ Ｐゴシック" pitchFamily="34" charset="-128"/>
              </a:rPr>
              <a:t>’s behalf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noProof="0" smtClean="0">
                <a:ea typeface="ＭＳ Ｐゴシック" pitchFamily="34" charset="-128"/>
              </a:rPr>
              <a:t>Breach to such national law is not a ground of invalidity of the treaty </a:t>
            </a:r>
            <a:r>
              <a:rPr lang="en-US" sz="2600" u="sng" noProof="0" smtClean="0">
                <a:ea typeface="ＭＳ Ｐゴシック" pitchFamily="34" charset="-128"/>
              </a:rPr>
              <a:t>unless</a:t>
            </a:r>
            <a:r>
              <a:rPr lang="en-US" sz="2600" noProof="0" smtClean="0">
                <a:ea typeface="ＭＳ Ｐゴシック" pitchFamily="34" charset="-128"/>
              </a:rPr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noProof="0" smtClean="0">
                <a:ea typeface="ＭＳ Ｐゴシック" pitchFamily="34" charset="-128"/>
              </a:rPr>
              <a:t>(1) The violation was </a:t>
            </a:r>
            <a:r>
              <a:rPr lang="en-US" sz="2600" b="1" noProof="0" smtClean="0">
                <a:ea typeface="ＭＳ Ｐゴシック" pitchFamily="34" charset="-128"/>
              </a:rPr>
              <a:t>manifest </a:t>
            </a:r>
            <a:r>
              <a:rPr lang="en-US" sz="2400" noProof="0" smtClean="0">
                <a:ea typeface="ＭＳ Ｐゴシック" pitchFamily="34" charset="-128"/>
              </a:rPr>
              <a:t>(= </a:t>
            </a:r>
            <a:r>
              <a:rPr lang="en-US" altLang="ja-JP" sz="2400" noProof="0" smtClean="0">
                <a:ea typeface="ＭＳ Ｐゴシック" pitchFamily="34" charset="-128"/>
              </a:rPr>
              <a:t>“</a:t>
            </a:r>
            <a:r>
              <a:rPr lang="en-US" altLang="ja-JP" sz="2400" i="1" noProof="0" smtClean="0">
                <a:ea typeface="ＭＳ Ｐゴシック" pitchFamily="34" charset="-128"/>
              </a:rPr>
              <a:t>objectively evident to any State conducting itself in accordance with normal practice</a:t>
            </a:r>
            <a:r>
              <a:rPr lang="en-US" altLang="ja-JP" sz="2400" noProof="0" smtClean="0">
                <a:ea typeface="ＭＳ Ｐゴシック" pitchFamily="34" charset="-128"/>
              </a:rPr>
              <a:t>”)</a:t>
            </a:r>
            <a:r>
              <a:rPr lang="en-US" altLang="ja-JP" noProof="0" smtClean="0">
                <a:ea typeface="ＭＳ Ｐゴシック" pitchFamily="34" charset="-128"/>
              </a:rPr>
              <a:t>, and</a:t>
            </a:r>
            <a:endParaRPr lang="en-US" altLang="ja-JP" sz="2600" noProof="0" smtClean="0"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600" noProof="0" smtClean="0">
                <a:ea typeface="ＭＳ Ｐゴシック" pitchFamily="34" charset="-128"/>
              </a:rPr>
              <a:t>(2) It concerned a </a:t>
            </a:r>
            <a:r>
              <a:rPr lang="en-US" sz="2600" b="1" noProof="0" smtClean="0">
                <a:ea typeface="ＭＳ Ｐゴシック" pitchFamily="34" charset="-128"/>
              </a:rPr>
              <a:t>rule </a:t>
            </a:r>
            <a:r>
              <a:rPr lang="en-US" sz="2600" noProof="0" smtClean="0">
                <a:ea typeface="ＭＳ Ｐゴシック" pitchFamily="34" charset="-128"/>
              </a:rPr>
              <a:t>of domestic law </a:t>
            </a:r>
            <a:r>
              <a:rPr lang="en-US" sz="2600" b="1" noProof="0" smtClean="0">
                <a:ea typeface="ＭＳ Ｐゴシック" pitchFamily="34" charset="-128"/>
              </a:rPr>
              <a:t>of fundamental importance</a:t>
            </a:r>
            <a:r>
              <a:rPr lang="en-US" sz="2600" noProof="0" smtClean="0">
                <a:ea typeface="ＭＳ Ｐゴシック" pitchFamily="34" charset="-128"/>
              </a:rPr>
              <a:t> </a:t>
            </a:r>
            <a:r>
              <a:rPr lang="en-US" sz="2400" noProof="0" smtClean="0">
                <a:ea typeface="ＭＳ Ｐゴシック" pitchFamily="34" charset="-128"/>
              </a:rPr>
              <a:t>(Art. 46; </a:t>
            </a:r>
            <a:r>
              <a:rPr lang="en-US" sz="2400" i="1" noProof="0" smtClean="0">
                <a:ea typeface="ＭＳ Ｐゴシック" pitchFamily="34" charset="-128"/>
              </a:rPr>
              <a:t>see also</a:t>
            </a:r>
            <a:r>
              <a:rPr lang="en-US" sz="2400" noProof="0" smtClean="0">
                <a:ea typeface="ＭＳ Ｐゴシック" pitchFamily="34" charset="-128"/>
              </a:rPr>
              <a:t> Art. 27)</a:t>
            </a:r>
            <a:endParaRPr lang="en-US" sz="2600" b="1" noProof="0" smtClean="0">
              <a:ea typeface="ＭＳ Ｐゴシック" pitchFamily="34" charset="-128"/>
            </a:endParaRPr>
          </a:p>
        </p:txBody>
      </p:sp>
      <p:sp>
        <p:nvSpPr>
          <p:cNvPr id="27651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DCC583E-6E66-4967-BCD2-1D58CE40A6D7}" type="slidenum">
              <a:rPr lang="it-IT"/>
              <a:pPr/>
              <a:t>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8212"/>
          </a:xfrm>
        </p:spPr>
        <p:txBody>
          <a:bodyPr/>
          <a:lstStyle/>
          <a:p>
            <a:pPr eaLnBrk="1" hangingPunct="1"/>
            <a:r>
              <a:rPr lang="en-US" noProof="0" dirty="0" smtClean="0">
                <a:ea typeface="ＭＳ Ｐゴシック" pitchFamily="34" charset="-128"/>
              </a:rPr>
              <a:t>Authority to Enter Into Treaties / 2</a:t>
            </a:r>
          </a:p>
        </p:txBody>
      </p:sp>
      <p:sp>
        <p:nvSpPr>
          <p:cNvPr id="29698" name="Segnaposto contenuto 2"/>
          <p:cNvSpPr>
            <a:spLocks noGrp="1"/>
          </p:cNvSpPr>
          <p:nvPr>
            <p:ph idx="1"/>
          </p:nvPr>
        </p:nvSpPr>
        <p:spPr>
          <a:xfrm>
            <a:off x="457200" y="2878138"/>
            <a:ext cx="8229600" cy="3711575"/>
          </a:xfrm>
        </p:spPr>
        <p:txBody>
          <a:bodyPr/>
          <a:lstStyle/>
          <a:p>
            <a:pPr eaLnBrk="1" hangingPunct="1"/>
            <a:r>
              <a:rPr lang="en-US" b="1" noProof="0" smtClean="0">
                <a:ea typeface="ＭＳ Ｐゴシック" pitchFamily="34" charset="-128"/>
              </a:rPr>
              <a:t>Article 8</a:t>
            </a:r>
            <a:r>
              <a:rPr lang="en-US" noProof="0" smtClean="0">
                <a:ea typeface="ＭＳ Ｐゴシック" pitchFamily="34" charset="-128"/>
              </a:rPr>
              <a:t>: A treaty made by a person not authorised under Article 7 is </a:t>
            </a:r>
            <a:r>
              <a:rPr lang="en-US" altLang="ja-JP" noProof="0" smtClean="0">
                <a:ea typeface="ＭＳ Ｐゴシック" pitchFamily="34" charset="-128"/>
              </a:rPr>
              <a:t>“</a:t>
            </a:r>
            <a:r>
              <a:rPr lang="en-US" altLang="ja-JP" i="1" noProof="0" smtClean="0">
                <a:ea typeface="ＭＳ Ｐゴシック" pitchFamily="34" charset="-128"/>
              </a:rPr>
              <a:t>without legal effect</a:t>
            </a:r>
            <a:r>
              <a:rPr lang="en-US" altLang="ja-JP" noProof="0" smtClean="0">
                <a:ea typeface="ＭＳ Ｐゴシック" pitchFamily="34" charset="-128"/>
              </a:rPr>
              <a:t>”</a:t>
            </a:r>
          </a:p>
          <a:p>
            <a:pPr eaLnBrk="1" hangingPunct="1"/>
            <a:r>
              <a:rPr lang="en-US" noProof="0" smtClean="0">
                <a:ea typeface="ＭＳ Ｐゴシック" pitchFamily="34" charset="-128"/>
              </a:rPr>
              <a:t>… unless afterwards confirmed by the State</a:t>
            </a:r>
          </a:p>
        </p:txBody>
      </p:sp>
      <p:sp>
        <p:nvSpPr>
          <p:cNvPr id="29699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FC05498-3297-4EC8-8961-90373076F913}" type="slidenum">
              <a:rPr lang="it-IT"/>
              <a:pPr/>
              <a:t>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</TotalTime>
  <Words>1117</Words>
  <Application>Microsoft Office PowerPoint</Application>
  <PresentationFormat>On-screen Show (4:3)</PresentationFormat>
  <Paragraphs>120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Tema di Office</vt:lpstr>
      <vt:lpstr>PowerPoint Presentation</vt:lpstr>
      <vt:lpstr>Class 3</vt:lpstr>
      <vt:lpstr>The Law of Treaties</vt:lpstr>
      <vt:lpstr>Two Basic Principles of the Law of Treaties </vt:lpstr>
      <vt:lpstr>What Is A Treaty? / 1</vt:lpstr>
      <vt:lpstr>What Is A Treaty / 2</vt:lpstr>
      <vt:lpstr>Acts Lacking Intention to  Create Legally Binding Relations</vt:lpstr>
      <vt:lpstr>Authority to Enter Into Treaties / 1</vt:lpstr>
      <vt:lpstr>Authority to Enter Into Treaties / 2</vt:lpstr>
      <vt:lpstr>Consent to Be Bound</vt:lpstr>
      <vt:lpstr>Signature / Ratification</vt:lpstr>
      <vt:lpstr>Entry Into Force</vt:lpstr>
      <vt:lpstr>Treaties and Third States </vt:lpstr>
      <vt:lpstr>Treaties and Third States</vt:lpstr>
      <vt:lpstr>Inconsistent Treaties</vt:lpstr>
      <vt:lpstr>Case study: the EVFTA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Law</dc:title>
  <dc:creator>Matteo Winkler</dc:creator>
  <cp:lastModifiedBy>PC03</cp:lastModifiedBy>
  <cp:revision>188</cp:revision>
  <cp:lastPrinted>2017-02-22T10:28:50Z</cp:lastPrinted>
  <dcterms:created xsi:type="dcterms:W3CDTF">2010-09-30T08:31:02Z</dcterms:created>
  <dcterms:modified xsi:type="dcterms:W3CDTF">2017-11-08T11:11:44Z</dcterms:modified>
</cp:coreProperties>
</file>