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9" r:id="rId1"/>
  </p:sldMasterIdLst>
  <p:notesMasterIdLst>
    <p:notesMasterId r:id="rId25"/>
  </p:notesMasterIdLst>
  <p:sldIdLst>
    <p:sldId id="279" r:id="rId2"/>
    <p:sldId id="258" r:id="rId3"/>
    <p:sldId id="264" r:id="rId4"/>
    <p:sldId id="265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80" r:id="rId13"/>
    <p:sldId id="281" r:id="rId14"/>
    <p:sldId id="282" r:id="rId15"/>
    <p:sldId id="283" r:id="rId16"/>
    <p:sldId id="284" r:id="rId17"/>
    <p:sldId id="285" r:id="rId18"/>
    <p:sldId id="287" r:id="rId19"/>
    <p:sldId id="288" r:id="rId20"/>
    <p:sldId id="289" r:id="rId21"/>
    <p:sldId id="291" r:id="rId22"/>
    <p:sldId id="292" r:id="rId23"/>
    <p:sldId id="293" r:id="rId24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22" autoAdjust="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D1137F8-5723-4BE5-AEFA-6C94DD9822EA}" type="datetimeFigureOut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4DFB9F-E998-4BC6-9959-CCDC456EA76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3159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1438" y="8685213"/>
            <a:ext cx="2974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465" tIns="47733" rIns="95465" bIns="47733" anchor="b"/>
          <a:lstStyle/>
          <a:p>
            <a:pPr algn="r" defTabSz="955675"/>
            <a:fld id="{807640A1-D65F-4A0C-8EE5-725B45F188F4}" type="slidenum">
              <a:rPr lang="it-IT" sz="1600"/>
              <a:pPr algn="r" defTabSz="955675"/>
              <a:t>1</a:t>
            </a:fld>
            <a:endParaRPr lang="it-IT" sz="16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5800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249E9-5B93-4855-B28A-8A00D16C87D9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B5382-04B2-4FDA-8D09-3644CEAF5C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D9FF8-70AE-444F-A5ED-464EA857A29D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B5E7A-B13A-4799-88F4-B59F627A5DD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3D503-6F58-46B6-80E5-1839A8615062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C5F7F-785D-4D73-B29F-7B5EBF903F9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660E2-4A2A-49CE-AE6F-1360EC2354F8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5E3BC-2B5C-422B-88EB-B1477A5C3FB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97048-A85C-46C8-9F06-19AF79B2A7FA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A45A5-99A0-43DC-9BEE-75EEEA4CBEC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FBF01-523E-4932-883A-61F54EEFD0EA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FE6C-D3CC-4547-BA02-8022B93B7F0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97A20-4DEF-4B1B-ABE2-C4D9A034C24E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A295D-DE98-4BD7-8ECD-298A6BC63BA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8C7F9-0974-480E-9E8E-39ED03621E94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83F92-F746-4E50-8D5E-F96437D1261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D1CDD-589D-41DD-9664-CBCE8614C532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AB02D-3DD0-48C1-A2E6-D1EA9433987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F51A1-E261-4F6E-84C6-4C6B592CE72B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B46F-9BAD-41C4-A02B-FEBE5F958FF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9C4FF-3C97-4532-B60C-B9E5D1E4732E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E4233-FD39-4242-9FAE-6257EF70924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AA34C5-C12E-4928-A59B-B89EF50E3C75}" type="datetime1">
              <a:rPr lang="it-IT"/>
              <a:pPr>
                <a:defRPr/>
              </a:pPr>
              <a:t>08/11/2017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A47139-46A5-4087-83F2-63D5B8AD2A8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182688" y="573088"/>
            <a:ext cx="6827837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6600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International </a:t>
            </a:r>
            <a:r>
              <a:rPr lang="it-IT" sz="6600" dirty="0" err="1">
                <a:solidFill>
                  <a:prstClr val="black"/>
                </a:solidFill>
                <a:latin typeface="Calibri"/>
                <a:ea typeface="+mj-ea"/>
                <a:cs typeface="+mj-cs"/>
              </a:rPr>
              <a:t>Law</a:t>
            </a:r>
            <a:endParaRPr lang="it-IT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 bwMode="auto">
          <a:xfrm>
            <a:off x="779462" y="3108325"/>
            <a:ext cx="7583487" cy="334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it-IT" sz="4000" dirty="0" smtClean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Class 4</a:t>
            </a:r>
            <a:endParaRPr lang="it-IT" sz="4000" dirty="0">
              <a:solidFill>
                <a:sysClr val="windowText" lastClr="000000">
                  <a:tint val="75000"/>
                </a:sysClr>
              </a:solidFill>
              <a:latin typeface="Calibri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4000" dirty="0">
                <a:latin typeface="Calibri"/>
                <a:ea typeface="Cambria"/>
                <a:cs typeface="Times New Roman"/>
              </a:rPr>
              <a:t>Subjects: States and </a:t>
            </a:r>
            <a:r>
              <a:rPr lang="en-US" sz="4000" smtClean="0">
                <a:latin typeface="Calibri"/>
                <a:ea typeface="Cambria"/>
                <a:cs typeface="Times New Roman"/>
              </a:rPr>
              <a:t>International </a:t>
            </a:r>
            <a:r>
              <a:rPr lang="en-US" sz="4000" smtClean="0">
                <a:latin typeface="Calibri"/>
                <a:ea typeface="Cambria"/>
                <a:cs typeface="Times New Roman"/>
              </a:rPr>
              <a:t>organizations</a:t>
            </a:r>
            <a:endParaRPr lang="en-US" sz="4000" dirty="0" smtClean="0">
              <a:latin typeface="Calibri"/>
              <a:ea typeface="Cambria"/>
              <a:cs typeface="Times New Roman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F8372A-33FA-400D-BEC7-9BED9924F7D4}" type="slidenum">
              <a:rPr lang="it-IT" smtClean="0"/>
              <a:pPr>
                <a:defRPr/>
              </a:pPr>
              <a:t>1</a:t>
            </a:fld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it-IT" dirty="0" err="1" smtClean="0"/>
              <a:t>Recognition</a:t>
            </a:r>
            <a:endParaRPr lang="it-IT" dirty="0" smtClean="0"/>
          </a:p>
        </p:txBody>
      </p:sp>
      <p:sp>
        <p:nvSpPr>
          <p:cNvPr id="17411" name="Segnaposto contenuto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eaLnBrk="1" hangingPunct="1"/>
            <a:r>
              <a:rPr lang="it-IT" dirty="0" err="1" smtClean="0"/>
              <a:t>Concept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international</a:t>
            </a:r>
            <a:r>
              <a:rPr lang="it-IT" dirty="0" smtClean="0"/>
              <a:t> </a:t>
            </a:r>
            <a:r>
              <a:rPr lang="it-IT" dirty="0" err="1" smtClean="0"/>
              <a:t>recognition</a:t>
            </a:r>
            <a:endParaRPr lang="it-IT" dirty="0" smtClean="0"/>
          </a:p>
          <a:p>
            <a:pPr eaLnBrk="1" hangingPunct="1"/>
            <a:r>
              <a:rPr lang="it-IT" dirty="0" err="1" smtClean="0"/>
              <a:t>Is</a:t>
            </a:r>
            <a:r>
              <a:rPr lang="it-IT" dirty="0" smtClean="0"/>
              <a:t> r. </a:t>
            </a:r>
            <a:r>
              <a:rPr lang="it-IT" dirty="0" err="1" smtClean="0"/>
              <a:t>sufficient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cure a </a:t>
            </a:r>
            <a:r>
              <a:rPr lang="it-IT" dirty="0" err="1" smtClean="0"/>
              <a:t>defect</a:t>
            </a:r>
            <a:r>
              <a:rPr lang="it-IT" dirty="0" smtClean="0"/>
              <a:t> in the </a:t>
            </a:r>
            <a:r>
              <a:rPr lang="it-IT" dirty="0" err="1" smtClean="0"/>
              <a:t>claim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statehood</a:t>
            </a:r>
            <a:r>
              <a:rPr lang="it-IT" dirty="0" smtClean="0"/>
              <a:t>?</a:t>
            </a:r>
          </a:p>
          <a:p>
            <a:pPr lvl="1" eaLnBrk="1" hangingPunct="1"/>
            <a:r>
              <a:rPr lang="it-IT" b="1" dirty="0" smtClean="0"/>
              <a:t>Curative </a:t>
            </a:r>
            <a:r>
              <a:rPr lang="it-IT" b="1" dirty="0" err="1" smtClean="0"/>
              <a:t>effect</a:t>
            </a:r>
            <a:r>
              <a:rPr lang="it-IT" b="1" dirty="0" smtClean="0"/>
              <a:t> </a:t>
            </a:r>
            <a:r>
              <a:rPr lang="it-IT" b="1" dirty="0" err="1" smtClean="0"/>
              <a:t>of</a:t>
            </a:r>
            <a:r>
              <a:rPr lang="it-IT" b="1" dirty="0" smtClean="0"/>
              <a:t> </a:t>
            </a:r>
            <a:r>
              <a:rPr lang="it-IT" b="1" dirty="0" err="1" smtClean="0"/>
              <a:t>recognition</a:t>
            </a:r>
            <a:endParaRPr lang="it-IT" b="1" dirty="0" smtClean="0"/>
          </a:p>
          <a:p>
            <a:pPr lvl="1" eaLnBrk="1" hangingPunct="1"/>
            <a:r>
              <a:rPr lang="it-IT" dirty="0" err="1" smtClean="0"/>
              <a:t>Effectiveness</a:t>
            </a:r>
            <a:r>
              <a:rPr lang="it-IT" dirty="0" smtClean="0"/>
              <a:t> </a:t>
            </a:r>
            <a:r>
              <a:rPr lang="it-IT" i="1" dirty="0" smtClean="0"/>
              <a:t>v.</a:t>
            </a:r>
            <a:r>
              <a:rPr lang="it-IT" dirty="0" smtClean="0"/>
              <a:t> </a:t>
            </a:r>
            <a:r>
              <a:rPr lang="it-IT" dirty="0" err="1" smtClean="0"/>
              <a:t>recognition</a:t>
            </a:r>
            <a:r>
              <a:rPr lang="it-IT" dirty="0" smtClean="0"/>
              <a:t>: </a:t>
            </a:r>
            <a:r>
              <a:rPr lang="it-IT" dirty="0" err="1" smtClean="0"/>
              <a:t>Bosnia-Herzegovina</a:t>
            </a:r>
            <a:endParaRPr lang="it-IT" dirty="0" smtClean="0"/>
          </a:p>
          <a:p>
            <a:pPr lvl="1" eaLnBrk="1" hangingPunct="1"/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premature </a:t>
            </a:r>
            <a:r>
              <a:rPr lang="it-IT" dirty="0" err="1" smtClean="0"/>
              <a:t>recognition</a:t>
            </a:r>
            <a:r>
              <a:rPr lang="it-IT" dirty="0" smtClean="0"/>
              <a:t> vs. </a:t>
            </a:r>
            <a:r>
              <a:rPr lang="it-IT" dirty="0" err="1" smtClean="0"/>
              <a:t>intervention</a:t>
            </a:r>
            <a:r>
              <a:rPr lang="it-IT" dirty="0" smtClean="0"/>
              <a:t> in </a:t>
            </a:r>
            <a:r>
              <a:rPr lang="it-IT" dirty="0" err="1" smtClean="0"/>
              <a:t>internal</a:t>
            </a:r>
            <a:r>
              <a:rPr lang="it-IT" dirty="0" smtClean="0"/>
              <a:t> </a:t>
            </a:r>
            <a:r>
              <a:rPr lang="it-IT" dirty="0" err="1" smtClean="0"/>
              <a:t>affairs</a:t>
            </a:r>
            <a:endParaRPr lang="it-IT" dirty="0" smtClean="0"/>
          </a:p>
          <a:p>
            <a:pPr eaLnBrk="1" hangingPunct="1"/>
            <a:r>
              <a:rPr lang="it-IT" dirty="0" smtClean="0"/>
              <a:t>R. </a:t>
            </a:r>
            <a:r>
              <a:rPr lang="it-IT" dirty="0" err="1" smtClean="0"/>
              <a:t>useful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subsidiary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r>
              <a:rPr lang="it-IT" dirty="0" smtClean="0"/>
              <a:t> </a:t>
            </a:r>
            <a:r>
              <a:rPr lang="it-IT" dirty="0" err="1" smtClean="0"/>
              <a:t>connected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shatehood</a:t>
            </a:r>
            <a:endParaRPr lang="it-IT" dirty="0" smtClean="0"/>
          </a:p>
          <a:p>
            <a:pPr lvl="1" eaLnBrk="1" hangingPunct="1"/>
            <a:r>
              <a:rPr lang="it-IT" i="1" dirty="0" smtClean="0"/>
              <a:t>E.g.</a:t>
            </a:r>
            <a:r>
              <a:rPr lang="it-IT" dirty="0" smtClean="0"/>
              <a:t>, Russia’s </a:t>
            </a:r>
            <a:r>
              <a:rPr lang="it-IT" dirty="0" err="1" smtClean="0"/>
              <a:t>succession</a:t>
            </a:r>
            <a:r>
              <a:rPr lang="it-IT" dirty="0" smtClean="0"/>
              <a:t> in the UN SC </a:t>
            </a:r>
            <a:r>
              <a:rPr lang="it-IT" dirty="0" err="1" smtClean="0"/>
              <a:t>seat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USSR</a:t>
            </a:r>
          </a:p>
          <a:p>
            <a:pPr lvl="1" eaLnBrk="1" hangingPunct="1"/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2D623-1652-47BF-BB4E-4841FCCA735D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Extinction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Practical impossibility of an involuntary loss of statehood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Consequence of: 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Merger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Absorption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Annexation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Dismemberment of an existing State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Disintegration/union </a:t>
            </a:r>
            <a:r>
              <a:rPr lang="it-IT" i="1"/>
              <a:t>v. </a:t>
            </a:r>
            <a:r>
              <a:rPr lang="it-IT"/>
              <a:t>succession</a:t>
            </a:r>
            <a:r>
              <a:rPr lang="it-IT" sz="2800"/>
              <a:t> (</a:t>
            </a:r>
            <a:r>
              <a:rPr lang="it-IT" sz="2800" i="1"/>
              <a:t>e.g.</a:t>
            </a:r>
            <a:r>
              <a:rPr lang="it-IT" sz="2800"/>
              <a:t>, USSR; Former Yugoslavia Federation; Yemen; Germany)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F4B1B-1603-4464-98D2-0E426D31A26F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/>
              <a:t>Forms of Cooperations btw States /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(1) </a:t>
            </a:r>
            <a:r>
              <a:rPr lang="it-IT" b="1"/>
              <a:t>Embassies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Contacts between States on a bilateral and general level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(2) </a:t>
            </a:r>
            <a:r>
              <a:rPr lang="it-IT" b="1"/>
              <a:t>International conferences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Multilateral and specific in character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They are meetings of States’ representatives (= the conference final act must be referred to each participant State)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(3) </a:t>
            </a:r>
            <a:r>
              <a:rPr lang="it-IT" b="1"/>
              <a:t>Concerted activities</a:t>
            </a:r>
            <a:r>
              <a:rPr lang="it-IT"/>
              <a:t> (protests or collective steps) </a:t>
            </a:r>
            <a:r>
              <a:rPr lang="it-IT" sz="2595"/>
              <a:t>(</a:t>
            </a:r>
            <a:r>
              <a:rPr lang="it-IT" sz="2595" i="1"/>
              <a:t>e.g.</a:t>
            </a:r>
            <a:r>
              <a:rPr lang="it-IT" sz="2595"/>
              <a:t>, the G-8)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E1ED1C-085E-4189-926D-1A6E8985ADD8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229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/>
              <a:t>Forms of Cooperation btw States /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(4) </a:t>
            </a:r>
            <a:r>
              <a:rPr lang="it-IT" b="1"/>
              <a:t>Representation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The State organ represents another State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Diplomatic practice of common embassies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(5) </a:t>
            </a:r>
            <a:r>
              <a:rPr lang="it-IT" b="1"/>
              <a:t>Common body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States create a body that acts on behalf of all of them (</a:t>
            </a:r>
            <a:r>
              <a:rPr lang="it-IT" i="1"/>
              <a:t>e.g.</a:t>
            </a:r>
            <a:r>
              <a:rPr lang="it-IT"/>
              <a:t>, the confederation)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Its acts are referred simultaneously to all the composing States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(6) </a:t>
            </a:r>
            <a:r>
              <a:rPr lang="it-IT" b="1"/>
              <a:t>International organization </a:t>
            </a:r>
            <a:r>
              <a:rPr lang="it-IT"/>
              <a:t>(= protection of States interests </a:t>
            </a:r>
            <a:r>
              <a:rPr lang="it-IT" i="1"/>
              <a:t>uti universi</a:t>
            </a:r>
            <a:r>
              <a:rPr lang="it-IT"/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16D35-A05E-42CD-A0F4-79F43FDAD05F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655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What is an Int’l Organization?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A </a:t>
            </a:r>
            <a:r>
              <a:rPr lang="it-IT" b="1"/>
              <a:t>voluntary </a:t>
            </a:r>
            <a:r>
              <a:rPr lang="it-IT"/>
              <a:t>association of IL subjects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Created under IL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Governed by IL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Stable in its nature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Possessing an internal legal structure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Possessing its own internal bodies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Executes specific functions and enjoys powers based on its purposes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Institutional cooperation for more complex tasks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13DDC6-E36C-4E05-9D97-75A260A96C25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3604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Non Governative Organizations /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Created and composed by </a:t>
            </a:r>
            <a:r>
              <a:rPr lang="it-IT" b="1"/>
              <a:t>private individuals and entities</a:t>
            </a:r>
            <a:r>
              <a:rPr lang="it-IT"/>
              <a:t> of different States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Governed by the law of one State </a:t>
            </a:r>
            <a:r>
              <a:rPr lang="it-IT" sz="2800"/>
              <a:t>(generally the one of their seat)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Not established by an inter-governmental agreement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They enjoy legal personality at the national levels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Advisory status in the UN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D42AF-ACF7-420A-9D63-F6DED5B87B4A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7793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Non Governative Organizations / 2</a:t>
            </a:r>
          </a:p>
        </p:txBody>
      </p:sp>
      <p:sp>
        <p:nvSpPr>
          <p:cNvPr id="12291" name="Segnaposto contenuto 2"/>
          <p:cNvSpPr>
            <a:spLocks noGrp="1"/>
          </p:cNvSpPr>
          <p:nvPr>
            <p:ph idx="1"/>
          </p:nvPr>
        </p:nvSpPr>
        <p:spPr>
          <a:xfrm>
            <a:off x="457200" y="2511425"/>
            <a:ext cx="8229600" cy="3614738"/>
          </a:xfrm>
        </p:spPr>
        <p:txBody>
          <a:bodyPr/>
          <a:lstStyle/>
          <a:p>
            <a:pPr eaLnBrk="1" hangingPunct="1"/>
            <a:r>
              <a:rPr lang="it-IT" smtClean="0"/>
              <a:t>Assistance in drafting and discussing legal texts in IOs</a:t>
            </a:r>
          </a:p>
          <a:p>
            <a:pPr eaLnBrk="1" hangingPunct="1"/>
            <a:r>
              <a:rPr lang="it-IT" smtClean="0"/>
              <a:t>Lobbying actions</a:t>
            </a:r>
          </a:p>
          <a:p>
            <a:pPr eaLnBrk="1" hangingPunct="1"/>
            <a:r>
              <a:rPr lang="it-IT" smtClean="0"/>
              <a:t>Judicial or arbitral proceedings (</a:t>
            </a:r>
            <a:r>
              <a:rPr lang="it-IT" i="1" smtClean="0"/>
              <a:t>amici curiae</a:t>
            </a:r>
            <a:r>
              <a:rPr lang="it-IT" smtClean="0"/>
              <a:t>)</a:t>
            </a:r>
          </a:p>
          <a:p>
            <a:pPr eaLnBrk="1" hangingPunct="1"/>
            <a:r>
              <a:rPr lang="it-IT" smtClean="0"/>
              <a:t>International Committee of the Red Cross (ICRC)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930F0-5A06-4FDE-8FE0-8D1E51230393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476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82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/>
              <a:t>Constitution of Int’l Organizations /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23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(1) </a:t>
            </a:r>
            <a:r>
              <a:rPr lang="it-IT" b="1"/>
              <a:t>Constitution by a treaty</a:t>
            </a:r>
            <a:endParaRPr lang="it-IT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A treaty governed by IL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Various names </a:t>
            </a:r>
            <a:r>
              <a:rPr lang="it-IT" sz="2162"/>
              <a:t>(Charter, Covenant, Articles of association, Convention, Constitution, Statute etc.)</a:t>
            </a:r>
            <a:endParaRPr lang="it-IT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It can be </a:t>
            </a:r>
            <a:r>
              <a:rPr lang="it-IT" u="sng"/>
              <a:t>always</a:t>
            </a:r>
            <a:r>
              <a:rPr lang="it-IT"/>
              <a:t> modified by the member States (who preserve their </a:t>
            </a:r>
            <a:r>
              <a:rPr lang="it-IT" b="1"/>
              <a:t>constitutive power</a:t>
            </a:r>
            <a:r>
              <a:rPr lang="it-IT"/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Shows the existence of an IO </a:t>
            </a:r>
            <a:r>
              <a:rPr lang="it-IT" u="sng"/>
              <a:t>but</a:t>
            </a:r>
            <a:r>
              <a:rPr lang="it-IT"/>
              <a:t> it is not sufficient: principle of effectiveness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Yes to reservation but if approved by the IO organ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85AA0-9D12-48D6-A5BA-57F7FB042466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683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Membership</a:t>
            </a: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States (and ministates)</a:t>
            </a:r>
          </a:p>
          <a:p>
            <a:pPr eaLnBrk="1" hangingPunct="1"/>
            <a:r>
              <a:rPr lang="it-IT" dirty="0" smtClean="0"/>
              <a:t>IO can participate to other IO</a:t>
            </a:r>
          </a:p>
          <a:p>
            <a:pPr lvl="1" eaLnBrk="1" hangingPunct="1"/>
            <a:r>
              <a:rPr lang="it-IT" dirty="0" smtClean="0"/>
              <a:t>Transfer of competences to an IO</a:t>
            </a:r>
          </a:p>
          <a:p>
            <a:pPr lvl="1" eaLnBrk="1" hangingPunct="1"/>
            <a:r>
              <a:rPr lang="it-IT" dirty="0" smtClean="0"/>
              <a:t>Problem of third parties to the participated IO</a:t>
            </a:r>
          </a:p>
          <a:p>
            <a:pPr eaLnBrk="1" hangingPunct="1"/>
            <a:r>
              <a:rPr lang="it-IT" dirty="0" smtClean="0"/>
              <a:t>Forms of attenuated participation</a:t>
            </a:r>
          </a:p>
          <a:p>
            <a:pPr lvl="1" eaLnBrk="1" hangingPunct="1"/>
            <a:r>
              <a:rPr lang="it-IT" dirty="0" smtClean="0"/>
              <a:t>Limits to association life and vote</a:t>
            </a:r>
          </a:p>
          <a:p>
            <a:pPr lvl="1" eaLnBrk="1" hangingPunct="1"/>
            <a:r>
              <a:rPr lang="it-IT" dirty="0" smtClean="0"/>
              <a:t>Oberver (UN), cooperator (EU) and associated (for ONG) status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B1782-31BE-47BE-8F72-92736AC652C8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3939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8288" y="274638"/>
            <a:ext cx="8621712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/>
              <a:t>Acquisition and Loss of Membership / 1</a:t>
            </a:r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>
          <a:xfrm>
            <a:off x="457200" y="1749425"/>
            <a:ext cx="8229600" cy="4868863"/>
          </a:xfrm>
        </p:spPr>
        <p:txBody>
          <a:bodyPr/>
          <a:lstStyle/>
          <a:p>
            <a:pPr eaLnBrk="1" hangingPunct="1"/>
            <a:r>
              <a:rPr lang="it-IT" dirty="0" smtClean="0"/>
              <a:t>Founding members</a:t>
            </a:r>
          </a:p>
          <a:p>
            <a:pPr lvl="1" eaLnBrk="1" hangingPunct="1"/>
            <a:r>
              <a:rPr lang="it-IT" dirty="0" smtClean="0"/>
              <a:t>They do not have to show to meet the requirement to be IO members</a:t>
            </a:r>
          </a:p>
          <a:p>
            <a:pPr eaLnBrk="1" hangingPunct="1"/>
            <a:r>
              <a:rPr lang="it-IT" dirty="0" smtClean="0"/>
              <a:t>Open v. closed IO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2D45EC-8496-4172-8E0F-D6550760C9F9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405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Class Four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sz="3600" dirty="0" err="1" smtClean="0"/>
              <a:t>Content</a:t>
            </a:r>
            <a:r>
              <a:rPr lang="it-IT" sz="3600" dirty="0" smtClean="0"/>
              <a:t>: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sz="3200" dirty="0" err="1"/>
              <a:t>Personality</a:t>
            </a:r>
            <a:r>
              <a:rPr lang="it-IT" sz="3200" dirty="0"/>
              <a:t> and </a:t>
            </a:r>
            <a:r>
              <a:rPr lang="it-IT" sz="3200" dirty="0" err="1"/>
              <a:t>statehood</a:t>
            </a:r>
            <a:r>
              <a:rPr lang="it-IT" sz="3200" dirty="0"/>
              <a:t> under IL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sz="3200" dirty="0"/>
              <a:t>The </a:t>
            </a:r>
            <a:r>
              <a:rPr lang="it-IT" sz="3200" dirty="0" err="1"/>
              <a:t>concept</a:t>
            </a:r>
            <a:r>
              <a:rPr lang="it-IT" sz="3200" dirty="0"/>
              <a:t> </a:t>
            </a:r>
            <a:r>
              <a:rPr lang="it-IT" sz="3200" dirty="0" err="1"/>
              <a:t>of</a:t>
            </a:r>
            <a:r>
              <a:rPr lang="it-IT" sz="3200" dirty="0"/>
              <a:t> </a:t>
            </a:r>
            <a:r>
              <a:rPr lang="it-IT" sz="3200" dirty="0" err="1"/>
              <a:t>personality</a:t>
            </a:r>
            <a:endParaRPr lang="it-IT" sz="3200" dirty="0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sz="3200" dirty="0" err="1"/>
              <a:t>Subjects</a:t>
            </a:r>
            <a:r>
              <a:rPr lang="it-IT" sz="3200" dirty="0"/>
              <a:t> </a:t>
            </a:r>
            <a:r>
              <a:rPr lang="it-IT" sz="3200" dirty="0" err="1"/>
              <a:t>of</a:t>
            </a:r>
            <a:r>
              <a:rPr lang="it-IT" sz="3200" dirty="0"/>
              <a:t> IL: </a:t>
            </a:r>
            <a:r>
              <a:rPr lang="it-IT" sz="3200" dirty="0" err="1"/>
              <a:t>States</a:t>
            </a:r>
            <a:endParaRPr lang="it-IT" sz="3200" dirty="0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sz="3200" dirty="0"/>
              <a:t>International organizations: a form of cooperation btw States under IL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sz="3200" dirty="0"/>
              <a:t>How they work: membership and structure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sz="3200" dirty="0"/>
              <a:t>NGOs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sz="3200" dirty="0"/>
              <a:t>Represented interests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sz="3200" dirty="0"/>
              <a:t>Their subjectivity under IL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it-IT" sz="4000" dirty="0" smtClean="0"/>
          </a:p>
          <a:p>
            <a:pPr lvl="1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it-IT" sz="3200" dirty="0" smtClean="0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endParaRPr lang="it-IT" sz="3200" dirty="0" smtClean="0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endParaRPr lang="it-IT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164FEA-F7BB-4788-8BB5-7EBA6EDE305B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8288" y="274638"/>
            <a:ext cx="8650287" cy="7556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/>
              <a:t>Acquisition and Loss of Membership /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30288"/>
            <a:ext cx="8229600" cy="509587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b="1"/>
              <a:t>Accession </a:t>
            </a:r>
            <a:r>
              <a:rPr lang="it-IT"/>
              <a:t>v. </a:t>
            </a:r>
            <a:r>
              <a:rPr lang="it-IT" b="1"/>
              <a:t>admission</a:t>
            </a:r>
            <a:endParaRPr lang="it-IT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Accession: the State expresses its desire to enter the IO (ad hoc accession clause)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Admission: the member States decide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The new member must accept all duties and rights deriving from the constitutive treaty </a:t>
            </a:r>
            <a:r>
              <a:rPr lang="it-IT" u="sng"/>
              <a:t>and</a:t>
            </a:r>
            <a:r>
              <a:rPr lang="it-IT"/>
              <a:t> all the previous acts of the IO (</a:t>
            </a:r>
            <a:r>
              <a:rPr lang="it-IT" i="1"/>
              <a:t>acquis</a:t>
            </a:r>
            <a:r>
              <a:rPr lang="it-IT"/>
              <a:t>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Loss of membership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Dissolution of the State: principle of effectiveness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Expulsion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Suspension </a:t>
            </a:r>
            <a:r>
              <a:rPr lang="it-IT" sz="2162"/>
              <a:t>(vote / services of the IO)</a:t>
            </a:r>
            <a:endParaRPr lang="it-IT"/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b="1"/>
              <a:t>Withdrawal </a:t>
            </a:r>
            <a:r>
              <a:rPr lang="it-IT"/>
              <a:t>(only with due prior notice and payment of previous contributions)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475D4-BC8B-4B8F-B6C7-EB5291994B10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3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The Int’l Organization Headquarter</a:t>
            </a:r>
          </a:p>
        </p:txBody>
      </p:sp>
      <p:sp>
        <p:nvSpPr>
          <p:cNvPr id="1945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Practice of the </a:t>
            </a:r>
            <a:r>
              <a:rPr lang="it-IT" b="1" smtClean="0"/>
              <a:t>headquarter agreements</a:t>
            </a:r>
            <a:endParaRPr lang="it-IT" smtClean="0"/>
          </a:p>
          <a:p>
            <a:pPr lvl="1" eaLnBrk="1" hangingPunct="1"/>
            <a:r>
              <a:rPr lang="it-IT" smtClean="0"/>
              <a:t>Inviolability of the IO headquarters</a:t>
            </a:r>
          </a:p>
          <a:p>
            <a:pPr lvl="1" eaLnBrk="1" hangingPunct="1"/>
            <a:r>
              <a:rPr lang="it-IT" u="sng" smtClean="0"/>
              <a:t>Unless</a:t>
            </a:r>
            <a:r>
              <a:rPr lang="it-IT" smtClean="0"/>
              <a:t> the IO consented or for private acts</a:t>
            </a:r>
          </a:p>
          <a:p>
            <a:pPr lvl="1" eaLnBrk="1" hangingPunct="1"/>
            <a:r>
              <a:rPr lang="it-IT" smtClean="0"/>
              <a:t>Access to the headquarters</a:t>
            </a:r>
          </a:p>
          <a:p>
            <a:pPr lvl="1" eaLnBrk="1" hangingPunct="1"/>
            <a:r>
              <a:rPr lang="it-IT" smtClean="0"/>
              <a:t>Prohibition to interfere in the communications</a:t>
            </a:r>
          </a:p>
          <a:p>
            <a:pPr eaLnBrk="1" hangingPunct="1"/>
            <a:r>
              <a:rPr lang="it-IT" smtClean="0"/>
              <a:t>Immunity from jurisdiction for the IO acts</a:t>
            </a:r>
          </a:p>
          <a:p>
            <a:pPr eaLnBrk="1" hangingPunct="1"/>
            <a:r>
              <a:rPr lang="it-IT" smtClean="0"/>
              <a:t>Tax privileges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6733E4-E729-4DC8-BABB-90BFEBF59C06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029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/>
          <a:lstStyle/>
          <a:p>
            <a:pPr eaLnBrk="1" hangingPunct="1"/>
            <a:r>
              <a:rPr lang="it-IT" smtClean="0"/>
              <a:t>Immunities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(1) </a:t>
            </a:r>
            <a:r>
              <a:rPr lang="it-IT" b="1"/>
              <a:t>Agents of the member States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Application of diplomatic laws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Immunity </a:t>
            </a:r>
            <a:r>
              <a:rPr lang="it-IT" u="sng"/>
              <a:t>but only</a:t>
            </a:r>
            <a:r>
              <a:rPr lang="it-IT"/>
              <a:t> for the acts relating to their functions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Possibility of expulsion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Subject to the full jurisdiction of their State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(2) </a:t>
            </a:r>
            <a:r>
              <a:rPr lang="it-IT" b="1"/>
              <a:t>Agents of the organization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Non liability for the acts relating to their functions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b="1"/>
              <a:t>Full immunity from civil and criminal jurisdiction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Inviolability of their domicile and of their person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Exemption from fiscal obligations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/>
              <a:t>Full immunity from jurisdiction of their State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D2C49-5418-4522-86D1-0825115C9B72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6564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72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/>
              <a:t>Structure /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911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Provided </a:t>
            </a:r>
            <a:r>
              <a:rPr lang="it-IT" dirty="0"/>
              <a:t>competences = IOs exercise only the </a:t>
            </a:r>
            <a:r>
              <a:rPr lang="it-IT" b="1" dirty="0"/>
              <a:t>powers </a:t>
            </a:r>
            <a:r>
              <a:rPr lang="it-IT" dirty="0"/>
              <a:t>conferred by the States in the founding </a:t>
            </a:r>
            <a:r>
              <a:rPr lang="it-IT" dirty="0" smtClean="0"/>
              <a:t>treaty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57FD9-5949-407E-B1E3-E1FF55E30B28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1873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</p:spPr>
        <p:txBody>
          <a:bodyPr/>
          <a:lstStyle/>
          <a:p>
            <a:pPr eaLnBrk="1" hangingPunct="1"/>
            <a:r>
              <a:rPr lang="it-IT" dirty="0" smtClean="0"/>
              <a:t>Concept of Personality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00138"/>
            <a:ext cx="8229600" cy="53911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dirty="0" smtClean="0"/>
              <a:t>International personality (consequences):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dirty="0" smtClean="0"/>
              <a:t>Ability </a:t>
            </a:r>
            <a:r>
              <a:rPr lang="it-IT" dirty="0"/>
              <a:t>to make claims before int’l tribunals to vindicate rights under IL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subject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some or </a:t>
            </a: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obligations</a:t>
            </a:r>
            <a:r>
              <a:rPr lang="it-IT" dirty="0"/>
              <a:t> </a:t>
            </a:r>
            <a:r>
              <a:rPr lang="it-IT" dirty="0" err="1"/>
              <a:t>imposed</a:t>
            </a:r>
            <a:r>
              <a:rPr lang="it-IT" dirty="0"/>
              <a:t> </a:t>
            </a:r>
            <a:r>
              <a:rPr lang="it-IT" dirty="0" err="1"/>
              <a:t>by</a:t>
            </a:r>
            <a:r>
              <a:rPr lang="it-IT" dirty="0"/>
              <a:t> IL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the </a:t>
            </a:r>
            <a:r>
              <a:rPr lang="it-IT" dirty="0" err="1"/>
              <a:t>power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make</a:t>
            </a:r>
            <a:r>
              <a:rPr lang="it-IT" dirty="0"/>
              <a:t> </a:t>
            </a:r>
            <a:r>
              <a:rPr lang="it-IT" dirty="0" err="1"/>
              <a:t>valid</a:t>
            </a:r>
            <a:r>
              <a:rPr lang="it-IT" dirty="0"/>
              <a:t> IL </a:t>
            </a:r>
            <a:r>
              <a:rPr lang="it-IT" dirty="0" err="1"/>
              <a:t>agreements</a:t>
            </a:r>
            <a:endParaRPr lang="it-IT" dirty="0"/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enjoy</a:t>
            </a:r>
            <a:r>
              <a:rPr lang="it-IT" dirty="0"/>
              <a:t> </a:t>
            </a:r>
            <a:r>
              <a:rPr lang="it-IT" dirty="0" err="1"/>
              <a:t>immunity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nat</a:t>
            </a:r>
            <a:r>
              <a:rPr lang="it-IT" dirty="0"/>
              <a:t>’l </a:t>
            </a:r>
            <a:r>
              <a:rPr lang="it-IT" dirty="0" err="1"/>
              <a:t>courts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IL </a:t>
            </a:r>
            <a:r>
              <a:rPr lang="it-IT" dirty="0" err="1"/>
              <a:t>subjects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5D239-04DE-4E86-8294-E278CA3DC8C4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5400" smtClean="0"/>
              <a:t>Requirements for Statehood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sz="4800" dirty="0"/>
              <a:t>(1) </a:t>
            </a:r>
            <a:r>
              <a:rPr lang="it-IT" sz="4800" dirty="0" err="1"/>
              <a:t>Permament</a:t>
            </a:r>
            <a:r>
              <a:rPr lang="it-IT" sz="4800" dirty="0"/>
              <a:t> </a:t>
            </a:r>
            <a:r>
              <a:rPr lang="it-IT" sz="4800" dirty="0" err="1"/>
              <a:t>population</a:t>
            </a:r>
            <a:endParaRPr lang="it-IT" sz="4800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sz="4800" dirty="0"/>
              <a:t>(2) </a:t>
            </a:r>
            <a:r>
              <a:rPr lang="it-IT" sz="4800" dirty="0" err="1"/>
              <a:t>Defined</a:t>
            </a:r>
            <a:r>
              <a:rPr lang="it-IT" sz="4800" dirty="0"/>
              <a:t> </a:t>
            </a:r>
            <a:r>
              <a:rPr lang="it-IT" sz="4800" dirty="0" err="1"/>
              <a:t>territory</a:t>
            </a:r>
            <a:r>
              <a:rPr lang="it-IT" sz="4800" dirty="0"/>
              <a:t> </a:t>
            </a:r>
            <a:r>
              <a:rPr lang="it-IT" sz="3892" dirty="0"/>
              <a:t>(</a:t>
            </a:r>
            <a:r>
              <a:rPr lang="it-IT" sz="3892" b="1" dirty="0" err="1"/>
              <a:t>territorial</a:t>
            </a:r>
            <a:r>
              <a:rPr lang="it-IT" sz="3892" b="1" dirty="0"/>
              <a:t> </a:t>
            </a:r>
            <a:r>
              <a:rPr lang="it-IT" sz="3892" b="1" dirty="0" err="1"/>
              <a:t>effectiveness</a:t>
            </a:r>
            <a:r>
              <a:rPr lang="it-IT" sz="3892" dirty="0"/>
              <a:t>)</a:t>
            </a:r>
            <a:endParaRPr lang="it-IT" sz="4800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sz="4800" dirty="0"/>
              <a:t>(3) A </a:t>
            </a:r>
            <a:r>
              <a:rPr lang="it-IT" sz="4800" dirty="0" err="1"/>
              <a:t>government</a:t>
            </a:r>
            <a:r>
              <a:rPr lang="it-IT" sz="4800" dirty="0"/>
              <a:t> </a:t>
            </a:r>
            <a:r>
              <a:rPr lang="it-IT" sz="3600" dirty="0"/>
              <a:t>(</a:t>
            </a:r>
            <a:r>
              <a:rPr lang="it-IT" sz="3600" dirty="0" err="1"/>
              <a:t>organized</a:t>
            </a:r>
            <a:r>
              <a:rPr lang="it-IT" sz="3600" dirty="0"/>
              <a:t> </a:t>
            </a:r>
            <a:r>
              <a:rPr lang="it-IT" sz="3600" dirty="0" err="1"/>
              <a:t>political</a:t>
            </a:r>
            <a:r>
              <a:rPr lang="it-IT" sz="3600" dirty="0"/>
              <a:t> authority)</a:t>
            </a:r>
            <a:endParaRPr lang="it-IT" sz="4800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sz="4800" dirty="0"/>
              <a:t>(4) The </a:t>
            </a:r>
            <a:r>
              <a:rPr lang="it-IT" sz="4800" dirty="0" err="1"/>
              <a:t>capacity</a:t>
            </a:r>
            <a:r>
              <a:rPr lang="it-IT" sz="4800" dirty="0"/>
              <a:t> </a:t>
            </a:r>
            <a:r>
              <a:rPr lang="it-IT" sz="4800" dirty="0" err="1"/>
              <a:t>to</a:t>
            </a:r>
            <a:r>
              <a:rPr lang="it-IT" sz="4800" dirty="0"/>
              <a:t> </a:t>
            </a:r>
            <a:r>
              <a:rPr lang="it-IT" sz="4800" dirty="0" err="1"/>
              <a:t>enter</a:t>
            </a:r>
            <a:r>
              <a:rPr lang="it-IT" sz="4800" dirty="0"/>
              <a:t> </a:t>
            </a:r>
            <a:r>
              <a:rPr lang="it-IT" sz="4800" dirty="0" err="1"/>
              <a:t>into</a:t>
            </a:r>
            <a:r>
              <a:rPr lang="it-IT" sz="4800" dirty="0"/>
              <a:t> relations </a:t>
            </a:r>
            <a:r>
              <a:rPr lang="it-IT" sz="4800" dirty="0" err="1"/>
              <a:t>with</a:t>
            </a:r>
            <a:r>
              <a:rPr lang="it-IT" sz="4800" dirty="0"/>
              <a:t> </a:t>
            </a:r>
            <a:r>
              <a:rPr lang="it-IT" sz="4800" dirty="0" err="1"/>
              <a:t>other</a:t>
            </a:r>
            <a:r>
              <a:rPr lang="it-IT" sz="4800" dirty="0"/>
              <a:t> </a:t>
            </a:r>
            <a:r>
              <a:rPr lang="it-IT" sz="4800" dirty="0" err="1" smtClean="0"/>
              <a:t>States</a:t>
            </a:r>
            <a:endParaRPr lang="it-IT" sz="4800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 sz="4800" dirty="0" smtClean="0"/>
              <a:t>(5) </a:t>
            </a:r>
            <a:r>
              <a:rPr lang="it-IT" sz="4800" dirty="0" err="1" smtClean="0"/>
              <a:t>Independence</a:t>
            </a:r>
            <a:r>
              <a:rPr lang="it-IT" sz="4800" dirty="0" smtClean="0"/>
              <a:t> - </a:t>
            </a:r>
            <a:r>
              <a:rPr lang="it-IT" sz="4800" dirty="0" err="1" smtClean="0"/>
              <a:t>sovreignty</a:t>
            </a:r>
            <a:endParaRPr lang="it-IT" sz="4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B7A21-7789-43FD-AE5D-805189085B9F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Permanent Population</a:t>
            </a:r>
          </a:p>
        </p:txBody>
      </p:sp>
      <p:sp>
        <p:nvSpPr>
          <p:cNvPr id="1229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Migration phenomena</a:t>
            </a:r>
          </a:p>
          <a:p>
            <a:pPr eaLnBrk="1" hangingPunct="1"/>
            <a:r>
              <a:rPr lang="it-IT" dirty="0" smtClean="0"/>
              <a:t>No fixed number of inhabitants</a:t>
            </a:r>
          </a:p>
          <a:p>
            <a:pPr eaLnBrk="1" hangingPunct="1"/>
            <a:r>
              <a:rPr lang="it-IT" dirty="0" smtClean="0"/>
              <a:t>There must be some population linked to a specific piece of territory on a more or less permanent basis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1F4BC6-375E-4A33-B99C-6E32E07F980B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Defined Territory</a:t>
            </a:r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>
          <a:xfrm>
            <a:off x="457200" y="1778000"/>
            <a:ext cx="8229600" cy="4348163"/>
          </a:xfrm>
        </p:spPr>
        <p:txBody>
          <a:bodyPr/>
          <a:lstStyle/>
          <a:p>
            <a:pPr eaLnBrk="1" hangingPunct="1"/>
            <a:r>
              <a:rPr lang="it-IT" dirty="0" smtClean="0"/>
              <a:t>Definite physical existence marking out the State clearly from its neighbours</a:t>
            </a:r>
          </a:p>
          <a:p>
            <a:pPr eaLnBrk="1" hangingPunct="1"/>
            <a:r>
              <a:rPr lang="it-IT" dirty="0" smtClean="0"/>
              <a:t>No complete certainty over the extent of territory – Existence of dispute with the neighbours as to the precise demarcation of the frontiers </a:t>
            </a:r>
          </a:p>
          <a:p>
            <a:pPr eaLnBrk="1" hangingPunct="1"/>
            <a:r>
              <a:rPr lang="it-IT" dirty="0" smtClean="0"/>
              <a:t>States under threat or invaded </a:t>
            </a:r>
            <a:r>
              <a:rPr lang="it-IT" sz="2400" dirty="0" smtClean="0"/>
              <a:t>(</a:t>
            </a:r>
            <a:r>
              <a:rPr lang="it-IT" sz="2400" i="1" dirty="0" smtClean="0"/>
              <a:t>e.g.</a:t>
            </a:r>
            <a:r>
              <a:rPr lang="it-IT" sz="2400" dirty="0" smtClean="0"/>
              <a:t>, Kuwait, Afghanistan, Bosnia-Herzegovina)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7C82E-B533-4D44-B165-7D6FF6E3A390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Government</a:t>
            </a:r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Practical political identity</a:t>
            </a:r>
          </a:p>
          <a:p>
            <a:pPr eaLnBrk="1" hangingPunct="1"/>
            <a:r>
              <a:rPr lang="it-IT" smtClean="0"/>
              <a:t>Governs that do not govern the entire territory </a:t>
            </a:r>
            <a:r>
              <a:rPr lang="it-IT" sz="2400" smtClean="0"/>
              <a:t>(</a:t>
            </a:r>
            <a:r>
              <a:rPr lang="it-IT" sz="2400" i="1" smtClean="0"/>
              <a:t>e.g.</a:t>
            </a:r>
            <a:r>
              <a:rPr lang="it-IT" sz="2400" smtClean="0"/>
              <a:t>, Croatia and Bosnia-Herzegovina at time of recognition)</a:t>
            </a:r>
          </a:p>
          <a:p>
            <a:pPr eaLnBrk="1" hangingPunct="1"/>
            <a:r>
              <a:rPr lang="it-IT" smtClean="0"/>
              <a:t>Collapsing/collapsed governments </a:t>
            </a:r>
            <a:r>
              <a:rPr lang="it-IT" sz="2400" smtClean="0"/>
              <a:t>(“failed States”)</a:t>
            </a:r>
          </a:p>
          <a:p>
            <a:pPr eaLnBrk="1" hangingPunct="1"/>
            <a:endParaRPr lang="it-IT" sz="400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FFAC1-4F16-4FC2-995C-6AF55ED73254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/>
              <a:t>Capacity to Enter Into </a:t>
            </a:r>
            <a:br>
              <a:rPr lang="it-IT"/>
            </a:br>
            <a:r>
              <a:rPr lang="it-IT"/>
              <a:t>Int’l Relations / 1</a:t>
            </a: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limited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sovereign</a:t>
            </a:r>
            <a:r>
              <a:rPr lang="it-IT" dirty="0" smtClean="0"/>
              <a:t> </a:t>
            </a:r>
            <a:r>
              <a:rPr lang="it-IT" dirty="0" err="1" smtClean="0"/>
              <a:t>nations</a:t>
            </a:r>
            <a:endParaRPr lang="it-IT" dirty="0" smtClean="0"/>
          </a:p>
          <a:p>
            <a:pPr eaLnBrk="1" hangingPunct="1"/>
            <a:r>
              <a:rPr lang="it-IT" dirty="0" err="1" smtClean="0"/>
              <a:t>Essence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capacity</a:t>
            </a:r>
            <a:r>
              <a:rPr lang="it-IT" dirty="0" smtClean="0"/>
              <a:t>: </a:t>
            </a:r>
            <a:r>
              <a:rPr lang="it-IT" b="1" dirty="0" err="1" smtClean="0"/>
              <a:t>independence</a:t>
            </a:r>
            <a:r>
              <a:rPr lang="it-IT" dirty="0" smtClean="0"/>
              <a:t> </a:t>
            </a:r>
            <a:r>
              <a:rPr lang="it-IT" sz="2400" dirty="0" smtClean="0"/>
              <a:t>(</a:t>
            </a:r>
            <a:r>
              <a:rPr lang="it-IT" sz="2400" dirty="0" err="1" smtClean="0"/>
              <a:t>factual</a:t>
            </a:r>
            <a:r>
              <a:rPr lang="it-IT" sz="2400" dirty="0" smtClean="0"/>
              <a:t> </a:t>
            </a:r>
            <a:r>
              <a:rPr lang="it-IT" sz="2400" dirty="0" err="1" smtClean="0"/>
              <a:t>autonomy</a:t>
            </a:r>
            <a:r>
              <a:rPr lang="it-IT" sz="2400" dirty="0" smtClean="0"/>
              <a:t>)</a:t>
            </a:r>
            <a:endParaRPr lang="it-IT" dirty="0" smtClean="0"/>
          </a:p>
          <a:p>
            <a:pPr eaLnBrk="1" hangingPunct="1"/>
            <a:r>
              <a:rPr lang="it-IT" dirty="0" err="1" smtClean="0"/>
              <a:t>Legal</a:t>
            </a:r>
            <a:r>
              <a:rPr lang="it-IT" dirty="0" smtClean="0"/>
              <a:t> </a:t>
            </a:r>
            <a:r>
              <a:rPr lang="it-IT" dirty="0" err="1" smtClean="0"/>
              <a:t>independence</a:t>
            </a:r>
            <a:r>
              <a:rPr lang="it-IT" dirty="0" smtClean="0"/>
              <a:t> </a:t>
            </a:r>
            <a:r>
              <a:rPr lang="it-IT" sz="2800" dirty="0" smtClean="0"/>
              <a:t>(= a State </a:t>
            </a:r>
            <a:r>
              <a:rPr lang="it-IT" sz="2800" dirty="0" err="1" smtClean="0"/>
              <a:t>exists</a:t>
            </a:r>
            <a:r>
              <a:rPr lang="it-IT" sz="2800" dirty="0" smtClean="0"/>
              <a:t> </a:t>
            </a:r>
            <a:r>
              <a:rPr lang="it-IT" sz="2800" dirty="0" err="1" smtClean="0"/>
              <a:t>if</a:t>
            </a:r>
            <a:r>
              <a:rPr lang="it-IT" sz="2800" dirty="0" smtClean="0"/>
              <a:t> </a:t>
            </a:r>
            <a:r>
              <a:rPr lang="it-IT" sz="2800" dirty="0" err="1" smtClean="0"/>
              <a:t>it</a:t>
            </a:r>
            <a:r>
              <a:rPr lang="it-IT" sz="2800" dirty="0" smtClean="0"/>
              <a:t> </a:t>
            </a:r>
            <a:r>
              <a:rPr lang="it-IT" sz="2800" dirty="0" err="1" smtClean="0"/>
              <a:t>is</a:t>
            </a:r>
            <a:r>
              <a:rPr lang="it-IT" sz="2800" dirty="0" smtClean="0"/>
              <a:t> </a:t>
            </a:r>
            <a:r>
              <a:rPr lang="it-IT" sz="2800" dirty="0" err="1" smtClean="0"/>
              <a:t>not</a:t>
            </a:r>
            <a:r>
              <a:rPr lang="it-IT" sz="2800" dirty="0" smtClean="0"/>
              <a:t> under the </a:t>
            </a:r>
            <a:r>
              <a:rPr lang="it-IT" sz="2800" dirty="0" err="1" smtClean="0"/>
              <a:t>lawful</a:t>
            </a:r>
            <a:r>
              <a:rPr lang="it-IT" sz="2800" dirty="0" smtClean="0"/>
              <a:t> </a:t>
            </a:r>
            <a:r>
              <a:rPr lang="it-IT" sz="2800" dirty="0" err="1" smtClean="0"/>
              <a:t>sovereign</a:t>
            </a:r>
            <a:r>
              <a:rPr lang="it-IT" sz="2800" dirty="0" smtClean="0"/>
              <a:t> authority </a:t>
            </a:r>
            <a:r>
              <a:rPr lang="it-IT" sz="2800" dirty="0" err="1" smtClean="0"/>
              <a:t>of</a:t>
            </a:r>
            <a:r>
              <a:rPr lang="it-IT" sz="2800" dirty="0" smtClean="0"/>
              <a:t> </a:t>
            </a:r>
            <a:r>
              <a:rPr lang="it-IT" sz="2800" dirty="0" err="1" smtClean="0"/>
              <a:t>another</a:t>
            </a:r>
            <a:r>
              <a:rPr lang="it-IT" sz="2800" dirty="0" smtClean="0"/>
              <a:t> State)</a:t>
            </a:r>
          </a:p>
          <a:p>
            <a:pPr eaLnBrk="1" hangingPunct="1"/>
            <a:r>
              <a:rPr lang="it-IT" dirty="0" smtClean="0"/>
              <a:t>Status </a:t>
            </a:r>
            <a:r>
              <a:rPr lang="it-IT" dirty="0" err="1" smtClean="0"/>
              <a:t>as</a:t>
            </a:r>
            <a:r>
              <a:rPr lang="it-IT" dirty="0" smtClean="0"/>
              <a:t> a State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government</a:t>
            </a:r>
            <a:r>
              <a:rPr lang="it-IT" dirty="0" smtClean="0"/>
              <a:t> </a:t>
            </a:r>
            <a:r>
              <a:rPr lang="it-IT" dirty="0" err="1" smtClean="0"/>
              <a:t>placed</a:t>
            </a:r>
            <a:r>
              <a:rPr lang="it-IT" dirty="0" smtClean="0"/>
              <a:t> in the </a:t>
            </a:r>
            <a:r>
              <a:rPr lang="it-IT" dirty="0" err="1" smtClean="0"/>
              <a:t>hands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outside</a:t>
            </a:r>
            <a:r>
              <a:rPr lang="it-IT" dirty="0" smtClean="0"/>
              <a:t> body </a:t>
            </a:r>
            <a:r>
              <a:rPr lang="it-IT" sz="2400" dirty="0" smtClean="0"/>
              <a:t>(</a:t>
            </a:r>
            <a:r>
              <a:rPr lang="it-IT" sz="2400" i="1" dirty="0" smtClean="0"/>
              <a:t>e.g.</a:t>
            </a:r>
            <a:r>
              <a:rPr lang="it-IT" sz="2400" dirty="0" smtClean="0"/>
              <a:t>,</a:t>
            </a:r>
            <a:r>
              <a:rPr lang="it-IT" sz="2400" i="1" dirty="0" smtClean="0"/>
              <a:t> </a:t>
            </a:r>
            <a:r>
              <a:rPr lang="it-IT" sz="2400" dirty="0" smtClean="0"/>
              <a:t>Kosovo; </a:t>
            </a:r>
            <a:r>
              <a:rPr lang="it-IT" sz="2400" dirty="0" err="1" smtClean="0"/>
              <a:t>Bosnia-Herzegovina</a:t>
            </a:r>
            <a:r>
              <a:rPr lang="it-IT" sz="2400" dirty="0" smtClean="0"/>
              <a:t>)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DCAEB8-E90F-4E10-B281-F94FEFC1050C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Legal independence / Illegality of the attainment of factual independence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Factual independence + </a:t>
            </a:r>
            <a:r>
              <a:rPr lang="it-IT" b="1"/>
              <a:t>right of self-determination </a:t>
            </a:r>
            <a:r>
              <a:rPr lang="it-IT"/>
              <a:t>= Statehood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i="1"/>
              <a:t>E.g.</a:t>
            </a:r>
            <a:r>
              <a:rPr lang="it-IT"/>
              <a:t>, formal colonial territory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it-IT"/>
              <a:t>Factual independence obtained through unlawful means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it-IT" i="1"/>
              <a:t>E.g.</a:t>
            </a:r>
            <a:r>
              <a:rPr lang="it-IT"/>
              <a:t>, breaches to self-determination, use of force, racial discrimination </a:t>
            </a:r>
            <a:r>
              <a:rPr lang="it-IT" sz="2000"/>
              <a:t>(Cyprus)</a:t>
            </a:r>
            <a:endParaRPr lang="it-IT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it-IT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/>
              <a:t>Capacity to Enter Into </a:t>
            </a:r>
            <a:br>
              <a:rPr lang="it-IT"/>
            </a:br>
            <a:r>
              <a:rPr lang="it-IT"/>
              <a:t>Int’l Relations / 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4A01-08DB-4076-83AF-E0E6FD9B23A6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Precedente.thmx</Template>
  <TotalTime>4889</TotalTime>
  <Words>1133</Words>
  <Application>Microsoft Office PowerPoint</Application>
  <PresentationFormat>On-screen Show (4:3)</PresentationFormat>
  <Paragraphs>176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Tema di Office</vt:lpstr>
      <vt:lpstr>PowerPoint Presentation</vt:lpstr>
      <vt:lpstr>Class Four</vt:lpstr>
      <vt:lpstr>Concept of Personality</vt:lpstr>
      <vt:lpstr>Requirements for Statehood</vt:lpstr>
      <vt:lpstr>Permanent Population</vt:lpstr>
      <vt:lpstr>Defined Territory</vt:lpstr>
      <vt:lpstr>Government</vt:lpstr>
      <vt:lpstr>Capacity to Enter Into  Int’l Relations / 1</vt:lpstr>
      <vt:lpstr>Capacity to Enter Into  Int’l Relations / 2</vt:lpstr>
      <vt:lpstr>Recognition</vt:lpstr>
      <vt:lpstr>Extinction</vt:lpstr>
      <vt:lpstr>Forms of Cooperations btw States / 1</vt:lpstr>
      <vt:lpstr>Forms of Cooperation btw States / 2</vt:lpstr>
      <vt:lpstr>What is an Int’l Organization?</vt:lpstr>
      <vt:lpstr>Non Governative Organizations / 1</vt:lpstr>
      <vt:lpstr>Non Governative Organizations / 2</vt:lpstr>
      <vt:lpstr>Constitution of Int’l Organizations / 1</vt:lpstr>
      <vt:lpstr>Membership</vt:lpstr>
      <vt:lpstr>Acquisition and Loss of Membership / 1</vt:lpstr>
      <vt:lpstr>Acquisition and Loss of Membership / 2</vt:lpstr>
      <vt:lpstr>The Int’l Organization Headquarter</vt:lpstr>
      <vt:lpstr>Immunities</vt:lpstr>
      <vt:lpstr>Structure /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Law</dc:title>
  <dc:creator>Matteo Winkler</dc:creator>
  <cp:lastModifiedBy>PC03</cp:lastModifiedBy>
  <cp:revision>219</cp:revision>
  <dcterms:created xsi:type="dcterms:W3CDTF">2010-09-28T08:01:11Z</dcterms:created>
  <dcterms:modified xsi:type="dcterms:W3CDTF">2017-11-08T11:12:17Z</dcterms:modified>
</cp:coreProperties>
</file>