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31"/>
  </p:notesMasterIdLst>
  <p:handoutMasterIdLst>
    <p:handoutMasterId r:id="rId32"/>
  </p:handoutMasterIdLst>
  <p:sldIdLst>
    <p:sldId id="288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7159CEF-B76D-4448-AD99-5F8DB08CB976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7B93CE6-1F3C-44CE-9F21-3F6FA495E1D5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9730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911D19A-5239-4DF5-99B8-0A5AA4CAD711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9DE9F3C-7632-414F-B9AC-4DA31D74A2BE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089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1438" y="8685213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65" tIns="47733" rIns="95465" bIns="47733" anchor="b"/>
          <a:lstStyle/>
          <a:p>
            <a:pPr algn="r" defTabSz="955675"/>
            <a:fld id="{A3BAF7A9-1B1F-43D3-B139-B1165218F364}" type="slidenum">
              <a:rPr lang="it-IT" sz="1600"/>
              <a:pPr algn="r" defTabSz="955675"/>
              <a:t>1</a:t>
            </a:fld>
            <a:endParaRPr lang="it-IT" sz="16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9B8585-FD80-499B-B0E3-F7043C4448D8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06EE8-776B-4A23-9CA1-AA8D5561DA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D684DA-D999-4716-BCF4-B9E1AAA85E33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D1D9C-7619-4DAF-82A9-20EAA8846CE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466F32-2483-4DC7-BBE1-8F73E6A02944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6980-0D99-473B-998F-D51ADE5A7EF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C9F855-E266-4D63-B3D1-FFA7FFB23432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4BC76-9BCB-4772-9F94-6A6A31EBFEB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FFD3C3-6DFF-4F74-AC99-588B709F5393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6E317-C77D-4C4E-BF3D-3956EB2CD91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1560C9-E75D-438F-90F8-6875A25C2CC3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64EB7-A470-4874-BF1E-74F33CC03CC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2839E4-B80C-4E1A-9F85-D3FDD1C94789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09EB7-0B6E-4BD4-B15F-37A097F6223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40303-7F3D-4057-A60F-AC800FDD84DA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3F583-1C9E-4F2D-8D1D-3319B790FBD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05B264-EA91-4768-8E0D-C6AEDD3D42FA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AA41B-9181-4218-A441-276B77D9282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BB7F2B-503F-4462-B879-E99885A10A6A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338E7-D7FC-4808-BE22-92B3763B23D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69544C-4FF9-4981-A04B-311147811E01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B046C-B0A6-4927-9226-5A0EDE40B46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0C0FD0-075C-4355-A1AE-127B2FEF11F9}" type="datetime1">
              <a:rPr lang="it-IT"/>
              <a:pPr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5E94297-525D-4DC4-A8E0-814A247B131D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2688" y="573088"/>
            <a:ext cx="6827837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/>
            </a:r>
            <a:b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International </a:t>
            </a:r>
            <a:r>
              <a:rPr lang="it-IT" sz="6600" dirty="0" err="1">
                <a:solidFill>
                  <a:prstClr val="black"/>
                </a:solidFill>
                <a:latin typeface="Calibri"/>
                <a:ea typeface="+mj-ea"/>
                <a:cs typeface="+mj-cs"/>
              </a:rPr>
              <a:t>Law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 bwMode="auto">
          <a:xfrm>
            <a:off x="779463" y="3108325"/>
            <a:ext cx="7583487" cy="334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it-IT" sz="4000" smtClean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Class 5</a:t>
            </a: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Cambria"/>
                <a:cs typeface="Times New Roman"/>
              </a:rPr>
              <a:t>State Responsibility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</a:endParaRPr>
          </a:p>
        </p:txBody>
      </p:sp>
      <p:sp>
        <p:nvSpPr>
          <p:cNvPr id="1741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233D0-62B6-4D15-AA9F-92F5080E1FAB}" type="slidenum">
              <a:rPr lang="it-IT"/>
              <a:pPr/>
              <a:t>1</a:t>
            </a:fld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Internationally Wrongful Act / 1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/>
              <a:t>Governed by IL only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No relevance of the legality of the act under domestic law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= Int</a:t>
            </a:r>
            <a:r>
              <a:rPr lang="ja-JP" altLang="it-IT" sz="2600" smtClean="0"/>
              <a:t>’</a:t>
            </a:r>
            <a:r>
              <a:rPr lang="it-IT" altLang="ja-JP" sz="2600" smtClean="0"/>
              <a:t>l responsibility cannot be avoided by pleading that the act was legal under national law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Can arise from an act or an omission (as far as this causes a breach to an int</a:t>
            </a:r>
            <a:r>
              <a:rPr lang="ja-JP" altLang="it-IT" sz="3000" smtClean="0"/>
              <a:t>’</a:t>
            </a:r>
            <a:r>
              <a:rPr lang="it-IT" altLang="ja-JP" sz="3000" smtClean="0"/>
              <a:t>l obligation)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Breach to an obligation that is binding on the State at the time of the act/omission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No S.R. for breach of not-yet-in-force obligations</a:t>
            </a:r>
          </a:p>
        </p:txBody>
      </p:sp>
      <p:sp>
        <p:nvSpPr>
          <p:cNvPr id="2867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F5A1FE-42C7-45CE-907B-0997C6893726}" type="slidenum">
              <a:rPr lang="it-IT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Internationally Wrongful Act / 2</a:t>
            </a:r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3000" dirty="0" err="1" smtClean="0"/>
              <a:t>Strict</a:t>
            </a:r>
            <a:r>
              <a:rPr lang="it-IT" sz="3000" dirty="0" smtClean="0"/>
              <a:t> </a:t>
            </a:r>
            <a:r>
              <a:rPr lang="it-IT" sz="3000" dirty="0" err="1" smtClean="0"/>
              <a:t>liability</a:t>
            </a:r>
            <a:r>
              <a:rPr lang="it-IT" sz="3000" dirty="0" smtClean="0"/>
              <a:t> or </a:t>
            </a:r>
            <a:r>
              <a:rPr lang="it-IT" sz="3000" dirty="0" err="1" smtClean="0"/>
              <a:t>intentional</a:t>
            </a:r>
            <a:r>
              <a:rPr lang="it-IT" sz="3000" dirty="0" smtClean="0"/>
              <a:t>/</a:t>
            </a:r>
            <a:r>
              <a:rPr lang="it-IT" sz="3000" dirty="0" err="1" smtClean="0"/>
              <a:t>negligence</a:t>
            </a:r>
            <a:r>
              <a:rPr lang="it-IT" sz="3000" dirty="0" smtClean="0"/>
              <a:t> </a:t>
            </a:r>
            <a:r>
              <a:rPr lang="it-IT" sz="3000" dirty="0" err="1" smtClean="0"/>
              <a:t>rule</a:t>
            </a:r>
            <a:r>
              <a:rPr lang="it-IT" sz="3000" dirty="0" smtClean="0"/>
              <a:t>?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dirty="0" err="1" smtClean="0">
                <a:cs typeface="MS PGothic" pitchFamily="34" charset="-128"/>
              </a:rPr>
              <a:t>Objective</a:t>
            </a:r>
            <a:r>
              <a:rPr lang="it-IT" sz="2600" dirty="0" smtClean="0">
                <a:cs typeface="MS PGothic" pitchFamily="34" charset="-128"/>
              </a:rPr>
              <a:t>/</a:t>
            </a:r>
            <a:r>
              <a:rPr lang="it-IT" sz="2600" dirty="0" err="1" smtClean="0">
                <a:cs typeface="MS PGothic" pitchFamily="34" charset="-128"/>
              </a:rPr>
              <a:t>risk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theory</a:t>
            </a:r>
            <a:r>
              <a:rPr lang="it-IT" sz="2600" dirty="0" smtClean="0">
                <a:cs typeface="MS PGothic" pitchFamily="34" charset="-128"/>
              </a:rPr>
              <a:t> v. </a:t>
            </a:r>
            <a:r>
              <a:rPr lang="it-IT" sz="2600" dirty="0" err="1" smtClean="0">
                <a:cs typeface="MS PGothic" pitchFamily="34" charset="-128"/>
              </a:rPr>
              <a:t>subjective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theory</a:t>
            </a:r>
            <a:endParaRPr lang="it-IT" sz="26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2600" dirty="0" err="1" smtClean="0">
                <a:cs typeface="MS PGothic" pitchFamily="34" charset="-128"/>
              </a:rPr>
              <a:t>Issue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not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addressed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by</a:t>
            </a:r>
            <a:r>
              <a:rPr lang="it-IT" sz="2600" dirty="0" smtClean="0">
                <a:cs typeface="MS PGothic" pitchFamily="34" charset="-128"/>
              </a:rPr>
              <a:t> the ILC </a:t>
            </a:r>
            <a:r>
              <a:rPr lang="it-IT" sz="2600" dirty="0" err="1" smtClean="0">
                <a:cs typeface="MS PGothic" pitchFamily="34" charset="-128"/>
              </a:rPr>
              <a:t>Draft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Articles</a:t>
            </a:r>
            <a:endParaRPr lang="it-IT" sz="26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2600" dirty="0" err="1" smtClean="0">
                <a:cs typeface="MS PGothic" pitchFamily="34" charset="-128"/>
              </a:rPr>
              <a:t>Controversial</a:t>
            </a:r>
            <a:r>
              <a:rPr lang="it-IT" sz="2600" dirty="0" smtClean="0">
                <a:cs typeface="MS PGothic" pitchFamily="34" charset="-128"/>
              </a:rPr>
              <a:t> in </a:t>
            </a:r>
            <a:r>
              <a:rPr lang="it-IT" sz="2600" dirty="0" err="1" smtClean="0">
                <a:cs typeface="MS PGothic" pitchFamily="34" charset="-128"/>
              </a:rPr>
              <a:t>customary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law</a:t>
            </a:r>
            <a:endParaRPr lang="it-IT" sz="26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2600" dirty="0" err="1" smtClean="0">
                <a:cs typeface="MS PGothic" pitchFamily="34" charset="-128"/>
              </a:rPr>
              <a:t>Strict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liability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seems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to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prevail</a:t>
            </a:r>
            <a:r>
              <a:rPr lang="it-IT" sz="2600" dirty="0" smtClean="0">
                <a:cs typeface="MS PGothic" pitchFamily="34" charset="-128"/>
              </a:rPr>
              <a:t> in </a:t>
            </a:r>
            <a:r>
              <a:rPr lang="it-IT" sz="2600" dirty="0" err="1" smtClean="0">
                <a:cs typeface="MS PGothic" pitchFamily="34" charset="-128"/>
              </a:rPr>
              <a:t>practice</a:t>
            </a:r>
            <a:endParaRPr lang="it-IT" sz="26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2600" dirty="0" err="1" smtClean="0">
                <a:cs typeface="MS PGothic" pitchFamily="34" charset="-128"/>
              </a:rPr>
              <a:t>Therefore</a:t>
            </a:r>
            <a:r>
              <a:rPr lang="it-IT" sz="2600" dirty="0" smtClean="0">
                <a:cs typeface="MS PGothic" pitchFamily="34" charset="-128"/>
              </a:rPr>
              <a:t>, </a:t>
            </a:r>
            <a:r>
              <a:rPr lang="it-IT" sz="2600" u="sng" dirty="0" err="1" smtClean="0">
                <a:cs typeface="MS PGothic" pitchFamily="34" charset="-128"/>
              </a:rPr>
              <a:t>for</a:t>
            </a:r>
            <a:r>
              <a:rPr lang="it-IT" sz="2600" u="sng" dirty="0" smtClean="0">
                <a:cs typeface="MS PGothic" pitchFamily="34" charset="-128"/>
              </a:rPr>
              <a:t> </a:t>
            </a:r>
            <a:r>
              <a:rPr lang="it-IT" sz="2600" u="sng" dirty="0" err="1" smtClean="0">
                <a:cs typeface="MS PGothic" pitchFamily="34" charset="-128"/>
              </a:rPr>
              <a:t>purely</a:t>
            </a:r>
            <a:r>
              <a:rPr lang="it-IT" sz="2600" u="sng" dirty="0" smtClean="0">
                <a:cs typeface="MS PGothic" pitchFamily="34" charset="-128"/>
              </a:rPr>
              <a:t> </a:t>
            </a:r>
            <a:r>
              <a:rPr lang="it-IT" sz="2600" u="sng" dirty="0" err="1" smtClean="0">
                <a:cs typeface="MS PGothic" pitchFamily="34" charset="-128"/>
              </a:rPr>
              <a:t>pragmatic</a:t>
            </a:r>
            <a:r>
              <a:rPr lang="it-IT" sz="2600" u="sng" dirty="0" smtClean="0">
                <a:cs typeface="MS PGothic" pitchFamily="34" charset="-128"/>
              </a:rPr>
              <a:t> </a:t>
            </a:r>
            <a:r>
              <a:rPr lang="it-IT" sz="2600" u="sng" dirty="0" err="1" smtClean="0">
                <a:cs typeface="MS PGothic" pitchFamily="34" charset="-128"/>
              </a:rPr>
              <a:t>reasons</a:t>
            </a:r>
            <a:r>
              <a:rPr lang="it-IT" sz="2600" dirty="0" smtClean="0">
                <a:cs typeface="MS PGothic" pitchFamily="34" charset="-128"/>
              </a:rPr>
              <a:t>, </a:t>
            </a:r>
            <a:r>
              <a:rPr lang="it-IT" sz="2600" dirty="0" err="1" smtClean="0">
                <a:cs typeface="MS PGothic" pitchFamily="34" charset="-128"/>
              </a:rPr>
              <a:t>responsibility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usually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arises</a:t>
            </a:r>
            <a:r>
              <a:rPr lang="it-IT" sz="2600" dirty="0" smtClean="0">
                <a:cs typeface="MS PGothic" pitchFamily="34" charset="-128"/>
              </a:rPr>
              <a:t> out </a:t>
            </a:r>
            <a:r>
              <a:rPr lang="it-IT" sz="2600" dirty="0" err="1" smtClean="0">
                <a:cs typeface="MS PGothic" pitchFamily="34" charset="-128"/>
              </a:rPr>
              <a:t>of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simple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obligation</a:t>
            </a:r>
            <a:r>
              <a:rPr lang="it-IT" sz="2600" dirty="0" smtClean="0">
                <a:cs typeface="MS PGothic" pitchFamily="34" charset="-128"/>
              </a:rPr>
              <a:t> </a:t>
            </a:r>
            <a:r>
              <a:rPr lang="it-IT" sz="2600" dirty="0" err="1" smtClean="0">
                <a:cs typeface="MS PGothic" pitchFamily="34" charset="-128"/>
              </a:rPr>
              <a:t>breach</a:t>
            </a:r>
            <a:endParaRPr lang="it-IT" sz="2600" dirty="0" smtClean="0">
              <a:cs typeface="MS PGothic" pitchFamily="34" charset="-128"/>
            </a:endParaRPr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7EAAB9-1BE8-4F87-AEFF-F8431424F657}" type="slidenum">
              <a:rPr lang="it-IT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ea typeface="+mj-ea"/>
                <a:cs typeface="+mj-cs"/>
              </a:rPr>
              <a:t>Consequences of an Internationally Wrongful Act</a:t>
            </a:r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6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(1) Duty to continue to perform the breached obligation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(2) Duty to cease and not repeat wrongful conduct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(3) Duty to make reparation for moral or material injury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Irrelevance of internal law as a justification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Obligation may be owed to another State, to several State or to the int</a:t>
            </a:r>
            <a:r>
              <a:rPr lang="ja-JP" altLang="it-IT" smtClean="0"/>
              <a:t>’</a:t>
            </a:r>
            <a:r>
              <a:rPr lang="it-IT" altLang="ja-JP" smtClean="0"/>
              <a:t>l Community as a whole (</a:t>
            </a:r>
            <a:r>
              <a:rPr lang="it-IT" altLang="ja-JP" b="1" smtClean="0"/>
              <a:t>Art. 33</a:t>
            </a:r>
            <a:r>
              <a:rPr lang="it-IT" altLang="ja-JP" smtClean="0"/>
              <a:t>)</a:t>
            </a:r>
            <a:endParaRPr lang="it-IT" smtClean="0"/>
          </a:p>
        </p:txBody>
      </p:sp>
      <p:sp>
        <p:nvSpPr>
          <p:cNvPr id="3072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0A20D1-9C33-4FA8-BF24-6EDE67FB4C96}" type="slidenum">
              <a:rPr lang="it-IT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Responsibility Towards the Int</a:t>
            </a:r>
            <a:r>
              <a:rPr lang="ja-JP" altLang="it-IT" sz="4000" smtClean="0"/>
              <a:t>’</a:t>
            </a:r>
            <a:r>
              <a:rPr lang="it-IT" altLang="ja-JP" sz="4000" smtClean="0"/>
              <a:t>l Community as a Whole / 1</a:t>
            </a:r>
            <a:endParaRPr lang="it-IT" sz="4000" smtClean="0"/>
          </a:p>
        </p:txBody>
      </p:sp>
      <p:sp>
        <p:nvSpPr>
          <p:cNvPr id="3174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Grave breaches of IL (</a:t>
            </a:r>
            <a:r>
              <a:rPr lang="it-IT" b="1" smtClean="0"/>
              <a:t>obligations </a:t>
            </a:r>
            <a:r>
              <a:rPr lang="it-IT" b="1" i="1" smtClean="0"/>
              <a:t>erga omnes</a:t>
            </a:r>
            <a:r>
              <a:rPr lang="it-IT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Reaction of the int</a:t>
            </a:r>
            <a:r>
              <a:rPr lang="ja-JP" altLang="it-IT" smtClean="0"/>
              <a:t>’</a:t>
            </a:r>
            <a:r>
              <a:rPr lang="it-IT" altLang="ja-JP" smtClean="0"/>
              <a:t>l Community as a whole, beside the reaction of the injured State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Requirements: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(1) A </a:t>
            </a:r>
            <a:r>
              <a:rPr lang="it-IT" b="1" smtClean="0">
                <a:cs typeface="MS PGothic" pitchFamily="34" charset="-128"/>
              </a:rPr>
              <a:t>serious</a:t>
            </a:r>
            <a:r>
              <a:rPr lang="it-IT" smtClean="0">
                <a:cs typeface="MS PGothic" pitchFamily="34" charset="-128"/>
              </a:rPr>
              <a:t> violation …</a:t>
            </a:r>
            <a:endParaRPr lang="it-IT" i="1" smtClean="0">
              <a:cs typeface="MS PGothic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ja-JP" altLang="it-IT" smtClean="0"/>
              <a:t>“</a:t>
            </a:r>
            <a:r>
              <a:rPr lang="it-IT" altLang="ja-JP" smtClean="0"/>
              <a:t>Serious</a:t>
            </a:r>
            <a:r>
              <a:rPr lang="ja-JP" altLang="it-IT" smtClean="0"/>
              <a:t>”</a:t>
            </a:r>
            <a:r>
              <a:rPr lang="it-IT" altLang="ja-JP" smtClean="0"/>
              <a:t> = the violation </a:t>
            </a:r>
            <a:r>
              <a:rPr lang="ja-JP" altLang="it-IT" smtClean="0"/>
              <a:t>“</a:t>
            </a:r>
            <a:r>
              <a:rPr lang="it-IT" altLang="ja-JP" i="1" smtClean="0"/>
              <a:t>involves a gross systematic failure by the responsible State to fulfil the obligation</a:t>
            </a:r>
            <a:r>
              <a:rPr lang="ja-JP" altLang="it-IT" smtClean="0"/>
              <a:t>”</a:t>
            </a:r>
            <a:endParaRPr lang="it-IT" altLang="ja-JP" smtClean="0"/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(2)  … of a rule of </a:t>
            </a:r>
            <a:r>
              <a:rPr lang="it-IT" i="1" smtClean="0">
                <a:cs typeface="MS PGothic" pitchFamily="34" charset="-128"/>
              </a:rPr>
              <a:t>jus cogens</a:t>
            </a:r>
            <a:endParaRPr lang="it-IT" smtClean="0">
              <a:cs typeface="MS PGothic" pitchFamily="34" charset="-128"/>
            </a:endParaRPr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A86A2EE-396C-4F5F-BFD7-CEEF0F57C0B8}" type="slidenum">
              <a:rPr lang="it-IT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Responsibility Towards the Int</a:t>
            </a:r>
            <a:r>
              <a:rPr lang="ja-JP" altLang="it-IT" sz="4000" smtClean="0"/>
              <a:t>’</a:t>
            </a:r>
            <a:r>
              <a:rPr lang="it-IT" altLang="ja-JP" sz="4000" smtClean="0"/>
              <a:t>l Community as a Whole / 2</a:t>
            </a:r>
            <a:endParaRPr lang="it-IT" sz="4000" smtClean="0"/>
          </a:p>
        </p:txBody>
      </p:sp>
      <p:sp>
        <p:nvSpPr>
          <p:cNvPr id="3277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3000" smtClean="0"/>
              <a:t>Consequences: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(1) Duty to cooperate to bring an end to such a breach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(2) Prohibition of recognizing the created situation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(3) </a:t>
            </a:r>
            <a:r>
              <a:rPr lang="it-IT" sz="2600" b="1" smtClean="0">
                <a:cs typeface="MS PGothic" pitchFamily="34" charset="-128"/>
              </a:rPr>
              <a:t>Non-injured States</a:t>
            </a:r>
            <a:r>
              <a:rPr lang="it-IT" sz="2600" smtClean="0">
                <a:cs typeface="MS PGothic" pitchFamily="34" charset="-128"/>
              </a:rPr>
              <a:t> may invoke the wrongdoer</a:t>
            </a:r>
            <a:r>
              <a:rPr lang="ja-JP" altLang="it-IT" sz="2600" smtClean="0"/>
              <a:t>’</a:t>
            </a:r>
            <a:r>
              <a:rPr lang="it-IT" altLang="ja-JP" sz="2600" smtClean="0"/>
              <a:t>s responsibility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(4) Countermeasures taken by the injured State do not prejudice the right of other States to invoke responsibility, take lawful measures to ensure cessation of the breach and reparation </a:t>
            </a:r>
            <a:r>
              <a:rPr lang="it-IT" sz="2000" smtClean="0">
                <a:cs typeface="MS PGothic" pitchFamily="34" charset="-128"/>
              </a:rPr>
              <a:t>(</a:t>
            </a:r>
            <a:r>
              <a:rPr lang="it-IT" sz="2000" b="1" smtClean="0">
                <a:cs typeface="MS PGothic" pitchFamily="34" charset="-128"/>
              </a:rPr>
              <a:t>Collective action</a:t>
            </a:r>
            <a:r>
              <a:rPr lang="it-IT" sz="2000" smtClean="0">
                <a:cs typeface="MS PGothic" pitchFamily="34" charset="-128"/>
              </a:rPr>
              <a:t>: </a:t>
            </a:r>
            <a:r>
              <a:rPr lang="it-IT" sz="2000" b="1" smtClean="0">
                <a:cs typeface="MS PGothic" pitchFamily="34" charset="-128"/>
              </a:rPr>
              <a:t>Art. 54</a:t>
            </a:r>
            <a:r>
              <a:rPr lang="it-IT" sz="2000" smtClean="0">
                <a:cs typeface="MS PGothic" pitchFamily="34" charset="-128"/>
              </a:rPr>
              <a:t>)</a:t>
            </a:r>
            <a:endParaRPr lang="it-IT" sz="2600" smtClean="0">
              <a:cs typeface="MS PGothic" pitchFamily="34" charset="-128"/>
            </a:endParaRPr>
          </a:p>
        </p:txBody>
      </p:sp>
      <p:sp>
        <p:nvSpPr>
          <p:cNvPr id="3277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7C01FA-035F-4B34-80A7-8F628E6474E9}" type="slidenum">
              <a:rPr lang="it-IT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Attributability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The wrongful act must be attributable </a:t>
            </a:r>
            <a:r>
              <a:rPr lang="it-IT" b="1">
                <a:ea typeface="+mn-ea"/>
                <a:cs typeface="+mn-cs"/>
              </a:rPr>
              <a:t>to a State</a:t>
            </a:r>
            <a:endParaRPr lang="it-IT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It must be an act of the State and not of private individuals acting for themselves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For acts of organs or private individuals it is essential to know whether they acted </a:t>
            </a:r>
            <a:r>
              <a:rPr lang="it-IT" b="1">
                <a:ea typeface="+mn-ea"/>
                <a:cs typeface="+mn-cs"/>
              </a:rPr>
              <a:t>on behalf of the State</a:t>
            </a:r>
            <a:endParaRPr lang="it-IT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If they did not, there is no international responsibility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Governed by Artt. 4-11 of the Draft </a:t>
            </a:r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8B175-E110-4554-8CD1-D2CA956335DA}" type="slidenum">
              <a:rPr lang="it-IT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Organs of the State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Act/omission </a:t>
            </a:r>
            <a:r>
              <a:rPr lang="it-IT" b="1">
                <a:ea typeface="+mn-ea"/>
                <a:cs typeface="+mn-cs"/>
              </a:rPr>
              <a:t>of an organ</a:t>
            </a:r>
            <a:endParaRPr lang="it-IT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Regardless of the powers assigned (</a:t>
            </a:r>
            <a:r>
              <a:rPr lang="it-IT" i="1">
                <a:ea typeface="+mn-ea"/>
                <a:cs typeface="+mn-cs"/>
              </a:rPr>
              <a:t>i.e.</a:t>
            </a:r>
            <a:r>
              <a:rPr lang="it-IT">
                <a:ea typeface="+mn-ea"/>
                <a:cs typeface="+mn-cs"/>
              </a:rPr>
              <a:t> no matter if legislative, executive, judicial or any other functions)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Regardless of the position in the internal constitutional structure or organization of the State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Whatever its characted as a central or territorial governmental unit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Includes any person or entity having such status under domestic law</a:t>
            </a:r>
          </a:p>
        </p:txBody>
      </p:sp>
      <p:sp>
        <p:nvSpPr>
          <p:cNvPr id="3481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9D5C99-943C-4E96-B2F5-0BBD472C7D95}" type="slidenum">
              <a:rPr lang="it-IT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Organs of the State /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Attributability operates even if the organ acts outside its competences under domestic law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Excess of power is not enough to exclude S.R.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An organ can be considered as such even if it has no official status under domestic law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i="1">
                <a:ea typeface="+mn-ea"/>
                <a:cs typeface="+mn-cs"/>
              </a:rPr>
              <a:t>E.g.</a:t>
            </a:r>
            <a:r>
              <a:rPr lang="it-IT">
                <a:ea typeface="+mn-ea"/>
                <a:cs typeface="+mn-cs"/>
              </a:rPr>
              <a:t>, private individuals acting </a:t>
            </a:r>
            <a:r>
              <a:rPr lang="it-IT" i="1">
                <a:ea typeface="+mn-ea"/>
                <a:cs typeface="+mn-cs"/>
              </a:rPr>
              <a:t>de facto</a:t>
            </a:r>
            <a:r>
              <a:rPr lang="it-IT">
                <a:ea typeface="+mn-ea"/>
                <a:cs typeface="+mn-cs"/>
              </a:rPr>
              <a:t> as State organs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International law is the sole arbiter for judging whether an entity is an organ </a:t>
            </a:r>
          </a:p>
        </p:txBody>
      </p:sp>
      <p:sp>
        <p:nvSpPr>
          <p:cNvPr id="358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C1492E-07C7-40FE-9047-DD409EFE0C86}" type="slidenum">
              <a:rPr lang="it-IT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ea typeface="+mj-ea"/>
                <a:cs typeface="+mj-cs"/>
              </a:rPr>
              <a:t>Private Individuals as </a:t>
            </a:r>
            <a:br>
              <a:rPr lang="it-IT">
                <a:ea typeface="+mj-ea"/>
                <a:cs typeface="+mj-cs"/>
              </a:rPr>
            </a:br>
            <a:r>
              <a:rPr lang="it-IT">
                <a:ea typeface="+mj-ea"/>
                <a:cs typeface="+mj-cs"/>
              </a:rPr>
              <a:t>Organs of the State</a:t>
            </a:r>
          </a:p>
        </p:txBody>
      </p:sp>
      <p:sp>
        <p:nvSpPr>
          <p:cNvPr id="3686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They are organs if they are: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Completely dependent from the State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An instrumentality through which the State works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There is clear evidence of total dependency</a:t>
            </a:r>
          </a:p>
          <a:p>
            <a:pPr eaLnBrk="1" hangingPunct="1"/>
            <a:r>
              <a:rPr lang="it-IT" smtClean="0"/>
              <a:t>If the State organ is not acting as such at the time of the act/omission, there is no S.R.</a:t>
            </a:r>
          </a:p>
          <a:p>
            <a:pPr eaLnBrk="1" hangingPunct="1"/>
            <a:r>
              <a:rPr lang="it-IT" smtClean="0"/>
              <a:t>No requirement of </a:t>
            </a:r>
            <a:r>
              <a:rPr lang="ja-JP" altLang="it-IT" smtClean="0"/>
              <a:t>“</a:t>
            </a:r>
            <a:r>
              <a:rPr lang="it-IT" altLang="ja-JP" smtClean="0"/>
              <a:t>apparent authority</a:t>
            </a:r>
            <a:r>
              <a:rPr lang="ja-JP" altLang="it-IT" smtClean="0"/>
              <a:t>”</a:t>
            </a:r>
            <a:r>
              <a:rPr lang="it-IT" altLang="ja-JP" smtClean="0"/>
              <a:t> </a:t>
            </a:r>
            <a:r>
              <a:rPr lang="it-IT" altLang="ja-JP" sz="2800" smtClean="0"/>
              <a:t>(in case of manifest and discoverable lack of authority)</a:t>
            </a:r>
            <a:endParaRPr lang="it-IT" smtClean="0"/>
          </a:p>
        </p:txBody>
      </p:sp>
      <p:sp>
        <p:nvSpPr>
          <p:cNvPr id="3686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9BCACA-861A-4870-8032-1D12E2A70B84}" type="slidenum">
              <a:rPr lang="it-IT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Activities of Private Individuals / 1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/>
              <a:t>In some cases, individuals can be regarded as organs of a State even if they are not formally part of </a:t>
            </a:r>
            <a:r>
              <a:rPr lang="ja-JP" altLang="it-IT" sz="3000" smtClean="0"/>
              <a:t>“</a:t>
            </a:r>
            <a:r>
              <a:rPr lang="it-IT" altLang="ja-JP" sz="3000" smtClean="0"/>
              <a:t>the State</a:t>
            </a:r>
            <a:r>
              <a:rPr lang="ja-JP" altLang="it-IT" sz="3000" smtClean="0"/>
              <a:t>”</a:t>
            </a:r>
            <a:endParaRPr lang="it-IT" altLang="ja-JP" sz="3000" smtClean="0"/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Normally, their activities are not attributable to the State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However, if individuals act </a:t>
            </a:r>
            <a:r>
              <a:rPr lang="it-IT" sz="2600" b="1" smtClean="0">
                <a:cs typeface="MS PGothic" pitchFamily="34" charset="-128"/>
              </a:rPr>
              <a:t>on behalf of the State</a:t>
            </a:r>
            <a:r>
              <a:rPr lang="it-IT" sz="2600" smtClean="0">
                <a:cs typeface="MS PGothic" pitchFamily="34" charset="-128"/>
              </a:rPr>
              <a:t>, their conduct may raise S.R.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b="1" smtClean="0"/>
              <a:t>(1)</a:t>
            </a:r>
            <a:r>
              <a:rPr lang="it-IT" sz="3000" smtClean="0"/>
              <a:t> If local law empowers i. to act on behalf of the State (</a:t>
            </a:r>
            <a:r>
              <a:rPr lang="it-IT" sz="3000" b="1" smtClean="0"/>
              <a:t>Art. 5</a:t>
            </a:r>
            <a:r>
              <a:rPr lang="it-IT" sz="30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Only if the i. is acting in that capacity in the specific instance</a:t>
            </a:r>
          </a:p>
        </p:txBody>
      </p:sp>
      <p:sp>
        <p:nvSpPr>
          <p:cNvPr id="3789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4F256-B074-42C7-9670-3FFB439985A2}" type="slidenum">
              <a:rPr lang="it-IT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9787"/>
          </a:xfrm>
        </p:spPr>
        <p:txBody>
          <a:bodyPr/>
          <a:lstStyle/>
          <a:p>
            <a:pPr eaLnBrk="1" hangingPunct="1"/>
            <a:r>
              <a:rPr lang="it-IT" smtClean="0"/>
              <a:t>Classes Seventeen to Nineteen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>
          <a:xfrm>
            <a:off x="457200" y="1397000"/>
            <a:ext cx="8229600" cy="4959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3100" dirty="0" err="1" smtClean="0"/>
              <a:t>Content</a:t>
            </a:r>
            <a:r>
              <a:rPr lang="it-IT" sz="31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3100" dirty="0" smtClean="0">
                <a:cs typeface="MS PGothic" pitchFamily="34" charset="-128"/>
              </a:rPr>
              <a:t>International </a:t>
            </a:r>
            <a:r>
              <a:rPr lang="it-IT" sz="3100" dirty="0" err="1" smtClean="0">
                <a:cs typeface="MS PGothic" pitchFamily="34" charset="-128"/>
              </a:rPr>
              <a:t>responsibility</a:t>
            </a:r>
            <a:endParaRPr lang="it-IT" sz="31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3100" dirty="0" err="1" smtClean="0">
                <a:cs typeface="MS PGothic" pitchFamily="34" charset="-128"/>
              </a:rPr>
              <a:t>Attributability</a:t>
            </a:r>
            <a:r>
              <a:rPr lang="it-IT" sz="3100" dirty="0" smtClean="0">
                <a:cs typeface="MS PGothic" pitchFamily="34" charset="-128"/>
              </a:rPr>
              <a:t> </a:t>
            </a:r>
            <a:r>
              <a:rPr lang="it-IT" sz="3100" dirty="0" err="1" smtClean="0">
                <a:cs typeface="MS PGothic" pitchFamily="34" charset="-128"/>
              </a:rPr>
              <a:t>to</a:t>
            </a:r>
            <a:r>
              <a:rPr lang="it-IT" sz="3100" dirty="0" smtClean="0">
                <a:cs typeface="MS PGothic" pitchFamily="34" charset="-128"/>
              </a:rPr>
              <a:t> a State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3100" dirty="0" err="1" smtClean="0">
                <a:cs typeface="MS PGothic" pitchFamily="34" charset="-128"/>
              </a:rPr>
              <a:t>Role</a:t>
            </a:r>
            <a:r>
              <a:rPr lang="it-IT" sz="3100" dirty="0" smtClean="0">
                <a:cs typeface="MS PGothic" pitchFamily="34" charset="-128"/>
              </a:rPr>
              <a:t> </a:t>
            </a:r>
            <a:r>
              <a:rPr lang="it-IT" sz="3100" dirty="0" err="1" smtClean="0">
                <a:cs typeface="MS PGothic" pitchFamily="34" charset="-128"/>
              </a:rPr>
              <a:t>of</a:t>
            </a:r>
            <a:r>
              <a:rPr lang="it-IT" sz="3100" dirty="0" smtClean="0">
                <a:cs typeface="MS PGothic" pitchFamily="34" charset="-128"/>
              </a:rPr>
              <a:t> </a:t>
            </a:r>
            <a:r>
              <a:rPr lang="it-IT" sz="3100" dirty="0" err="1" smtClean="0">
                <a:cs typeface="MS PGothic" pitchFamily="34" charset="-128"/>
              </a:rPr>
              <a:t>individuals</a:t>
            </a:r>
            <a:r>
              <a:rPr lang="it-IT" sz="3100" dirty="0" smtClean="0">
                <a:cs typeface="MS PGothic" pitchFamily="34" charset="-128"/>
              </a:rPr>
              <a:t> in the </a:t>
            </a:r>
            <a:r>
              <a:rPr lang="it-IT" sz="3100" dirty="0" err="1" smtClean="0">
                <a:cs typeface="MS PGothic" pitchFamily="34" charset="-128"/>
              </a:rPr>
              <a:t>responsibility</a:t>
            </a:r>
            <a:r>
              <a:rPr lang="it-IT" sz="3100" dirty="0" smtClean="0">
                <a:cs typeface="MS PGothic" pitchFamily="34" charset="-128"/>
              </a:rPr>
              <a:t> regime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3100" dirty="0" err="1" smtClean="0">
                <a:cs typeface="MS PGothic" pitchFamily="34" charset="-128"/>
              </a:rPr>
              <a:t>Circumstances</a:t>
            </a:r>
            <a:r>
              <a:rPr lang="it-IT" sz="3100" dirty="0" smtClean="0">
                <a:cs typeface="MS PGothic" pitchFamily="34" charset="-128"/>
              </a:rPr>
              <a:t> </a:t>
            </a:r>
            <a:r>
              <a:rPr lang="it-IT" sz="3100" dirty="0" err="1" smtClean="0">
                <a:cs typeface="MS PGothic" pitchFamily="34" charset="-128"/>
              </a:rPr>
              <a:t>precluding</a:t>
            </a:r>
            <a:r>
              <a:rPr lang="it-IT" sz="3100" dirty="0" smtClean="0">
                <a:cs typeface="MS PGothic" pitchFamily="34" charset="-128"/>
              </a:rPr>
              <a:t> </a:t>
            </a:r>
            <a:r>
              <a:rPr lang="it-IT" sz="3100" dirty="0" err="1" smtClean="0">
                <a:cs typeface="MS PGothic" pitchFamily="34" charset="-128"/>
              </a:rPr>
              <a:t>wrongfulness</a:t>
            </a:r>
            <a:endParaRPr lang="it-IT" sz="31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3100" dirty="0" smtClean="0">
                <a:cs typeface="MS PGothic" pitchFamily="34" charset="-128"/>
              </a:rPr>
              <a:t>Treatment </a:t>
            </a:r>
            <a:r>
              <a:rPr lang="it-IT" sz="3100" dirty="0" err="1" smtClean="0">
                <a:cs typeface="MS PGothic" pitchFamily="34" charset="-128"/>
              </a:rPr>
              <a:t>of</a:t>
            </a:r>
            <a:r>
              <a:rPr lang="it-IT" sz="3100" dirty="0" smtClean="0">
                <a:cs typeface="MS PGothic" pitchFamily="34" charset="-128"/>
              </a:rPr>
              <a:t> </a:t>
            </a:r>
            <a:r>
              <a:rPr lang="it-IT" sz="3100" dirty="0" err="1" smtClean="0">
                <a:cs typeface="MS PGothic" pitchFamily="34" charset="-128"/>
              </a:rPr>
              <a:t>foreigners</a:t>
            </a:r>
            <a:endParaRPr lang="it-IT" sz="31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it-IT" sz="2700" dirty="0" smtClean="0">
              <a:cs typeface="MS PGothic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it-IT" sz="2700" dirty="0" smtClean="0">
              <a:cs typeface="MS PGothic" pitchFamily="34" charset="-128"/>
            </a:endParaRP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D2453B-827B-4BA2-B140-DCAA1527587B}" type="slidenum">
              <a:rPr lang="it-IT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Activities of Private Individuals / 2</a:t>
            </a:r>
          </a:p>
        </p:txBody>
      </p:sp>
      <p:sp>
        <p:nvSpPr>
          <p:cNvPr id="3891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b="1" smtClean="0"/>
              <a:t>(2)</a:t>
            </a:r>
            <a:r>
              <a:rPr lang="it-IT" smtClean="0"/>
              <a:t> If i. are acting </a:t>
            </a:r>
            <a:r>
              <a:rPr lang="it-IT" b="1" smtClean="0"/>
              <a:t>under instructions</a:t>
            </a:r>
            <a:r>
              <a:rPr lang="it-IT" smtClean="0"/>
              <a:t> or </a:t>
            </a:r>
            <a:r>
              <a:rPr lang="it-IT" b="1" smtClean="0"/>
              <a:t>under the effective control</a:t>
            </a:r>
            <a:r>
              <a:rPr lang="it-IT" smtClean="0"/>
              <a:t> of the State (Art. 8)</a:t>
            </a:r>
          </a:p>
          <a:p>
            <a:pPr eaLnBrk="1" hangingPunct="1">
              <a:lnSpc>
                <a:spcPct val="90000"/>
              </a:lnSpc>
            </a:pPr>
            <a:r>
              <a:rPr lang="it-IT" b="1" smtClean="0"/>
              <a:t>(3)</a:t>
            </a:r>
            <a:r>
              <a:rPr lang="it-IT" smtClean="0"/>
              <a:t> In absence of official authority, private individuals </a:t>
            </a:r>
            <a:r>
              <a:rPr lang="it-IT" b="1" smtClean="0"/>
              <a:t>actually exercise </a:t>
            </a:r>
            <a:r>
              <a:rPr lang="it-IT" smtClean="0"/>
              <a:t>governmental power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If there is no connection btw the conduct of the individuals and the State, no responsibility</a:t>
            </a:r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Unless another obligation is violated by the State </a:t>
            </a:r>
            <a:r>
              <a:rPr lang="it-IT" sz="2000" smtClean="0">
                <a:cs typeface="MS PGothic" pitchFamily="34" charset="-128"/>
              </a:rPr>
              <a:t>(</a:t>
            </a:r>
            <a:r>
              <a:rPr lang="it-IT" sz="2000" i="1" smtClean="0">
                <a:cs typeface="MS PGothic" pitchFamily="34" charset="-128"/>
              </a:rPr>
              <a:t>e.g.</a:t>
            </a:r>
            <a:r>
              <a:rPr lang="it-IT" sz="2000" smtClean="0">
                <a:cs typeface="MS PGothic" pitchFamily="34" charset="-128"/>
              </a:rPr>
              <a:t>, treatment of foreigners)</a:t>
            </a:r>
            <a:r>
              <a:rPr lang="it-IT" smtClean="0">
                <a:cs typeface="MS PGothic" pitchFamily="34" charset="-128"/>
              </a:rPr>
              <a:t> </a:t>
            </a:r>
            <a:endParaRPr lang="it-IT" b="1" smtClean="0">
              <a:cs typeface="MS PGothic" pitchFamily="34" charset="-128"/>
            </a:endParaRPr>
          </a:p>
        </p:txBody>
      </p:sp>
      <p:sp>
        <p:nvSpPr>
          <p:cNvPr id="3891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C39D52-0858-41D5-958E-F3B8003EAB62}" type="slidenum">
              <a:rPr lang="it-IT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Revolutionary Movements</a:t>
            </a:r>
          </a:p>
        </p:txBody>
      </p:sp>
      <p:sp>
        <p:nvSpPr>
          <p:cNvPr id="39938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/>
              <a:t>Generally, conduct of R.M. is not considered as a State activity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Conversely, State is not responsible for their activities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Unless they succeed in becoming the new government (= they become a State)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In such event, there is int</a:t>
            </a:r>
            <a:r>
              <a:rPr lang="ja-JP" altLang="it-IT" sz="2600" smtClean="0"/>
              <a:t>’</a:t>
            </a:r>
            <a:r>
              <a:rPr lang="it-IT" altLang="ja-JP" sz="2600" smtClean="0"/>
              <a:t>l responsibility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If R.M. take possession of a part of the territory, they constitute a new State	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A State may be held responsible for controlling R.M. on the territory of other States</a:t>
            </a:r>
            <a:r>
              <a:rPr lang="it-IT" sz="2400" smtClean="0"/>
              <a:t> (</a:t>
            </a:r>
            <a:r>
              <a:rPr lang="it-IT" sz="2400" i="1" smtClean="0"/>
              <a:t>e.g.</a:t>
            </a:r>
            <a:r>
              <a:rPr lang="it-IT" sz="2400" smtClean="0"/>
              <a:t>, the Contras)</a:t>
            </a:r>
            <a:endParaRPr lang="it-IT" sz="3000" smtClean="0"/>
          </a:p>
        </p:txBody>
      </p:sp>
      <p:sp>
        <p:nvSpPr>
          <p:cNvPr id="3993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F2781B-A6D8-490B-92F5-C297D3A1D7DD}" type="slidenum">
              <a:rPr lang="it-IT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ea typeface="+mj-ea"/>
                <a:cs typeface="+mj-cs"/>
              </a:rPr>
              <a:t>Activities of Groups in the </a:t>
            </a:r>
            <a:br>
              <a:rPr lang="it-IT">
                <a:ea typeface="+mj-ea"/>
                <a:cs typeface="+mj-cs"/>
              </a:rPr>
            </a:br>
            <a:r>
              <a:rPr lang="it-IT">
                <a:ea typeface="+mj-ea"/>
                <a:cs typeface="+mj-cs"/>
              </a:rPr>
              <a:t>Territory of Another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Responsibility of the State for failing </a:t>
            </a:r>
            <a:r>
              <a:rPr lang="it-IT" b="1">
                <a:ea typeface="+mn-ea"/>
                <a:cs typeface="+mn-cs"/>
              </a:rPr>
              <a:t>to prevent</a:t>
            </a:r>
            <a:r>
              <a:rPr lang="it-IT">
                <a:ea typeface="+mn-ea"/>
                <a:cs typeface="+mn-cs"/>
              </a:rPr>
              <a:t> individuals or groups from using its territory to attack the territory of another State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S.R. for supporting the activity of individuals and group in another State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i="1">
                <a:ea typeface="+mn-ea"/>
                <a:cs typeface="+mn-cs"/>
              </a:rPr>
              <a:t>E.g.</a:t>
            </a:r>
            <a:r>
              <a:rPr lang="it-IT">
                <a:ea typeface="+mn-ea"/>
                <a:cs typeface="+mn-cs"/>
              </a:rPr>
              <a:t>, encouraging, supplying, training, assisting with planning, financing and organizing the foreign group</a:t>
            </a:r>
            <a:endParaRPr lang="it-IT" i="1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Only if there is a degree of direct control (= individuals are agents of the foreign State and depend upon it: ICJ, </a:t>
            </a:r>
            <a:r>
              <a:rPr lang="it-IT" i="1">
                <a:ea typeface="+mn-ea"/>
                <a:cs typeface="+mn-cs"/>
              </a:rPr>
              <a:t>Nicaragua v. US</a:t>
            </a:r>
            <a:r>
              <a:rPr lang="it-IT">
                <a:ea typeface="+mn-ea"/>
                <a:cs typeface="+mn-cs"/>
              </a:rPr>
              <a:t>, 1984)</a:t>
            </a:r>
          </a:p>
        </p:txBody>
      </p:sp>
      <p:sp>
        <p:nvSpPr>
          <p:cNvPr id="4096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D8CB41-665D-466F-9A2E-799CCFA07DE0}" type="slidenum">
              <a:rPr lang="it-IT"/>
              <a:pPr/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Legal Consequences / 1</a:t>
            </a:r>
          </a:p>
        </p:txBody>
      </p:sp>
      <p:sp>
        <p:nvSpPr>
          <p:cNvPr id="419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(1) </a:t>
            </a:r>
            <a:r>
              <a:rPr lang="it-IT" smtClean="0"/>
              <a:t>Obligation to make </a:t>
            </a:r>
            <a:r>
              <a:rPr lang="it-IT" b="1" smtClean="0"/>
              <a:t>reparation </a:t>
            </a:r>
            <a:r>
              <a:rPr lang="it-IT" smtClean="0"/>
              <a:t>(Art. 31)</a:t>
            </a:r>
          </a:p>
          <a:p>
            <a:pPr eaLnBrk="1" hangingPunct="1"/>
            <a:r>
              <a:rPr lang="it-IT" smtClean="0"/>
              <a:t>Reparation can take many forms: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Apology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Restitution of the property unlawfully taken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Restitution in kind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A combination of the above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Monetary compensation (the commonest)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May include lost profits and interests</a:t>
            </a:r>
          </a:p>
          <a:p>
            <a:pPr lvl="1" eaLnBrk="1" hangingPunct="1"/>
            <a:endParaRPr lang="it-IT" smtClean="0">
              <a:cs typeface="MS PGothic" pitchFamily="34" charset="-128"/>
            </a:endParaRPr>
          </a:p>
        </p:txBody>
      </p:sp>
      <p:sp>
        <p:nvSpPr>
          <p:cNvPr id="4198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983597-CB40-4BAD-9B4D-C3066ADE9C74}" type="slidenum">
              <a:rPr lang="it-IT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Legal Consequences / 2</a:t>
            </a:r>
          </a:p>
        </p:txBody>
      </p:sp>
      <p:sp>
        <p:nvSpPr>
          <p:cNvPr id="4301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(2) </a:t>
            </a:r>
            <a:r>
              <a:rPr lang="it-IT" smtClean="0"/>
              <a:t>Duty to perform the obligation breached</a:t>
            </a:r>
          </a:p>
          <a:p>
            <a:pPr eaLnBrk="1" hangingPunct="1"/>
            <a:r>
              <a:rPr lang="it-IT" b="1" smtClean="0"/>
              <a:t>(3) </a:t>
            </a:r>
            <a:r>
              <a:rPr lang="it-IT" smtClean="0"/>
              <a:t>Right of the injured State to take </a:t>
            </a:r>
            <a:r>
              <a:rPr lang="it-IT" b="1" smtClean="0"/>
              <a:t>countermeasures</a:t>
            </a:r>
            <a:endParaRPr lang="it-IT" smtClean="0"/>
          </a:p>
          <a:p>
            <a:pPr lvl="1" eaLnBrk="1" hangingPunct="1"/>
            <a:r>
              <a:rPr lang="it-IT" smtClean="0">
                <a:cs typeface="MS PGothic" pitchFamily="34" charset="-128"/>
              </a:rPr>
              <a:t>C. must be proportionate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C. cannot infringe unlawful actions </a:t>
            </a:r>
            <a:r>
              <a:rPr lang="it-IT" sz="2000" smtClean="0">
                <a:cs typeface="MS PGothic" pitchFamily="34" charset="-128"/>
              </a:rPr>
              <a:t>(</a:t>
            </a:r>
            <a:r>
              <a:rPr lang="it-IT" sz="2000" i="1" smtClean="0">
                <a:cs typeface="MS PGothic" pitchFamily="34" charset="-128"/>
              </a:rPr>
              <a:t>e.g.</a:t>
            </a:r>
            <a:r>
              <a:rPr lang="it-IT" sz="2000" smtClean="0">
                <a:cs typeface="MS PGothic" pitchFamily="34" charset="-128"/>
              </a:rPr>
              <a:t>, violations of </a:t>
            </a:r>
            <a:r>
              <a:rPr lang="it-IT" sz="2000" i="1" smtClean="0">
                <a:cs typeface="MS PGothic" pitchFamily="34" charset="-128"/>
              </a:rPr>
              <a:t>jus cogens</a:t>
            </a:r>
            <a:r>
              <a:rPr lang="it-IT" sz="2000" smtClean="0">
                <a:cs typeface="MS PGothic" pitchFamily="34" charset="-128"/>
              </a:rPr>
              <a:t>, use of force)</a:t>
            </a:r>
            <a:endParaRPr lang="it-IT" smtClean="0">
              <a:cs typeface="MS PGothic" pitchFamily="34" charset="-128"/>
            </a:endParaRPr>
          </a:p>
        </p:txBody>
      </p:sp>
      <p:sp>
        <p:nvSpPr>
          <p:cNvPr id="4301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37F3DE-79D9-4602-B3D9-A77CC0033828}" type="slidenum">
              <a:rPr lang="it-IT"/>
              <a:pPr/>
              <a:t>24</a:t>
            </a:fld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Defences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Valid defences excluding the unlawfulness of an otherwise-wrongful act: </a:t>
            </a:r>
            <a:r>
              <a:rPr lang="it-IT" b="1">
                <a:ea typeface="+mn-ea"/>
                <a:cs typeface="+mn-cs"/>
              </a:rPr>
              <a:t>Circumstances precluding wrongfulness </a:t>
            </a:r>
            <a:r>
              <a:rPr lang="it-IT">
                <a:ea typeface="+mn-ea"/>
                <a:cs typeface="+mn-cs"/>
              </a:rPr>
              <a:t>(Art. 20-26)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(1) </a:t>
            </a:r>
            <a:r>
              <a:rPr lang="it-IT" b="1">
                <a:ea typeface="+mn-ea"/>
                <a:cs typeface="+mn-cs"/>
              </a:rPr>
              <a:t>Consent</a:t>
            </a:r>
            <a:r>
              <a:rPr lang="it-IT">
                <a:ea typeface="+mn-ea"/>
                <a:cs typeface="+mn-cs"/>
              </a:rPr>
              <a:t> of the potentially injuried State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i="1">
                <a:ea typeface="+mn-ea"/>
                <a:cs typeface="+mn-cs"/>
              </a:rPr>
              <a:t>E.g.</a:t>
            </a:r>
            <a:r>
              <a:rPr lang="it-IT">
                <a:ea typeface="+mn-ea"/>
                <a:cs typeface="+mn-cs"/>
              </a:rPr>
              <a:t>, transit in the airspace or internal water of a State; conduct of official investigation in the State</a:t>
            </a:r>
            <a:endParaRPr lang="it-IT" i="1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Not contrary to </a:t>
            </a:r>
            <a:r>
              <a:rPr lang="it-IT" i="1">
                <a:ea typeface="+mn-ea"/>
                <a:cs typeface="+mn-cs"/>
              </a:rPr>
              <a:t>jus cogens</a:t>
            </a:r>
            <a:endParaRPr lang="it-IT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In the limits provided by the consent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If given ex post, it precludes the State from invoking responsibility as a victim</a:t>
            </a:r>
          </a:p>
        </p:txBody>
      </p:sp>
      <p:sp>
        <p:nvSpPr>
          <p:cNvPr id="4403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C252EC-1D5E-4B9B-9AC8-08D3C53FD76E}" type="slidenum">
              <a:rPr lang="it-IT"/>
              <a:pPr/>
              <a:t>25</a:t>
            </a:fld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Defences / 2</a:t>
            </a:r>
          </a:p>
        </p:txBody>
      </p:sp>
      <p:sp>
        <p:nvSpPr>
          <p:cNvPr id="450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/>
              <a:t>(2) </a:t>
            </a:r>
            <a:r>
              <a:rPr lang="it-IT" sz="3000" b="1" i="1" smtClean="0"/>
              <a:t>Force majeure</a:t>
            </a:r>
            <a:endParaRPr lang="it-IT" sz="3000" smtClean="0"/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It is </a:t>
            </a:r>
            <a:r>
              <a:rPr lang="ja-JP" altLang="it-IT" sz="2600" smtClean="0"/>
              <a:t>“</a:t>
            </a:r>
            <a:r>
              <a:rPr lang="it-IT" altLang="ja-JP" sz="2600" i="1" smtClean="0"/>
              <a:t>the occurrence of an irresistible force or of an unforeseen event, beyond the control of the State, making it materially impossible in the circumstances to perform the obligation</a:t>
            </a:r>
            <a:r>
              <a:rPr lang="ja-JP" altLang="it-IT" sz="2600" smtClean="0"/>
              <a:t>”</a:t>
            </a:r>
            <a:r>
              <a:rPr lang="it-IT" altLang="ja-JP" sz="2600" smtClean="0"/>
              <a:t> (Art. 23)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It involves no element of free choice (compared to necessity and distress)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A constraint that the State was unable to oppose by its own means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Caused by natural or human events </a:t>
            </a:r>
            <a:r>
              <a:rPr lang="it-IT" sz="2000" smtClean="0">
                <a:cs typeface="MS PGothic" pitchFamily="34" charset="-128"/>
              </a:rPr>
              <a:t>(</a:t>
            </a:r>
            <a:r>
              <a:rPr lang="it-IT" sz="2000" i="1" smtClean="0">
                <a:cs typeface="MS PGothic" pitchFamily="34" charset="-128"/>
              </a:rPr>
              <a:t>e.g.</a:t>
            </a:r>
            <a:r>
              <a:rPr lang="it-IT" sz="2000" smtClean="0">
                <a:cs typeface="MS PGothic" pitchFamily="34" charset="-128"/>
              </a:rPr>
              <a:t>, loss of territory due to insurrection)</a:t>
            </a:r>
            <a:endParaRPr lang="it-IT" sz="2600" smtClean="0">
              <a:cs typeface="MS PGothic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it-IT" sz="2600" smtClean="0">
              <a:cs typeface="MS PGothic" pitchFamily="34" charset="-128"/>
            </a:endParaRPr>
          </a:p>
        </p:txBody>
      </p:sp>
      <p:sp>
        <p:nvSpPr>
          <p:cNvPr id="450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0EA0D1-35A5-4B10-8D94-D585A9CEBAFE}" type="slidenum">
              <a:rPr lang="it-IT"/>
              <a:pPr/>
              <a:t>26</a:t>
            </a:fld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Defences / 3</a:t>
            </a:r>
          </a:p>
        </p:txBody>
      </p:sp>
      <p:sp>
        <p:nvSpPr>
          <p:cNvPr id="46082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/>
              <a:t>(3) </a:t>
            </a:r>
            <a:r>
              <a:rPr lang="it-IT" sz="3000" b="1" smtClean="0"/>
              <a:t>Distress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A situation in which the author had no other reasonable way to save human lives than breaching international law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It mainly involved aircrafts or ships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(4) </a:t>
            </a:r>
            <a:r>
              <a:rPr lang="it-IT" sz="3000" b="1" smtClean="0"/>
              <a:t>State of necessity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Saveguards </a:t>
            </a:r>
            <a:r>
              <a:rPr lang="ja-JP" altLang="it-IT" sz="2600" smtClean="0"/>
              <a:t>“</a:t>
            </a:r>
            <a:r>
              <a:rPr lang="it-IT" altLang="ja-JP" sz="2600" i="1" smtClean="0"/>
              <a:t>an essential interest against a grave and imminent peril</a:t>
            </a:r>
            <a:r>
              <a:rPr lang="ja-JP" altLang="it-IT" sz="2600" smtClean="0"/>
              <a:t>”</a:t>
            </a:r>
            <a:r>
              <a:rPr lang="it-IT" altLang="ja-JP" sz="2600" smtClean="0"/>
              <a:t> (Art. 25)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It must not </a:t>
            </a:r>
            <a:r>
              <a:rPr lang="ja-JP" altLang="it-IT" sz="2600" smtClean="0"/>
              <a:t>“</a:t>
            </a:r>
            <a:r>
              <a:rPr lang="it-IT" altLang="ja-JP" sz="2600" i="1" smtClean="0"/>
              <a:t>seriously impair an essential interest of the State or the States toward which the obligation exists</a:t>
            </a:r>
            <a:r>
              <a:rPr lang="ja-JP" altLang="it-IT" sz="2600" b="1" i="1" smtClean="0"/>
              <a:t>”</a:t>
            </a:r>
            <a:endParaRPr lang="it-IT" sz="2600" smtClean="0">
              <a:cs typeface="MS PGothic" pitchFamily="34" charset="-128"/>
            </a:endParaRPr>
          </a:p>
        </p:txBody>
      </p:sp>
      <p:sp>
        <p:nvSpPr>
          <p:cNvPr id="4608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F6BFD3-23B0-473E-8615-63A578ED5596}" type="slidenum">
              <a:rPr lang="it-IT"/>
              <a:pPr/>
              <a:t>27</a:t>
            </a:fld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Defences / 4</a:t>
            </a:r>
          </a:p>
        </p:txBody>
      </p:sp>
      <p:sp>
        <p:nvSpPr>
          <p:cNvPr id="471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(Following): State of necessity</a:t>
            </a:r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It can be invoked only in exceptional circumstances under strict conditions which must cumulatively exist</a:t>
            </a:r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The action must be </a:t>
            </a:r>
            <a:r>
              <a:rPr lang="ja-JP" altLang="it-IT" smtClean="0"/>
              <a:t>“</a:t>
            </a:r>
            <a:r>
              <a:rPr lang="it-IT" altLang="ja-JP" i="1" smtClean="0"/>
              <a:t>the only way</a:t>
            </a:r>
            <a:r>
              <a:rPr lang="ja-JP" altLang="it-IT" smtClean="0"/>
              <a:t>”</a:t>
            </a:r>
            <a:r>
              <a:rPr lang="it-IT" altLang="ja-JP" smtClean="0"/>
              <a:t> to protect such essential interest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(5) Self-Defence under the UN Charter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All c.p.w. must be consistent with peremptory norms of IL (</a:t>
            </a:r>
            <a:r>
              <a:rPr lang="it-IT" i="1" smtClean="0"/>
              <a:t>jus cogens</a:t>
            </a:r>
            <a:r>
              <a:rPr lang="it-IT" smtClean="0"/>
              <a:t>) </a:t>
            </a:r>
          </a:p>
        </p:txBody>
      </p:sp>
      <p:sp>
        <p:nvSpPr>
          <p:cNvPr id="4710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9FB6C6-3E68-48CE-B524-8D8F2B65C8CB}" type="slidenum">
              <a:rPr lang="it-IT"/>
              <a:pPr/>
              <a:t>28</a:t>
            </a:fld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Treatment of Foreign Nationals</a:t>
            </a:r>
          </a:p>
        </p:txBody>
      </p:sp>
      <p:sp>
        <p:nvSpPr>
          <p:cNvPr id="481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3000" smtClean="0"/>
              <a:t>Every State is obliged not to ill-treat foreign nationals present in its territory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(a) Mistreatment of aliens in custody of judicial authorities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(b) Unlawful expropriation of foreign-owned property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(c) Failure to punish those responsible for attacks on foreign nationals</a:t>
            </a:r>
          </a:p>
          <a:p>
            <a:pPr lvl="1" eaLnBrk="1" hangingPunct="1"/>
            <a:r>
              <a:rPr lang="it-IT" sz="2600" smtClean="0">
                <a:cs typeface="MS PGothic" pitchFamily="34" charset="-128"/>
              </a:rPr>
              <a:t>(d) Denial of justice </a:t>
            </a:r>
            <a:r>
              <a:rPr lang="it-IT" sz="2000" smtClean="0">
                <a:cs typeface="MS PGothic" pitchFamily="34" charset="-128"/>
              </a:rPr>
              <a:t>(= failure to provide those guarantees that are generally considered indispensable to the proper administration of justice)</a:t>
            </a:r>
            <a:endParaRPr lang="it-IT" sz="2600" smtClean="0">
              <a:cs typeface="MS PGothic" pitchFamily="34" charset="-128"/>
            </a:endParaRPr>
          </a:p>
        </p:txBody>
      </p:sp>
      <p:sp>
        <p:nvSpPr>
          <p:cNvPr id="4813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488F0B-184B-4648-9CAA-185B480870D2}" type="slidenum">
              <a:rPr lang="it-IT"/>
              <a:pPr/>
              <a:t>29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Rules on State Responsibility</a:t>
            </a: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>
          <a:xfrm>
            <a:off x="457200" y="1806575"/>
            <a:ext cx="8229600" cy="4914900"/>
          </a:xfrm>
        </p:spPr>
        <p:txBody>
          <a:bodyPr/>
          <a:lstStyle/>
          <a:p>
            <a:pPr eaLnBrk="1" hangingPunct="1"/>
            <a:r>
              <a:rPr lang="it-IT" smtClean="0"/>
              <a:t>S.R. = circumstances in which a State will be fixed with legal responsibility for the violation of an int</a:t>
            </a:r>
            <a:r>
              <a:rPr lang="ja-JP" altLang="it-IT" smtClean="0"/>
              <a:t>’</a:t>
            </a:r>
            <a:r>
              <a:rPr lang="it-IT" altLang="ja-JP" smtClean="0"/>
              <a:t>l obligation and the consequences this entails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Procedural rules applying to the establishment of responsibility for a violation of an IL obligation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Substantive rules related to the particular case of responsibility </a:t>
            </a:r>
            <a:r>
              <a:rPr lang="it-IT" sz="2000" smtClean="0">
                <a:cs typeface="MS PGothic" pitchFamily="34" charset="-128"/>
              </a:rPr>
              <a:t>(</a:t>
            </a:r>
            <a:r>
              <a:rPr lang="it-IT" sz="2000" i="1" smtClean="0">
                <a:cs typeface="MS PGothic" pitchFamily="34" charset="-128"/>
              </a:rPr>
              <a:t>e.g.</a:t>
            </a:r>
            <a:r>
              <a:rPr lang="it-IT" sz="2000" smtClean="0">
                <a:cs typeface="MS PGothic" pitchFamily="34" charset="-128"/>
              </a:rPr>
              <a:t>, injury to foreign nationals)</a:t>
            </a:r>
            <a:endParaRPr lang="it-IT" smtClean="0">
              <a:cs typeface="MS PGothic" pitchFamily="34" charset="-128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C4A32E-A523-4468-B6F7-D9E442AC4CE4}" type="slidenum">
              <a:rPr lang="it-IT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ILC Draft Articles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>
                <a:ea typeface="+mn-ea"/>
                <a:cs typeface="+mn-cs"/>
              </a:rPr>
              <a:t>ILC </a:t>
            </a:r>
            <a:r>
              <a:rPr lang="it-IT" dirty="0" err="1">
                <a:ea typeface="+mn-ea"/>
                <a:cs typeface="+mn-cs"/>
              </a:rPr>
              <a:t>Draft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Articles</a:t>
            </a:r>
            <a:r>
              <a:rPr lang="it-IT" dirty="0">
                <a:ea typeface="+mn-ea"/>
                <a:cs typeface="+mn-cs"/>
              </a:rPr>
              <a:t> on </a:t>
            </a:r>
            <a:r>
              <a:rPr lang="it-IT" dirty="0" err="1">
                <a:ea typeface="+mn-ea"/>
                <a:cs typeface="+mn-cs"/>
              </a:rPr>
              <a:t>Responsibility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of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States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for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Internationally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Wrongful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Acts</a:t>
            </a:r>
            <a:endParaRPr lang="it-IT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 err="1">
                <a:ea typeface="+mn-ea"/>
                <a:cs typeface="+mn-cs"/>
              </a:rPr>
              <a:t>Concerned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with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b="1" dirty="0" err="1">
                <a:ea typeface="+mn-ea"/>
                <a:cs typeface="+mn-cs"/>
              </a:rPr>
              <a:t>general</a:t>
            </a:r>
            <a:r>
              <a:rPr lang="it-IT" b="1" dirty="0">
                <a:ea typeface="+mn-ea"/>
                <a:cs typeface="+mn-cs"/>
              </a:rPr>
              <a:t> </a:t>
            </a:r>
            <a:r>
              <a:rPr lang="it-IT" b="1" dirty="0" err="1">
                <a:ea typeface="+mn-ea"/>
                <a:cs typeface="+mn-cs"/>
              </a:rPr>
              <a:t>principles</a:t>
            </a:r>
            <a:r>
              <a:rPr lang="it-IT" b="1" dirty="0">
                <a:ea typeface="+mn-ea"/>
                <a:cs typeface="+mn-cs"/>
              </a:rPr>
              <a:t> </a:t>
            </a:r>
            <a:r>
              <a:rPr lang="it-IT" b="1" dirty="0" err="1">
                <a:ea typeface="+mn-ea"/>
                <a:cs typeface="+mn-cs"/>
              </a:rPr>
              <a:t>of</a:t>
            </a:r>
            <a:r>
              <a:rPr lang="it-IT" b="1" dirty="0">
                <a:ea typeface="+mn-ea"/>
                <a:cs typeface="+mn-cs"/>
              </a:rPr>
              <a:t> S.R.</a:t>
            </a:r>
            <a:r>
              <a:rPr lang="it-IT" dirty="0">
                <a:ea typeface="+mn-ea"/>
                <a:cs typeface="+mn-cs"/>
              </a:rPr>
              <a:t> (= do </a:t>
            </a:r>
            <a:r>
              <a:rPr lang="it-IT" dirty="0" err="1">
                <a:ea typeface="+mn-ea"/>
                <a:cs typeface="+mn-cs"/>
              </a:rPr>
              <a:t>not</a:t>
            </a:r>
            <a:r>
              <a:rPr lang="it-IT" dirty="0">
                <a:ea typeface="+mn-ea"/>
                <a:cs typeface="+mn-cs"/>
              </a:rPr>
              <a:t> deal </a:t>
            </a:r>
            <a:r>
              <a:rPr lang="it-IT" dirty="0" err="1">
                <a:ea typeface="+mn-ea"/>
                <a:cs typeface="+mn-cs"/>
              </a:rPr>
              <a:t>with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specific</a:t>
            </a:r>
            <a:r>
              <a:rPr lang="it-IT" dirty="0">
                <a:ea typeface="+mn-ea"/>
                <a:cs typeface="+mn-cs"/>
              </a:rPr>
              <a:t> IL </a:t>
            </a:r>
            <a:r>
              <a:rPr lang="it-IT" dirty="0" err="1">
                <a:ea typeface="+mn-ea"/>
                <a:cs typeface="+mn-cs"/>
              </a:rPr>
              <a:t>obligations</a:t>
            </a:r>
            <a:r>
              <a:rPr lang="it-IT" dirty="0">
                <a:ea typeface="+mn-ea"/>
                <a:cs typeface="+mn-cs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>
                <a:ea typeface="+mn-ea"/>
                <a:cs typeface="+mn-cs"/>
              </a:rPr>
              <a:t>A set </a:t>
            </a:r>
            <a:r>
              <a:rPr lang="it-IT" dirty="0" err="1">
                <a:ea typeface="+mn-ea"/>
                <a:cs typeface="+mn-cs"/>
              </a:rPr>
              <a:t>of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articles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divided</a:t>
            </a:r>
            <a:r>
              <a:rPr lang="it-IT" dirty="0">
                <a:ea typeface="+mn-ea"/>
                <a:cs typeface="+mn-cs"/>
              </a:rPr>
              <a:t> in </a:t>
            </a:r>
            <a:r>
              <a:rPr lang="it-IT" dirty="0" err="1">
                <a:ea typeface="+mn-ea"/>
                <a:cs typeface="+mn-cs"/>
              </a:rPr>
              <a:t>various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 smtClean="0">
                <a:ea typeface="+mn-ea"/>
                <a:cs typeface="+mn-cs"/>
              </a:rPr>
              <a:t>parts</a:t>
            </a:r>
            <a:endParaRPr lang="it-IT" dirty="0">
              <a:ea typeface="+mn-ea"/>
              <a:cs typeface="+mn-cs"/>
            </a:endParaRPr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3B274A-DBFC-4EF6-B87B-128BFB7B4C89}" type="slidenum">
              <a:rPr lang="it-IT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ILC Draft Articles / 2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3000" smtClean="0"/>
              <a:t>Part One: 27 articles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smtClean="0">
                <a:cs typeface="MS PGothic" pitchFamily="34" charset="-128"/>
              </a:rPr>
              <a:t>General principles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smtClean="0">
                <a:cs typeface="MS PGothic" pitchFamily="34" charset="-128"/>
              </a:rPr>
              <a:t>Identification of the elements of S.R.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smtClean="0">
                <a:cs typeface="MS PGothic" pitchFamily="34" charset="-128"/>
              </a:rPr>
              <a:t>Nature of the S.R.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smtClean="0">
                <a:cs typeface="MS PGothic" pitchFamily="34" charset="-128"/>
              </a:rPr>
              <a:t>Circumstances in which S.R. can be imputed to the State (Attributability)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smtClean="0">
                <a:cs typeface="MS PGothic" pitchFamily="34" charset="-128"/>
              </a:rPr>
              <a:t>General defences</a:t>
            </a:r>
          </a:p>
          <a:p>
            <a:pPr eaLnBrk="1" hangingPunct="1">
              <a:lnSpc>
                <a:spcPct val="80000"/>
              </a:lnSpc>
            </a:pPr>
            <a:r>
              <a:rPr lang="it-IT" sz="3000" smtClean="0"/>
              <a:t>Part Two: Content of int</a:t>
            </a:r>
            <a:r>
              <a:rPr lang="ja-JP" altLang="it-IT" sz="3000" smtClean="0"/>
              <a:t>’</a:t>
            </a:r>
            <a:r>
              <a:rPr lang="it-IT" altLang="ja-JP" sz="3000" smtClean="0"/>
              <a:t>l responsibility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2600" smtClean="0">
                <a:cs typeface="MS PGothic" pitchFamily="34" charset="-128"/>
              </a:rPr>
              <a:t>Consequences of S.R.</a:t>
            </a:r>
          </a:p>
          <a:p>
            <a:pPr eaLnBrk="1" hangingPunct="1">
              <a:lnSpc>
                <a:spcPct val="80000"/>
              </a:lnSpc>
            </a:pPr>
            <a:r>
              <a:rPr lang="it-IT" sz="3000" smtClean="0"/>
              <a:t>Part Three: Invocation of S.R. by the injured State and/or third States</a:t>
            </a:r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420A51-BDEA-4D53-B08B-1A5A0967571D}" type="slidenum">
              <a:rPr lang="it-IT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Law on Int</a:t>
            </a:r>
            <a:r>
              <a:rPr lang="ja-JP" altLang="it-IT" smtClean="0"/>
              <a:t>’</a:t>
            </a:r>
            <a:r>
              <a:rPr lang="it-IT" altLang="ja-JP" smtClean="0"/>
              <a:t>l Responsibility</a:t>
            </a: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A construction based upon </a:t>
            </a:r>
            <a:r>
              <a:rPr lang="it-IT" b="1">
                <a:ea typeface="+mn-ea"/>
                <a:cs typeface="+mn-cs"/>
              </a:rPr>
              <a:t>case-law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>
                <a:ea typeface="+mn-ea"/>
                <a:cs typeface="+mn-cs"/>
              </a:rPr>
              <a:t>Multiple sources: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ICPJ and ICJ cases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Mixed Claims Commissions </a:t>
            </a:r>
            <a:r>
              <a:rPr lang="it-IT" sz="2400">
                <a:ea typeface="+mn-ea"/>
                <a:cs typeface="+mn-cs"/>
              </a:rPr>
              <a:t>(</a:t>
            </a:r>
            <a:r>
              <a:rPr lang="it-IT" sz="2400" i="1">
                <a:ea typeface="+mn-ea"/>
                <a:cs typeface="+mn-cs"/>
              </a:rPr>
              <a:t>e.g.</a:t>
            </a:r>
            <a:r>
              <a:rPr lang="it-IT" sz="2400">
                <a:ea typeface="+mn-ea"/>
                <a:cs typeface="+mn-cs"/>
              </a:rPr>
              <a:t>, Iran-US Claims Tribunal)</a:t>
            </a:r>
            <a:endParaRPr lang="it-IT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Customary law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Judicial pronouncements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Bilateral treaties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>
                <a:ea typeface="+mn-ea"/>
                <a:cs typeface="+mn-cs"/>
              </a:rPr>
              <a:t>UN General Assembly resolutions dealing with specific topics</a:t>
            </a:r>
          </a:p>
        </p:txBody>
      </p:sp>
      <p:sp>
        <p:nvSpPr>
          <p:cNvPr id="2457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1FDC4A-C614-4C63-B76D-585E8102D8B9}" type="slidenum">
              <a:rPr lang="it-IT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General Issues / 1</a:t>
            </a:r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S.R. occurs when a State violates an int</a:t>
            </a:r>
            <a:r>
              <a:rPr lang="ja-JP" altLang="it-IT" smtClean="0"/>
              <a:t>’</a:t>
            </a:r>
            <a:r>
              <a:rPr lang="it-IT" altLang="ja-JP" smtClean="0"/>
              <a:t>l obligation towards another State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Article 1 Draft Art.: </a:t>
            </a:r>
            <a:r>
              <a:rPr lang="it-IT" smtClean="0">
                <a:latin typeface="American Typewriter" pitchFamily="-84" charset="0"/>
              </a:rPr>
              <a:t>Every internationally wrongful act of a State entails international responsibility of that State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S.R. occurs </a:t>
            </a:r>
            <a:r>
              <a:rPr lang="it-IT" b="1" smtClean="0">
                <a:cs typeface="MS PGothic" pitchFamily="34" charset="-128"/>
              </a:rPr>
              <a:t>independently from domestic law</a:t>
            </a:r>
            <a:r>
              <a:rPr lang="it-IT" smtClean="0">
                <a:cs typeface="MS PGothic" pitchFamily="34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it-IT" smtClean="0">
                <a:cs typeface="MS PGothic" pitchFamily="34" charset="-128"/>
              </a:rPr>
              <a:t>Art. 3: </a:t>
            </a:r>
            <a:r>
              <a:rPr lang="it-IT" sz="2000" smtClean="0">
                <a:latin typeface="American Typewriter" pitchFamily="-84" charset="0"/>
                <a:cs typeface="MS PGothic" pitchFamily="34" charset="-128"/>
              </a:rPr>
              <a:t>The characterization of an act of a State as internationally wrongful is governed by international law. Such characterization is not affected by the characterization of the same act as lawful by internal law</a:t>
            </a:r>
            <a:endParaRPr lang="it-IT" smtClean="0">
              <a:cs typeface="MS PGothic" pitchFamily="34" charset="-128"/>
            </a:endParaRPr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5884C5-81CD-4A79-B842-07B106F2888C}" type="slidenum">
              <a:rPr lang="it-IT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General Issues / 2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S.R. = violation of an </a:t>
            </a:r>
            <a:r>
              <a:rPr lang="it-IT" b="1" smtClean="0"/>
              <a:t>international law obligation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Regardless of its source (it may be a treaty, a custom, a judicial decision or a binding decision of a competent body of an int</a:t>
            </a:r>
            <a:r>
              <a:rPr lang="ja-JP" altLang="it-IT" smtClean="0"/>
              <a:t>’</a:t>
            </a:r>
            <a:r>
              <a:rPr lang="it-IT" altLang="ja-JP" smtClean="0"/>
              <a:t>l organization like the UN Security Council)</a:t>
            </a:r>
          </a:p>
          <a:p>
            <a:pPr eaLnBrk="1" hangingPunct="1"/>
            <a:r>
              <a:rPr lang="it-IT" smtClean="0"/>
              <a:t>It may also consist of </a:t>
            </a:r>
            <a:r>
              <a:rPr lang="it-IT" b="1" smtClean="0"/>
              <a:t>aid or assistance</a:t>
            </a:r>
            <a:r>
              <a:rPr lang="it-IT" smtClean="0"/>
              <a:t> to the commission of an internationally wrong act</a:t>
            </a:r>
          </a:p>
          <a:p>
            <a:pPr lvl="1" eaLnBrk="1" hangingPunct="1"/>
            <a:r>
              <a:rPr lang="it-IT" smtClean="0">
                <a:cs typeface="MS PGothic" pitchFamily="34" charset="-128"/>
              </a:rPr>
              <a:t>By a State or a non-State (see Art. 16)</a:t>
            </a:r>
          </a:p>
        </p:txBody>
      </p:sp>
      <p:sp>
        <p:nvSpPr>
          <p:cNvPr id="2662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98EC63-C0AE-496C-AA2E-C2EF1178F68E}" type="slidenum">
              <a:rPr lang="it-IT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>
                <a:ea typeface="+mj-ea"/>
                <a:cs typeface="+mj-cs"/>
              </a:rPr>
              <a:t>General Issues / 3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>
          <a:xfrm>
            <a:off x="457200" y="1227138"/>
            <a:ext cx="8229600" cy="53197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/>
              <a:t>S.R. comprises two elements: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(1) An unlawful act …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(2) … which is attributable to a State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Injury is </a:t>
            </a:r>
            <a:r>
              <a:rPr lang="it-IT" sz="2600" u="sng" smtClean="0">
                <a:cs typeface="MS PGothic" pitchFamily="34" charset="-128"/>
              </a:rPr>
              <a:t>not</a:t>
            </a:r>
            <a:r>
              <a:rPr lang="it-IT" sz="2600" smtClean="0">
                <a:cs typeface="MS PGothic" pitchFamily="34" charset="-128"/>
              </a:rPr>
              <a:t> a necessary requirement for S.R.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S.R. can be avoided if the State is able to raise a valid defence (</a:t>
            </a:r>
            <a:r>
              <a:rPr lang="it-IT" sz="3000" b="1" smtClean="0"/>
              <a:t>circumstance precluding wrongfulness</a:t>
            </a:r>
            <a:r>
              <a:rPr lang="it-IT" sz="30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/>
              <a:t>S.R. entails consequences: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Liability to make reparation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smtClean="0">
                <a:cs typeface="MS PGothic" pitchFamily="34" charset="-128"/>
              </a:rPr>
              <a:t>And/or suffer the consequences of being internationally responsible</a:t>
            </a: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1C418D-BA45-4DA3-9F7F-4AF6E08F5973}" type="slidenum">
              <a:rPr lang="it-IT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6169</TotalTime>
  <Words>1950</Words>
  <Application>Microsoft Office PowerPoint</Application>
  <PresentationFormat>On-screen Show (4:3)</PresentationFormat>
  <Paragraphs>213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Tema di Office</vt:lpstr>
      <vt:lpstr>PowerPoint Presentation</vt:lpstr>
      <vt:lpstr>Classes Seventeen to Nineteen</vt:lpstr>
      <vt:lpstr>The Rules on State Responsibility</vt:lpstr>
      <vt:lpstr>The ILC Draft Articles / 1</vt:lpstr>
      <vt:lpstr>The ILC Draft Articles / 2</vt:lpstr>
      <vt:lpstr>The Law on Int’l Responsibility</vt:lpstr>
      <vt:lpstr>General Issues / 1</vt:lpstr>
      <vt:lpstr>General Issues / 2</vt:lpstr>
      <vt:lpstr>General Issues / 3</vt:lpstr>
      <vt:lpstr>Internationally Wrongful Act / 1</vt:lpstr>
      <vt:lpstr>Internationally Wrongful Act / 2</vt:lpstr>
      <vt:lpstr>Consequences of an Internationally Wrongful Act</vt:lpstr>
      <vt:lpstr>Responsibility Towards the Int’l Community as a Whole / 1</vt:lpstr>
      <vt:lpstr>Responsibility Towards the Int’l Community as a Whole / 2</vt:lpstr>
      <vt:lpstr>Attributability</vt:lpstr>
      <vt:lpstr>Organs of the State / 1</vt:lpstr>
      <vt:lpstr>Organs of the State / 2</vt:lpstr>
      <vt:lpstr>Private Individuals as  Organs of the State</vt:lpstr>
      <vt:lpstr>Activities of Private Individuals / 1</vt:lpstr>
      <vt:lpstr>Activities of Private Individuals / 2</vt:lpstr>
      <vt:lpstr>Revolutionary Movements</vt:lpstr>
      <vt:lpstr>Activities of Groups in the  Territory of Another State</vt:lpstr>
      <vt:lpstr>Legal Consequences / 1</vt:lpstr>
      <vt:lpstr>Legal Consequences / 2</vt:lpstr>
      <vt:lpstr>Defences / 1</vt:lpstr>
      <vt:lpstr>Defences / 2</vt:lpstr>
      <vt:lpstr>Defences / 3</vt:lpstr>
      <vt:lpstr>Defences / 4</vt:lpstr>
      <vt:lpstr>Treatment of Foreign Nationals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Law</dc:title>
  <dc:creator>Matteo Winkler</dc:creator>
  <cp:lastModifiedBy>PC03</cp:lastModifiedBy>
  <cp:revision>172</cp:revision>
  <dcterms:created xsi:type="dcterms:W3CDTF">2010-10-10T08:09:47Z</dcterms:created>
  <dcterms:modified xsi:type="dcterms:W3CDTF">2017-11-08T11:12:29Z</dcterms:modified>
</cp:coreProperties>
</file>